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83" r:id="rId2"/>
    <p:sldId id="286" r:id="rId3"/>
    <p:sldId id="518" r:id="rId4"/>
    <p:sldId id="340" r:id="rId5"/>
    <p:sldId id="341" r:id="rId6"/>
    <p:sldId id="343" r:id="rId7"/>
    <p:sldId id="344" r:id="rId8"/>
    <p:sldId id="345" r:id="rId9"/>
    <p:sldId id="342" r:id="rId10"/>
    <p:sldId id="346" r:id="rId11"/>
    <p:sldId id="347" r:id="rId12"/>
    <p:sldId id="397" r:id="rId13"/>
    <p:sldId id="516" r:id="rId14"/>
    <p:sldId id="401" r:id="rId15"/>
    <p:sldId id="349" r:id="rId16"/>
    <p:sldId id="381" r:id="rId17"/>
    <p:sldId id="426" r:id="rId18"/>
    <p:sldId id="399" r:id="rId19"/>
    <p:sldId id="402" r:id="rId20"/>
    <p:sldId id="403" r:id="rId21"/>
    <p:sldId id="404" r:id="rId22"/>
    <p:sldId id="405" r:id="rId23"/>
    <p:sldId id="417" r:id="rId24"/>
    <p:sldId id="427" r:id="rId25"/>
    <p:sldId id="428" r:id="rId26"/>
    <p:sldId id="429" r:id="rId27"/>
    <p:sldId id="430" r:id="rId28"/>
    <p:sldId id="517" r:id="rId29"/>
    <p:sldId id="295" r:id="rId30"/>
    <p:sldId id="350" r:id="rId31"/>
    <p:sldId id="382" r:id="rId32"/>
    <p:sldId id="383" r:id="rId33"/>
    <p:sldId id="363" r:id="rId34"/>
    <p:sldId id="364" r:id="rId35"/>
    <p:sldId id="365" r:id="rId36"/>
    <p:sldId id="366" r:id="rId37"/>
    <p:sldId id="367" r:id="rId38"/>
    <p:sldId id="431" r:id="rId39"/>
    <p:sldId id="388" r:id="rId40"/>
    <p:sldId id="312" r:id="rId41"/>
    <p:sldId id="432" r:id="rId42"/>
    <p:sldId id="284" r:id="rId43"/>
    <p:sldId id="288" r:id="rId44"/>
    <p:sldId id="289" r:id="rId45"/>
    <p:sldId id="287" r:id="rId46"/>
    <p:sldId id="323" r:id="rId47"/>
    <p:sldId id="324" r:id="rId48"/>
    <p:sldId id="354" r:id="rId49"/>
    <p:sldId id="355" r:id="rId50"/>
    <p:sldId id="396" r:id="rId51"/>
    <p:sldId id="356" r:id="rId52"/>
    <p:sldId id="357" r:id="rId53"/>
    <p:sldId id="358" r:id="rId54"/>
    <p:sldId id="359" r:id="rId55"/>
    <p:sldId id="361" r:id="rId56"/>
    <p:sldId id="395" r:id="rId57"/>
    <p:sldId id="368" r:id="rId58"/>
    <p:sldId id="369" r:id="rId59"/>
    <p:sldId id="375" r:id="rId60"/>
    <p:sldId id="376" r:id="rId61"/>
    <p:sldId id="328" r:id="rId62"/>
    <p:sldId id="319" r:id="rId63"/>
    <p:sldId id="327" r:id="rId64"/>
    <p:sldId id="433" r:id="rId65"/>
    <p:sldId id="329" r:id="rId66"/>
    <p:sldId id="330" r:id="rId67"/>
    <p:sldId id="434" r:id="rId68"/>
    <p:sldId id="331" r:id="rId69"/>
    <p:sldId id="384" r:id="rId70"/>
    <p:sldId id="394" r:id="rId71"/>
    <p:sldId id="298" r:id="rId72"/>
    <p:sldId id="515" r:id="rId73"/>
    <p:sldId id="373" r:id="rId74"/>
    <p:sldId id="372" r:id="rId75"/>
    <p:sldId id="392" r:id="rId76"/>
    <p:sldId id="406" r:id="rId77"/>
    <p:sldId id="393" r:id="rId78"/>
    <p:sldId id="378" r:id="rId79"/>
    <p:sldId id="416" r:id="rId80"/>
    <p:sldId id="425" r:id="rId81"/>
    <p:sldId id="379" r:id="rId82"/>
    <p:sldId id="282"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5380"/>
    <a:srgbClr val="7F7F7F"/>
    <a:srgbClr val="FF6600"/>
    <a:srgbClr val="DA5800"/>
    <a:srgbClr val="1B64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9532" autoAdjust="0"/>
  </p:normalViewPr>
  <p:slideViewPr>
    <p:cSldViewPr snapToGrid="0" showGuides="1">
      <p:cViewPr varScale="1">
        <p:scale>
          <a:sx n="78" d="100"/>
          <a:sy n="78" d="100"/>
        </p:scale>
        <p:origin x="888" y="53"/>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8B91E-2635-4D97-826B-BEDAB62372C6}" type="datetimeFigureOut">
              <a:rPr lang="zh-CN" altLang="en-US" smtClean="0"/>
              <a:t>2020/12/22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B92F3-C642-4B3E-80D3-711C5A0E0C93}" type="slidenum">
              <a:rPr lang="zh-CN" altLang="en-US" smtClean="0"/>
              <a:t>‹#›</a:t>
            </a:fld>
            <a:endParaRPr lang="zh-CN" altLang="en-US"/>
          </a:p>
        </p:txBody>
      </p:sp>
    </p:spTree>
    <p:extLst>
      <p:ext uri="{BB962C8B-B14F-4D97-AF65-F5344CB8AC3E}">
        <p14:creationId xmlns:p14="http://schemas.microsoft.com/office/powerpoint/2010/main" val="1681998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CB92F3-C642-4B3E-80D3-711C5A0E0C93}" type="slidenum">
              <a:rPr lang="zh-CN" altLang="en-US" smtClean="0"/>
              <a:t>1</a:t>
            </a:fld>
            <a:endParaRPr lang="zh-CN" altLang="en-US"/>
          </a:p>
        </p:txBody>
      </p:sp>
    </p:spTree>
    <p:extLst>
      <p:ext uri="{BB962C8B-B14F-4D97-AF65-F5344CB8AC3E}">
        <p14:creationId xmlns:p14="http://schemas.microsoft.com/office/powerpoint/2010/main" val="31396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0AFB5A7-1517-4B14-BC52-E5AB003C6B26}" type="slidenum">
              <a:rPr lang="zh-CN" altLang="en-US" smtClean="0"/>
              <a:t>36</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66562" name="备注占位符 2"/>
          <p:cNvSpPr>
            <a:spLocks noGrp="1"/>
          </p:cNvSpPr>
          <p:nvPr>
            <p:ph type="body" idx="1"/>
          </p:nvPr>
        </p:nvSpPr>
        <p:spPr bwMode="auto">
          <a:noFill/>
        </p:spPr>
        <p:txBody>
          <a:bodyPr wrap="square" numCol="1" anchor="t" anchorCtr="0" compatLnSpc="1"/>
          <a:lstStyle/>
          <a:p>
            <a:pPr>
              <a:spcBef>
                <a:spcPct val="0"/>
              </a:spcBef>
            </a:pPr>
            <a:endParaRPr lang="zh-CN" altLang="en-US" dirty="0"/>
          </a:p>
        </p:txBody>
      </p:sp>
      <p:sp>
        <p:nvSpPr>
          <p:cNvPr id="66563" name="灯片编号占位符 3"/>
          <p:cNvSpPr>
            <a:spLocks noGrp="1"/>
          </p:cNvSpPr>
          <p:nvPr>
            <p:ph type="sldNum" sz="quarter" idx="5"/>
          </p:nvPr>
        </p:nvSpPr>
        <p:spPr bwMode="auto">
          <a:noFill/>
          <a:ln>
            <a:miter lim="800000"/>
          </a:ln>
        </p:spPr>
        <p:txBody>
          <a:bodyPr wrap="square" numCol="1" anchorCtr="0" compatLnSpc="1"/>
          <a:lstStyle/>
          <a:p>
            <a:fld id="{741C7215-E0E6-4C57-9D67-DE72706FA725}" type="slidenum">
              <a:rPr lang="zh-CN" altLang="en-US">
                <a:latin typeface="Arial" panose="020B0604020202020204" pitchFamily="34" charset="0"/>
              </a:rPr>
              <a:t>38</a:t>
            </a:fld>
            <a:endParaRPr lang="en-US" altLang="zh-CN"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20AFB5A7-1517-4B14-BC52-E5AB003C6B26}" type="slidenum">
              <a:rPr lang="zh-CN" altLang="en-US" smtClean="0"/>
              <a:t>47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0AFB5A7-1517-4B14-BC52-E5AB003C6B26}" type="slidenum">
              <a:rPr lang="zh-CN" altLang="en-US" smtClean="0"/>
              <a:t>52</a:t>
            </a:fld>
            <a:endParaRPr lang="zh-CN" altLang="en-US" dirty="0"/>
          </a:p>
        </p:txBody>
      </p:sp>
    </p:spTree>
    <p:extLst>
      <p:ext uri="{BB962C8B-B14F-4D97-AF65-F5344CB8AC3E}">
        <p14:creationId xmlns:p14="http://schemas.microsoft.com/office/powerpoint/2010/main" val="644404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20AFB5A7-1517-4B14-BC52-E5AB003C6B26}" type="slidenum">
              <a:rPr lang="zh-CN" altLang="en-US" smtClean="0"/>
              <a:t>61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CB92F3-C642-4B3E-80D3-711C5A0E0C93}" type="slidenum">
              <a:rPr lang="zh-CN" altLang="en-US" smtClean="0"/>
              <a:t>2</a:t>
            </a:fld>
            <a:endParaRPr lang="zh-CN" altLang="en-US"/>
          </a:p>
        </p:txBody>
      </p:sp>
    </p:spTree>
    <p:extLst>
      <p:ext uri="{BB962C8B-B14F-4D97-AF65-F5344CB8AC3E}">
        <p14:creationId xmlns:p14="http://schemas.microsoft.com/office/powerpoint/2010/main" val="71177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solidFill>
                <a:srgbClr val="00B0F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9DCB92F3-C642-4B3E-80D3-711C5A0E0C93}" type="slidenum">
              <a:rPr lang="zh-CN" altLang="en-US" smtClean="0"/>
              <a:t>3</a:t>
            </a:fld>
            <a:endParaRPr lang="zh-CN" altLang="en-US"/>
          </a:p>
        </p:txBody>
      </p:sp>
    </p:spTree>
    <p:extLst>
      <p:ext uri="{BB962C8B-B14F-4D97-AF65-F5344CB8AC3E}">
        <p14:creationId xmlns:p14="http://schemas.microsoft.com/office/powerpoint/2010/main" val="426410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CB92F3-C642-4B3E-80D3-711C5A0E0C93}" type="slidenum">
              <a:rPr lang="zh-CN" altLang="en-US" smtClean="0"/>
              <a:t>11</a:t>
            </a:fld>
            <a:endParaRPr lang="zh-CN" altLang="en-US"/>
          </a:p>
        </p:txBody>
      </p:sp>
    </p:spTree>
    <p:extLst>
      <p:ext uri="{BB962C8B-B14F-4D97-AF65-F5344CB8AC3E}">
        <p14:creationId xmlns:p14="http://schemas.microsoft.com/office/powerpoint/2010/main" val="2665819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AFB5A7-1517-4B14-BC52-E5AB003C6B26}" type="slidenum">
              <a:rPr lang="zh-CN" altLang="en-US" smtClean="0"/>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0AFB5A7-1517-4B14-BC52-E5AB003C6B26}" type="slidenum">
              <a:rPr lang="zh-CN" altLang="en-US" smtClean="0"/>
              <a:t>15</a:t>
            </a:fld>
            <a:endParaRPr lang="zh-CN" altLang="en-US" dirty="0"/>
          </a:p>
        </p:txBody>
      </p:sp>
    </p:spTree>
    <p:extLst>
      <p:ext uri="{BB962C8B-B14F-4D97-AF65-F5344CB8AC3E}">
        <p14:creationId xmlns:p14="http://schemas.microsoft.com/office/powerpoint/2010/main" val="3545241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FEA08B-75C2-49F8-ABE8-A074413A4769}" type="slidenum">
              <a:rPr lang="zh-CN" altLang="en-US" smtClean="0"/>
              <a:t>28</a:t>
            </a:fld>
            <a:endParaRPr lang="zh-CN" altLang="en-US"/>
          </a:p>
        </p:txBody>
      </p:sp>
    </p:spTree>
    <p:extLst>
      <p:ext uri="{BB962C8B-B14F-4D97-AF65-F5344CB8AC3E}">
        <p14:creationId xmlns:p14="http://schemas.microsoft.com/office/powerpoint/2010/main" val="3881810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AFB5A7-1517-4B14-BC52-E5AB003C6B26}" type="slidenum">
              <a:rPr lang="zh-CN" altLang="en-US" smtClean="0"/>
              <a:t>30</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1.xml"/><Relationship Id="rId7" Type="http://schemas.openxmlformats.org/officeDocument/2006/relationships/image" Target="../media/image7.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Master" Target="../slideMasters/slideMaster1.xml"/><Relationship Id="rId5" Type="http://schemas.openxmlformats.org/officeDocument/2006/relationships/tags" Target="../tags/tag13.xml"/><Relationship Id="rId10" Type="http://schemas.openxmlformats.org/officeDocument/2006/relationships/image" Target="../media/image10.png"/><Relationship Id="rId4" Type="http://schemas.openxmlformats.org/officeDocument/2006/relationships/tags" Target="../tags/tag12.xml"/><Relationship Id="rId9"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descr="图片包含 游戏机&#10;&#10;描述已自动生成">
            <a:extLst>
              <a:ext uri="{FF2B5EF4-FFF2-40B4-BE49-F238E27FC236}">
                <a16:creationId xmlns:a16="http://schemas.microsoft.com/office/drawing/2014/main" id="{6B3966F8-3AC6-4844-B941-3CC5C50AA7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18417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4" name="图片 3" descr="图片包含 游戏机&#10;&#10;描述已自动生成">
            <a:extLst>
              <a:ext uri="{FF2B5EF4-FFF2-40B4-BE49-F238E27FC236}">
                <a16:creationId xmlns:a16="http://schemas.microsoft.com/office/drawing/2014/main" id="{52D1E94A-51BC-4EBE-9471-FE9027DEBF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E034B088-1A15-48AE-A777-539196DC2703}"/>
              </a:ext>
            </a:extLst>
          </p:cNvPr>
          <p:cNvSpPr/>
          <p:nvPr userDrawn="1"/>
        </p:nvSpPr>
        <p:spPr>
          <a:xfrm>
            <a:off x="1619250" y="-1258"/>
            <a:ext cx="2609850" cy="4344660"/>
          </a:xfrm>
          <a:prstGeom prst="rect">
            <a:avLst/>
          </a:prstGeom>
          <a:solidFill>
            <a:srgbClr val="FF66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94437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B3B2DC-AAC8-4EA9-B814-DBD78008DEDC}"/>
              </a:ext>
            </a:extLst>
          </p:cNvPr>
          <p:cNvCxnSpPr/>
          <p:nvPr userDrawn="1"/>
        </p:nvCxnSpPr>
        <p:spPr>
          <a:xfrm>
            <a:off x="557576" y="716691"/>
            <a:ext cx="11076849" cy="520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E392A42B-A62F-4500-BE2F-C2FCD0381D76}"/>
              </a:ext>
            </a:extLst>
          </p:cNvPr>
          <p:cNvGrpSpPr/>
          <p:nvPr userDrawn="1"/>
        </p:nvGrpSpPr>
        <p:grpSpPr>
          <a:xfrm>
            <a:off x="-795" y="6564835"/>
            <a:ext cx="12192795" cy="317112"/>
            <a:chOff x="-795" y="6564835"/>
            <a:chExt cx="12192795" cy="317112"/>
          </a:xfrm>
        </p:grpSpPr>
        <p:sp>
          <p:nvSpPr>
            <p:cNvPr id="4" name="任意多边形: 形状 3">
              <a:extLst>
                <a:ext uri="{FF2B5EF4-FFF2-40B4-BE49-F238E27FC236}">
                  <a16:creationId xmlns:a16="http://schemas.microsoft.com/office/drawing/2014/main" id="{FDAF09A7-2894-417D-A2BB-3FA4157B439A}"/>
                </a:ext>
              </a:extLst>
            </p:cNvPr>
            <p:cNvSpPr/>
            <p:nvPr/>
          </p:nvSpPr>
          <p:spPr>
            <a:xfrm>
              <a:off x="-795" y="6647093"/>
              <a:ext cx="12192795" cy="215795"/>
            </a:xfrm>
            <a:custGeom>
              <a:avLst/>
              <a:gdLst>
                <a:gd name="connsiteX0" fmla="*/ 0 w 12192795"/>
                <a:gd name="connsiteY0" fmla="*/ 0 h 215795"/>
                <a:gd name="connsiteX1" fmla="*/ 12192795 w 12192795"/>
                <a:gd name="connsiteY1" fmla="*/ 0 h 215795"/>
                <a:gd name="connsiteX2" fmla="*/ 12192795 w 12192795"/>
                <a:gd name="connsiteY2" fmla="*/ 215795 h 215795"/>
                <a:gd name="connsiteX3" fmla="*/ 0 w 12192795"/>
                <a:gd name="connsiteY3" fmla="*/ 215795 h 215795"/>
                <a:gd name="connsiteX4" fmla="*/ 0 w 12192795"/>
                <a:gd name="connsiteY4" fmla="*/ 0 h 21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795" h="215795">
                  <a:moveTo>
                    <a:pt x="0" y="0"/>
                  </a:moveTo>
                  <a:lnTo>
                    <a:pt x="12192795" y="0"/>
                  </a:lnTo>
                  <a:lnTo>
                    <a:pt x="12192795" y="215795"/>
                  </a:lnTo>
                  <a:lnTo>
                    <a:pt x="0" y="215795"/>
                  </a:lnTo>
                  <a:lnTo>
                    <a:pt x="0" y="0"/>
                  </a:lnTo>
                  <a:close/>
                </a:path>
              </a:pathLst>
            </a:custGeom>
            <a:solidFill>
              <a:srgbClr val="165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70E70597-25E6-4E40-9524-0EAEAA4A168C}"/>
                </a:ext>
              </a:extLst>
            </p:cNvPr>
            <p:cNvSpPr txBox="1"/>
            <p:nvPr/>
          </p:nvSpPr>
          <p:spPr>
            <a:xfrm>
              <a:off x="10335454" y="6628031"/>
              <a:ext cx="1261884" cy="253916"/>
            </a:xfrm>
            <a:prstGeom prst="rect">
              <a:avLst/>
            </a:prstGeom>
            <a:noFill/>
          </p:spPr>
          <p:txBody>
            <a:bodyPr wrap="none" rtlCol="0">
              <a:spAutoFit/>
            </a:bodyPr>
            <a:lstStyle/>
            <a:p>
              <a:pPr algn="ctr"/>
              <a:r>
                <a:rPr lang="zh-CN" altLang="en-US" sz="1050" i="1" dirty="0">
                  <a:solidFill>
                    <a:schemeClr val="bg1"/>
                  </a:solidFill>
                  <a:cs typeface="+mn-ea"/>
                  <a:sym typeface="+mn-lt"/>
                </a:rPr>
                <a:t>嵌入式软件服务商</a:t>
              </a:r>
            </a:p>
          </p:txBody>
        </p:sp>
        <p:sp>
          <p:nvSpPr>
            <p:cNvPr id="6" name="任意多边形: 形状 5">
              <a:extLst>
                <a:ext uri="{FF2B5EF4-FFF2-40B4-BE49-F238E27FC236}">
                  <a16:creationId xmlns:a16="http://schemas.microsoft.com/office/drawing/2014/main" id="{E7ACE0CF-4EE7-4F12-938B-3642693AA950}"/>
                </a:ext>
              </a:extLst>
            </p:cNvPr>
            <p:cNvSpPr/>
            <p:nvPr/>
          </p:nvSpPr>
          <p:spPr>
            <a:xfrm>
              <a:off x="-795" y="6601106"/>
              <a:ext cx="9321776" cy="45719"/>
            </a:xfrm>
            <a:custGeom>
              <a:avLst/>
              <a:gdLst>
                <a:gd name="connsiteX0" fmla="*/ 0 w 9210403"/>
                <a:gd name="connsiteY0" fmla="*/ 0 h 45719"/>
                <a:gd name="connsiteX1" fmla="*/ 9210403 w 9210403"/>
                <a:gd name="connsiteY1" fmla="*/ 0 h 45719"/>
                <a:gd name="connsiteX2" fmla="*/ 9191353 w 9210403"/>
                <a:gd name="connsiteY2" fmla="*/ 45719 h 45719"/>
                <a:gd name="connsiteX3" fmla="*/ 0 w 9210403"/>
                <a:gd name="connsiteY3" fmla="*/ 45719 h 45719"/>
                <a:gd name="connsiteX4" fmla="*/ 0 w 9210403"/>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0403" h="45719">
                  <a:moveTo>
                    <a:pt x="0" y="0"/>
                  </a:moveTo>
                  <a:lnTo>
                    <a:pt x="9210403" y="0"/>
                  </a:lnTo>
                  <a:lnTo>
                    <a:pt x="9191353" y="45719"/>
                  </a:lnTo>
                  <a:lnTo>
                    <a:pt x="0" y="45719"/>
                  </a:lnTo>
                  <a:lnTo>
                    <a:pt x="0" y="0"/>
                  </a:lnTo>
                  <a:close/>
                </a:path>
              </a:pathLst>
            </a:cu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a:extLst>
                <a:ext uri="{FF2B5EF4-FFF2-40B4-BE49-F238E27FC236}">
                  <a16:creationId xmlns:a16="http://schemas.microsoft.com/office/drawing/2014/main" id="{4CBFB311-1AF9-4DBD-8AAE-97DC32F0727E}"/>
                </a:ext>
              </a:extLst>
            </p:cNvPr>
            <p:cNvPicPr>
              <a:picLocks noChangeAspect="1"/>
            </p:cNvPicPr>
            <p:nvPr/>
          </p:nvPicPr>
          <p:blipFill>
            <a:blip r:embed="rId2" cstate="hqprint">
              <a:biLevel thresh="25000"/>
              <a:extLst>
                <a:ext uri="{28A0092B-C50C-407E-A947-70E740481C1C}">
                  <a14:useLocalDpi xmlns:a14="http://schemas.microsoft.com/office/drawing/2010/main" val="0"/>
                </a:ext>
              </a:extLst>
            </a:blip>
            <a:srcRect/>
            <a:stretch/>
          </p:blipFill>
          <p:spPr>
            <a:xfrm>
              <a:off x="9209608" y="6564835"/>
              <a:ext cx="1018788" cy="303590"/>
            </a:xfrm>
            <a:prstGeom prst="rect">
              <a:avLst/>
            </a:prstGeom>
          </p:spPr>
        </p:pic>
      </p:grpSp>
    </p:spTree>
    <p:extLst>
      <p:ext uri="{BB962C8B-B14F-4D97-AF65-F5344CB8AC3E}">
        <p14:creationId xmlns:p14="http://schemas.microsoft.com/office/powerpoint/2010/main" val="2874187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日期占位符 3">
            <a:extLst>
              <a:ext uri="{FF2B5EF4-FFF2-40B4-BE49-F238E27FC236}">
                <a16:creationId xmlns:a16="http://schemas.microsoft.com/office/drawing/2014/main" id="{1F16DC6C-0730-4C2A-BABE-715216A630BB}"/>
              </a:ext>
            </a:extLst>
          </p:cNvPr>
          <p:cNvSpPr>
            <a:spLocks noGrp="1"/>
          </p:cNvSpPr>
          <p:nvPr>
            <p:ph type="dt" sz="half" idx="2"/>
            <p:custDataLst>
              <p:tags r:id="rId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2020/12/22</a:t>
            </a:fld>
            <a:endParaRPr lang="zh-CN" altLang="en-US"/>
          </a:p>
        </p:txBody>
      </p:sp>
      <p:sp>
        <p:nvSpPr>
          <p:cNvPr id="4" name="页脚占位符 4">
            <a:extLst>
              <a:ext uri="{FF2B5EF4-FFF2-40B4-BE49-F238E27FC236}">
                <a16:creationId xmlns:a16="http://schemas.microsoft.com/office/drawing/2014/main" id="{CF56486C-5CBC-4754-9091-50F0CB9B9CAE}"/>
              </a:ext>
            </a:extLst>
          </p:cNvPr>
          <p:cNvSpPr>
            <a:spLocks noGrp="1"/>
          </p:cNvSpPr>
          <p:nvPr>
            <p:ph type="ftr" sz="quarter" idx="3"/>
            <p:custDataLst>
              <p:tags r:id="rId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5">
            <a:extLst>
              <a:ext uri="{FF2B5EF4-FFF2-40B4-BE49-F238E27FC236}">
                <a16:creationId xmlns:a16="http://schemas.microsoft.com/office/drawing/2014/main" id="{2D116845-64EE-4F1B-A85C-B7ECC30155A5}"/>
              </a:ext>
            </a:extLst>
          </p:cNvPr>
          <p:cNvSpPr>
            <a:spLocks noGrp="1"/>
          </p:cNvSpPr>
          <p:nvPr>
            <p:ph type="sldNum" sz="quarter" idx="4"/>
            <p:custDataLst>
              <p:tags r:id="rId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6" name="矩形 5">
            <a:extLst>
              <a:ext uri="{FF2B5EF4-FFF2-40B4-BE49-F238E27FC236}">
                <a16:creationId xmlns:a16="http://schemas.microsoft.com/office/drawing/2014/main" id="{A6BA8839-CFCA-4370-A829-0675BA17EA3C}"/>
              </a:ext>
            </a:extLst>
          </p:cNvPr>
          <p:cNvSpPr/>
          <p:nvPr userDrawn="1"/>
        </p:nvSpPr>
        <p:spPr>
          <a:xfrm>
            <a:off x="430530" y="6563995"/>
            <a:ext cx="11369675" cy="295910"/>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A737BEDE-BDB1-4DF6-93DD-4A0D453AD509}"/>
              </a:ext>
            </a:extLst>
          </p:cNvPr>
          <p:cNvSpPr/>
          <p:nvPr userDrawn="1"/>
        </p:nvSpPr>
        <p:spPr>
          <a:xfrm>
            <a:off x="11525250" y="6563995"/>
            <a:ext cx="648000" cy="295910"/>
          </a:xfrm>
          <a:prstGeom prst="parallelogram">
            <a:avLst/>
          </a:prstGeom>
          <a:solidFill>
            <a:srgbClr val="EE7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1201649-6643-4E39-A5BF-32A32D2F933D}"/>
              </a:ext>
            </a:extLst>
          </p:cNvPr>
          <p:cNvSpPr/>
          <p:nvPr userDrawn="1"/>
        </p:nvSpPr>
        <p:spPr>
          <a:xfrm>
            <a:off x="0" y="6563360"/>
            <a:ext cx="2980690" cy="296545"/>
          </a:xfrm>
          <a:prstGeom prst="rect">
            <a:avLst/>
          </a:prstGeom>
          <a:solidFill>
            <a:srgbClr val="005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8C44D7B2-D260-46E5-BA9B-0509A43404E9}"/>
              </a:ext>
            </a:extLst>
          </p:cNvPr>
          <p:cNvSpPr/>
          <p:nvPr userDrawn="1"/>
        </p:nvSpPr>
        <p:spPr>
          <a:xfrm>
            <a:off x="1921510" y="6563360"/>
            <a:ext cx="1216660" cy="295910"/>
          </a:xfrm>
          <a:prstGeom prst="parallelogram">
            <a:avLst/>
          </a:prstGeom>
          <a:solidFill>
            <a:srgbClr val="005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横版中文-白">
            <a:extLst>
              <a:ext uri="{FF2B5EF4-FFF2-40B4-BE49-F238E27FC236}">
                <a16:creationId xmlns:a16="http://schemas.microsoft.com/office/drawing/2014/main" id="{A35301C8-6E90-47D5-BB25-1AA54CE79914}"/>
              </a:ext>
            </a:extLst>
          </p:cNvPr>
          <p:cNvPicPr>
            <a:picLocks noChangeAspect="1"/>
          </p:cNvPicPr>
          <p:nvPr userDrawn="1"/>
        </p:nvPicPr>
        <p:blipFill>
          <a:blip r:embed="rId6"/>
          <a:stretch>
            <a:fillRect/>
          </a:stretch>
        </p:blipFill>
        <p:spPr>
          <a:xfrm>
            <a:off x="936625" y="6543040"/>
            <a:ext cx="1169670" cy="304800"/>
          </a:xfrm>
          <a:prstGeom prst="rect">
            <a:avLst/>
          </a:prstGeom>
        </p:spPr>
      </p:pic>
      <p:sp>
        <p:nvSpPr>
          <p:cNvPr id="11" name="文本框 10">
            <a:extLst>
              <a:ext uri="{FF2B5EF4-FFF2-40B4-BE49-F238E27FC236}">
                <a16:creationId xmlns:a16="http://schemas.microsoft.com/office/drawing/2014/main" id="{46196725-1BBD-46C0-A960-95702C03AB01}"/>
              </a:ext>
            </a:extLst>
          </p:cNvPr>
          <p:cNvSpPr txBox="1"/>
          <p:nvPr userDrawn="1"/>
        </p:nvSpPr>
        <p:spPr>
          <a:xfrm>
            <a:off x="3222625" y="6597015"/>
            <a:ext cx="1692910" cy="245110"/>
          </a:xfrm>
          <a:prstGeom prst="rect">
            <a:avLst/>
          </a:prstGeom>
          <a:noFill/>
        </p:spPr>
        <p:txBody>
          <a:bodyPr wrap="square" rtlCol="0">
            <a:spAutoFit/>
          </a:bodyPr>
          <a:lstStyle/>
          <a:p>
            <a:pPr algn="dist"/>
            <a:r>
              <a:rPr lang="zh-CN" altLang="en-US" sz="1000" b="1">
                <a:solidFill>
                  <a:srgbClr val="00527E"/>
                </a:solidFill>
                <a:latin typeface="微软雅黑 Light" panose="020B0502040204020203" charset="-122"/>
                <a:ea typeface="微软雅黑 Light" panose="020B0502040204020203" charset="-122"/>
              </a:rPr>
              <a:t>智能设备操作系统引领者</a:t>
            </a:r>
          </a:p>
        </p:txBody>
      </p:sp>
      <p:sp>
        <p:nvSpPr>
          <p:cNvPr id="12" name="矩形 11">
            <a:extLst>
              <a:ext uri="{FF2B5EF4-FFF2-40B4-BE49-F238E27FC236}">
                <a16:creationId xmlns:a16="http://schemas.microsoft.com/office/drawing/2014/main" id="{BED906DF-C766-4D55-B13C-6FBA592EDC93}"/>
              </a:ext>
            </a:extLst>
          </p:cNvPr>
          <p:cNvSpPr/>
          <p:nvPr userDrawn="1"/>
        </p:nvSpPr>
        <p:spPr>
          <a:xfrm>
            <a:off x="11933555" y="6563360"/>
            <a:ext cx="258445" cy="295910"/>
          </a:xfrm>
          <a:prstGeom prst="rect">
            <a:avLst/>
          </a:prstGeom>
          <a:solidFill>
            <a:srgbClr val="EE7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17">
            <a:extLst>
              <a:ext uri="{FF2B5EF4-FFF2-40B4-BE49-F238E27FC236}">
                <a16:creationId xmlns:a16="http://schemas.microsoft.com/office/drawing/2014/main" id="{2CDC49E0-E8D9-43B8-8406-0FF7FB6ADF23}"/>
              </a:ext>
            </a:extLst>
          </p:cNvPr>
          <p:cNvSpPr>
            <a:spLocks noGrp="1"/>
          </p:cNvSpPr>
          <p:nvPr userDrawn="1">
            <p:custDataLst>
              <p:tags r:id="rId4"/>
            </p:custDataLst>
          </p:nvPr>
        </p:nvSpPr>
        <p:spPr>
          <a:xfrm>
            <a:off x="11628755" y="6552565"/>
            <a:ext cx="535305" cy="316865"/>
          </a:xfrm>
          <a:prstGeom prst="rect">
            <a:avLst/>
          </a:prstGeom>
        </p:spPr>
        <p:txBody>
          <a:bodyPr vert="horz" lIns="91440" tIns="45720" rIns="91440" bIns="45720" rtlCol="0" anchor="ctr">
            <a:normAutofit fontScale="92500" lnSpcReduction="20000"/>
          </a:bodyPr>
          <a:lstStyle>
            <a:lvl1pPr>
              <a:defRPr>
                <a:solidFill>
                  <a:schemeClr val="bg1"/>
                </a:solidFill>
              </a:defRPr>
            </a:lvl1p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307873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3" name="日期占位符 3">
            <a:extLst>
              <a:ext uri="{FF2B5EF4-FFF2-40B4-BE49-F238E27FC236}">
                <a16:creationId xmlns:a16="http://schemas.microsoft.com/office/drawing/2014/main" id="{1F16DC6C-0730-4C2A-BABE-715216A630BB}"/>
              </a:ext>
            </a:extLst>
          </p:cNvPr>
          <p:cNvSpPr>
            <a:spLocks noGrp="1"/>
          </p:cNvSpPr>
          <p:nvPr>
            <p:ph type="dt" sz="half" idx="2"/>
            <p:custDataLst>
              <p:tags r:id="rId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2020/12/22</a:t>
            </a:fld>
            <a:endParaRPr lang="zh-CN" altLang="en-US"/>
          </a:p>
        </p:txBody>
      </p:sp>
      <p:sp>
        <p:nvSpPr>
          <p:cNvPr id="4" name="页脚占位符 4">
            <a:extLst>
              <a:ext uri="{FF2B5EF4-FFF2-40B4-BE49-F238E27FC236}">
                <a16:creationId xmlns:a16="http://schemas.microsoft.com/office/drawing/2014/main" id="{CF56486C-5CBC-4754-9091-50F0CB9B9CAE}"/>
              </a:ext>
            </a:extLst>
          </p:cNvPr>
          <p:cNvSpPr>
            <a:spLocks noGrp="1"/>
          </p:cNvSpPr>
          <p:nvPr>
            <p:ph type="ftr" sz="quarter" idx="3"/>
            <p:custDataLst>
              <p:tags r:id="rId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5">
            <a:extLst>
              <a:ext uri="{FF2B5EF4-FFF2-40B4-BE49-F238E27FC236}">
                <a16:creationId xmlns:a16="http://schemas.microsoft.com/office/drawing/2014/main" id="{2D116845-64EE-4F1B-A85C-B7ECC30155A5}"/>
              </a:ext>
            </a:extLst>
          </p:cNvPr>
          <p:cNvSpPr>
            <a:spLocks noGrp="1"/>
          </p:cNvSpPr>
          <p:nvPr>
            <p:ph type="sldNum" sz="quarter" idx="4"/>
            <p:custDataLst>
              <p:tags r:id="rId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6" name="矩形 5">
            <a:extLst>
              <a:ext uri="{FF2B5EF4-FFF2-40B4-BE49-F238E27FC236}">
                <a16:creationId xmlns:a16="http://schemas.microsoft.com/office/drawing/2014/main" id="{A6BA8839-CFCA-4370-A829-0675BA17EA3C}"/>
              </a:ext>
            </a:extLst>
          </p:cNvPr>
          <p:cNvSpPr/>
          <p:nvPr userDrawn="1"/>
        </p:nvSpPr>
        <p:spPr>
          <a:xfrm>
            <a:off x="430530" y="6563995"/>
            <a:ext cx="11369675" cy="295910"/>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A737BEDE-BDB1-4DF6-93DD-4A0D453AD509}"/>
              </a:ext>
            </a:extLst>
          </p:cNvPr>
          <p:cNvSpPr/>
          <p:nvPr userDrawn="1"/>
        </p:nvSpPr>
        <p:spPr>
          <a:xfrm>
            <a:off x="11525250" y="6563995"/>
            <a:ext cx="648000" cy="295910"/>
          </a:xfrm>
          <a:prstGeom prst="parallelogram">
            <a:avLst/>
          </a:prstGeom>
          <a:solidFill>
            <a:srgbClr val="EE7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1201649-6643-4E39-A5BF-32A32D2F933D}"/>
              </a:ext>
            </a:extLst>
          </p:cNvPr>
          <p:cNvSpPr/>
          <p:nvPr userDrawn="1"/>
        </p:nvSpPr>
        <p:spPr>
          <a:xfrm>
            <a:off x="0" y="6563360"/>
            <a:ext cx="2980690" cy="296545"/>
          </a:xfrm>
          <a:prstGeom prst="rect">
            <a:avLst/>
          </a:prstGeom>
          <a:solidFill>
            <a:srgbClr val="005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8C44D7B2-D260-46E5-BA9B-0509A43404E9}"/>
              </a:ext>
            </a:extLst>
          </p:cNvPr>
          <p:cNvSpPr/>
          <p:nvPr userDrawn="1"/>
        </p:nvSpPr>
        <p:spPr>
          <a:xfrm>
            <a:off x="1921510" y="6563360"/>
            <a:ext cx="1216660" cy="295910"/>
          </a:xfrm>
          <a:prstGeom prst="parallelogram">
            <a:avLst/>
          </a:prstGeom>
          <a:solidFill>
            <a:srgbClr val="005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横版中文-白">
            <a:extLst>
              <a:ext uri="{FF2B5EF4-FFF2-40B4-BE49-F238E27FC236}">
                <a16:creationId xmlns:a16="http://schemas.microsoft.com/office/drawing/2014/main" id="{A35301C8-6E90-47D5-BB25-1AA54CE79914}"/>
              </a:ext>
            </a:extLst>
          </p:cNvPr>
          <p:cNvPicPr>
            <a:picLocks noChangeAspect="1"/>
          </p:cNvPicPr>
          <p:nvPr userDrawn="1"/>
        </p:nvPicPr>
        <p:blipFill>
          <a:blip r:embed="rId6"/>
          <a:stretch>
            <a:fillRect/>
          </a:stretch>
        </p:blipFill>
        <p:spPr>
          <a:xfrm>
            <a:off x="936625" y="6543040"/>
            <a:ext cx="1169670" cy="304800"/>
          </a:xfrm>
          <a:prstGeom prst="rect">
            <a:avLst/>
          </a:prstGeom>
        </p:spPr>
      </p:pic>
      <p:sp>
        <p:nvSpPr>
          <p:cNvPr id="11" name="文本框 10">
            <a:extLst>
              <a:ext uri="{FF2B5EF4-FFF2-40B4-BE49-F238E27FC236}">
                <a16:creationId xmlns:a16="http://schemas.microsoft.com/office/drawing/2014/main" id="{46196725-1BBD-46C0-A960-95702C03AB01}"/>
              </a:ext>
            </a:extLst>
          </p:cNvPr>
          <p:cNvSpPr txBox="1"/>
          <p:nvPr userDrawn="1"/>
        </p:nvSpPr>
        <p:spPr>
          <a:xfrm>
            <a:off x="3222625" y="6597015"/>
            <a:ext cx="1692910" cy="245110"/>
          </a:xfrm>
          <a:prstGeom prst="rect">
            <a:avLst/>
          </a:prstGeom>
          <a:noFill/>
        </p:spPr>
        <p:txBody>
          <a:bodyPr wrap="square" rtlCol="0">
            <a:spAutoFit/>
          </a:bodyPr>
          <a:lstStyle/>
          <a:p>
            <a:pPr algn="dist"/>
            <a:r>
              <a:rPr lang="zh-CN" altLang="en-US" sz="1000" b="1">
                <a:solidFill>
                  <a:srgbClr val="00527E"/>
                </a:solidFill>
                <a:latin typeface="微软雅黑 Light" panose="020B0502040204020203" charset="-122"/>
                <a:ea typeface="微软雅黑 Light" panose="020B0502040204020203" charset="-122"/>
              </a:rPr>
              <a:t>智能设备操作系统引领者</a:t>
            </a:r>
          </a:p>
        </p:txBody>
      </p:sp>
      <p:sp>
        <p:nvSpPr>
          <p:cNvPr id="12" name="矩形 11">
            <a:extLst>
              <a:ext uri="{FF2B5EF4-FFF2-40B4-BE49-F238E27FC236}">
                <a16:creationId xmlns:a16="http://schemas.microsoft.com/office/drawing/2014/main" id="{BED906DF-C766-4D55-B13C-6FBA592EDC93}"/>
              </a:ext>
            </a:extLst>
          </p:cNvPr>
          <p:cNvSpPr/>
          <p:nvPr userDrawn="1"/>
        </p:nvSpPr>
        <p:spPr>
          <a:xfrm>
            <a:off x="11933555" y="6563360"/>
            <a:ext cx="258445" cy="295910"/>
          </a:xfrm>
          <a:prstGeom prst="rect">
            <a:avLst/>
          </a:prstGeom>
          <a:solidFill>
            <a:srgbClr val="EE7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17">
            <a:extLst>
              <a:ext uri="{FF2B5EF4-FFF2-40B4-BE49-F238E27FC236}">
                <a16:creationId xmlns:a16="http://schemas.microsoft.com/office/drawing/2014/main" id="{2CDC49E0-E8D9-43B8-8406-0FF7FB6ADF23}"/>
              </a:ext>
            </a:extLst>
          </p:cNvPr>
          <p:cNvSpPr>
            <a:spLocks noGrp="1"/>
          </p:cNvSpPr>
          <p:nvPr userDrawn="1">
            <p:custDataLst>
              <p:tags r:id="rId4"/>
            </p:custDataLst>
          </p:nvPr>
        </p:nvSpPr>
        <p:spPr>
          <a:xfrm>
            <a:off x="11628755" y="6552565"/>
            <a:ext cx="535305" cy="316865"/>
          </a:xfrm>
          <a:prstGeom prst="rect">
            <a:avLst/>
          </a:prstGeom>
        </p:spPr>
        <p:txBody>
          <a:bodyPr vert="horz" lIns="91440" tIns="45720" rIns="91440" bIns="45720" rtlCol="0" anchor="ctr">
            <a:normAutofit fontScale="92500" lnSpcReduction="20000"/>
          </a:bodyPr>
          <a:lstStyle>
            <a:lvl1pPr>
              <a:defRPr>
                <a:solidFill>
                  <a:schemeClr val="bg1"/>
                </a:solidFill>
              </a:defRPr>
            </a:lvl1pPr>
          </a:lstStyle>
          <a:p>
            <a:fld id="{49AE70B2-8BF9-45C0-BB95-33D1B9D3A854}" type="slidenum">
              <a:rPr lang="zh-CN" altLang="en-US" smtClean="0"/>
              <a:t>‹#›</a:t>
            </a:fld>
            <a:endParaRPr lang="zh-CN" altLang="en-US" dirty="0"/>
          </a:p>
        </p:txBody>
      </p:sp>
      <p:pic>
        <p:nvPicPr>
          <p:cNvPr id="14" name="图片 13" descr="宣传册（转曲）-10">
            <a:extLst>
              <a:ext uri="{FF2B5EF4-FFF2-40B4-BE49-F238E27FC236}">
                <a16:creationId xmlns:a16="http://schemas.microsoft.com/office/drawing/2014/main" id="{E57CD8D4-BEAC-435D-B0B5-A26F7B346112}"/>
              </a:ext>
            </a:extLst>
          </p:cNvPr>
          <p:cNvPicPr>
            <a:picLocks noChangeAspect="1"/>
          </p:cNvPicPr>
          <p:nvPr userDrawn="1"/>
        </p:nvPicPr>
        <p:blipFill>
          <a:blip r:embed="rId7"/>
          <a:stretch>
            <a:fillRect/>
          </a:stretch>
        </p:blipFill>
        <p:spPr>
          <a:xfrm>
            <a:off x="330200" y="32385"/>
            <a:ext cx="1268730" cy="1342390"/>
          </a:xfrm>
          <a:prstGeom prst="rect">
            <a:avLst/>
          </a:prstGeom>
        </p:spPr>
      </p:pic>
    </p:spTree>
    <p:extLst>
      <p:ext uri="{BB962C8B-B14F-4D97-AF65-F5344CB8AC3E}">
        <p14:creationId xmlns:p14="http://schemas.microsoft.com/office/powerpoint/2010/main" val="206680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结尾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14585EB-599A-45BE-BF91-91C4266539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组合 11">
            <a:extLst>
              <a:ext uri="{FF2B5EF4-FFF2-40B4-BE49-F238E27FC236}">
                <a16:creationId xmlns:a16="http://schemas.microsoft.com/office/drawing/2014/main" id="{58E8E837-6F7D-4AAE-A6D2-67772CF35C68}"/>
              </a:ext>
            </a:extLst>
          </p:cNvPr>
          <p:cNvGrpSpPr/>
          <p:nvPr userDrawn="1"/>
        </p:nvGrpSpPr>
        <p:grpSpPr>
          <a:xfrm>
            <a:off x="2828058" y="2032232"/>
            <a:ext cx="6554547" cy="769441"/>
            <a:chOff x="2818725" y="2274838"/>
            <a:chExt cx="6554547" cy="769441"/>
          </a:xfrm>
        </p:grpSpPr>
        <p:sp>
          <p:nvSpPr>
            <p:cNvPr id="10" name="文本框 9">
              <a:extLst>
                <a:ext uri="{FF2B5EF4-FFF2-40B4-BE49-F238E27FC236}">
                  <a16:creationId xmlns:a16="http://schemas.microsoft.com/office/drawing/2014/main" id="{458D9AE3-BB64-40B8-84A3-1015BA6948B6}"/>
                </a:ext>
              </a:extLst>
            </p:cNvPr>
            <p:cNvSpPr txBox="1"/>
            <p:nvPr/>
          </p:nvSpPr>
          <p:spPr>
            <a:xfrm>
              <a:off x="2818725" y="2659559"/>
              <a:ext cx="6554547" cy="276999"/>
            </a:xfrm>
            <a:prstGeom prst="rect">
              <a:avLst/>
            </a:prstGeom>
            <a:solidFill>
              <a:srgbClr val="C6DCF0"/>
            </a:solidFill>
            <a:ln>
              <a:noFill/>
            </a:ln>
            <a:effectLst>
              <a:glow rad="63500">
                <a:schemeClr val="accent3">
                  <a:satMod val="175000"/>
                  <a:alpha val="40000"/>
                </a:schemeClr>
              </a:glow>
            </a:effectLst>
          </p:spPr>
          <p:txBody>
            <a:bodyPr wrap="square" rtlCol="0">
              <a:spAutoFit/>
            </a:bodyPr>
            <a:lstStyle/>
            <a:p>
              <a:pPr algn="ctr"/>
              <a:endParaRPr lang="zh-CN" altLang="en-US" sz="1200" b="1" spc="600" dirty="0">
                <a:solidFill>
                  <a:srgbClr val="E0641D"/>
                </a:solidFill>
                <a:latin typeface="方正粗黑宋简体" panose="02000000000000000000" pitchFamily="2" charset="-122"/>
                <a:ea typeface="方正粗黑宋简体" panose="02000000000000000000" pitchFamily="2" charset="-122"/>
              </a:endParaRPr>
            </a:p>
          </p:txBody>
        </p:sp>
        <p:sp>
          <p:nvSpPr>
            <p:cNvPr id="11" name="文本框 10">
              <a:extLst>
                <a:ext uri="{FF2B5EF4-FFF2-40B4-BE49-F238E27FC236}">
                  <a16:creationId xmlns:a16="http://schemas.microsoft.com/office/drawing/2014/main" id="{53D7ADF0-9302-496F-AFE8-94BF7A0BEEFE}"/>
                </a:ext>
              </a:extLst>
            </p:cNvPr>
            <p:cNvSpPr txBox="1"/>
            <p:nvPr/>
          </p:nvSpPr>
          <p:spPr>
            <a:xfrm>
              <a:off x="3396782" y="2274838"/>
              <a:ext cx="5398432" cy="769441"/>
            </a:xfrm>
            <a:prstGeom prst="rect">
              <a:avLst/>
            </a:prstGeom>
            <a:noFill/>
            <a:ln>
              <a:noFill/>
            </a:ln>
            <a:effectLst>
              <a:glow rad="63500">
                <a:schemeClr val="accent3">
                  <a:satMod val="175000"/>
                  <a:alpha val="40000"/>
                </a:schemeClr>
              </a:glow>
            </a:effectLst>
          </p:spPr>
          <p:txBody>
            <a:bodyPr wrap="square" rtlCol="0">
              <a:spAutoFit/>
            </a:bodyPr>
            <a:lstStyle/>
            <a:p>
              <a:pPr algn="ctr"/>
              <a:r>
                <a:rPr lang="zh-CN" altLang="en-US" sz="4400" b="1" spc="600" dirty="0">
                  <a:solidFill>
                    <a:srgbClr val="E0641D"/>
                  </a:solidFill>
                  <a:latin typeface="方正粗黑宋简体" panose="02000000000000000000" pitchFamily="2" charset="-122"/>
                  <a:ea typeface="方正粗黑宋简体" panose="02000000000000000000" pitchFamily="2" charset="-122"/>
                </a:rPr>
                <a:t>软 件 定 义 未 来</a:t>
              </a:r>
            </a:p>
          </p:txBody>
        </p:sp>
      </p:grpSp>
      <p:sp>
        <p:nvSpPr>
          <p:cNvPr id="4" name="矩形 3">
            <a:extLst>
              <a:ext uri="{FF2B5EF4-FFF2-40B4-BE49-F238E27FC236}">
                <a16:creationId xmlns:a16="http://schemas.microsoft.com/office/drawing/2014/main" id="{75EDBE77-02FF-4B20-8752-FD1037350462}"/>
              </a:ext>
            </a:extLst>
          </p:cNvPr>
          <p:cNvSpPr/>
          <p:nvPr userDrawn="1"/>
        </p:nvSpPr>
        <p:spPr>
          <a:xfrm>
            <a:off x="0" y="6597181"/>
            <a:ext cx="12192000" cy="260819"/>
          </a:xfrm>
          <a:prstGeom prst="rect">
            <a:avLst/>
          </a:prstGeom>
          <a:solidFill>
            <a:srgbClr val="165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82807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FA583F5-D9E6-450C-9493-2C312B26366E}"/>
              </a:ext>
            </a:extLst>
          </p:cNvPr>
          <p:cNvSpPr>
            <a:spLocks noGrp="1"/>
          </p:cNvSpPr>
          <p:nvPr>
            <p:ph type="dt" sz="half" idx="10"/>
            <p:custDataLst>
              <p:tags r:id="rId1"/>
            </p:custDataLst>
          </p:nvPr>
        </p:nvSpPr>
        <p:spPr>
          <a:xfrm>
            <a:off x="612000" y="6314400"/>
            <a:ext cx="2700000" cy="316800"/>
          </a:xfrm>
          <a:prstGeom prst="rect">
            <a:avLst/>
          </a:prstGeom>
        </p:spPr>
        <p:txBody>
          <a:bodyPr/>
          <a:lstStyle/>
          <a:p>
            <a:fld id="{760FBDFE-C587-4B4C-A407-44438C67B59E}" type="datetimeFigureOut">
              <a:rPr lang="zh-CN" altLang="en-US" smtClean="0"/>
              <a:t>2020/12/22</a:t>
            </a:fld>
            <a:endParaRPr lang="zh-CN" altLang="en-US"/>
          </a:p>
        </p:txBody>
      </p:sp>
      <p:sp>
        <p:nvSpPr>
          <p:cNvPr id="4" name="页脚占位符 3">
            <a:extLst>
              <a:ext uri="{FF2B5EF4-FFF2-40B4-BE49-F238E27FC236}">
                <a16:creationId xmlns:a16="http://schemas.microsoft.com/office/drawing/2014/main" id="{1BA0A690-C13F-427B-8D21-403F9B7AB3EA}"/>
              </a:ext>
            </a:extLst>
          </p:cNvPr>
          <p:cNvSpPr>
            <a:spLocks noGrp="1"/>
          </p:cNvSpPr>
          <p:nvPr>
            <p:ph type="ftr" sz="quarter" idx="11"/>
            <p:custDataLst>
              <p:tags r:id="rId2"/>
            </p:custDataLst>
          </p:nvPr>
        </p:nvSpPr>
        <p:spPr>
          <a:xfrm>
            <a:off x="4116000" y="6314400"/>
            <a:ext cx="3960000" cy="316800"/>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4F8BA255-28EC-45E8-A36D-83C9EA32F75C}"/>
              </a:ext>
            </a:extLst>
          </p:cNvPr>
          <p:cNvSpPr>
            <a:spLocks noGrp="1"/>
          </p:cNvSpPr>
          <p:nvPr>
            <p:ph type="sldNum" sz="quarter" idx="12"/>
            <p:custDataLst>
              <p:tags r:id="rId3"/>
            </p:custDataLst>
          </p:nvPr>
        </p:nvSpPr>
        <p:spPr>
          <a:xfrm>
            <a:off x="8877600" y="6314400"/>
            <a:ext cx="2700000" cy="316800"/>
          </a:xfrm>
          <a:prstGeom prst="rect">
            <a:avLst/>
          </a:prstGeom>
        </p:spPr>
        <p:txBody>
          <a:bodyPr/>
          <a:lstStyle/>
          <a:p>
            <a:fld id="{49AE70B2-8BF9-45C0-BB95-33D1B9D3A854}" type="slidenum">
              <a:rPr lang="zh-CN" altLang="en-US" smtClean="0"/>
              <a:t>‹#›</a:t>
            </a:fld>
            <a:endParaRPr lang="zh-CN" altLang="en-US"/>
          </a:p>
        </p:txBody>
      </p:sp>
      <p:sp>
        <p:nvSpPr>
          <p:cNvPr id="6" name="标题 1">
            <a:extLst>
              <a:ext uri="{FF2B5EF4-FFF2-40B4-BE49-F238E27FC236}">
                <a16:creationId xmlns:a16="http://schemas.microsoft.com/office/drawing/2014/main" id="{969871AA-0C46-46E1-B283-3110FDACCFCD}"/>
              </a:ext>
            </a:extLst>
          </p:cNvPr>
          <p:cNvSpPr>
            <a:spLocks noGrp="1"/>
          </p:cNvSpPr>
          <p:nvPr>
            <p:ph type="title" hasCustomPrompt="1"/>
            <p:custDataLst>
              <p:tags r:id="rId4"/>
            </p:custDataLst>
          </p:nvPr>
        </p:nvSpPr>
        <p:spPr>
          <a:xfrm>
            <a:off x="1198800" y="2484000"/>
            <a:ext cx="9799200" cy="1018800"/>
          </a:xfrm>
          <a:prstGeom prst="rect">
            <a:avLst/>
          </a:prstGeo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a:extLst>
              <a:ext uri="{FF2B5EF4-FFF2-40B4-BE49-F238E27FC236}">
                <a16:creationId xmlns:a16="http://schemas.microsoft.com/office/drawing/2014/main" id="{F7700B9E-8E60-4C7C-BC9A-5E26F7F4A1AA}"/>
              </a:ext>
            </a:extLst>
          </p:cNvPr>
          <p:cNvSpPr>
            <a:spLocks noGrp="1"/>
          </p:cNvSpPr>
          <p:nvPr>
            <p:ph type="body" sz="quarter" idx="13"/>
            <p:custDataLst>
              <p:tags r:id="rId5"/>
            </p:custDataLst>
          </p:nvPr>
        </p:nvSpPr>
        <p:spPr>
          <a:xfrm>
            <a:off x="1198800" y="3560400"/>
            <a:ext cx="9799200" cy="471600"/>
          </a:xfrm>
          <a:prstGeom prst="rect">
            <a:avLst/>
          </a:prstGeo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
        <p:nvSpPr>
          <p:cNvPr id="8" name="矩形 7">
            <a:extLst>
              <a:ext uri="{FF2B5EF4-FFF2-40B4-BE49-F238E27FC236}">
                <a16:creationId xmlns:a16="http://schemas.microsoft.com/office/drawing/2014/main" id="{17731CE6-61C4-4CBE-BE9C-CF2B3EF5EAD4}"/>
              </a:ext>
            </a:extLst>
          </p:cNvPr>
          <p:cNvSpPr/>
          <p:nvPr userDrawn="1"/>
        </p:nvSpPr>
        <p:spPr>
          <a:xfrm>
            <a:off x="3175" y="-22225"/>
            <a:ext cx="12188825" cy="6903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内页（最终版）-转曲_画板 1 副本 7-2">
            <a:extLst>
              <a:ext uri="{FF2B5EF4-FFF2-40B4-BE49-F238E27FC236}">
                <a16:creationId xmlns:a16="http://schemas.microsoft.com/office/drawing/2014/main" id="{2807D245-3B80-42C0-B376-B5D7BC4A59F4}"/>
              </a:ext>
            </a:extLst>
          </p:cNvPr>
          <p:cNvPicPr>
            <a:picLocks noChangeAspect="1"/>
          </p:cNvPicPr>
          <p:nvPr userDrawn="1"/>
        </p:nvPicPr>
        <p:blipFill>
          <a:blip r:embed="rId7"/>
          <a:srcRect t="10301" r="32569" b="17858"/>
          <a:stretch>
            <a:fillRect/>
          </a:stretch>
        </p:blipFill>
        <p:spPr>
          <a:xfrm>
            <a:off x="6455410" y="-22225"/>
            <a:ext cx="6553835" cy="6930390"/>
          </a:xfrm>
          <a:prstGeom prst="rect">
            <a:avLst/>
          </a:prstGeom>
        </p:spPr>
      </p:pic>
      <p:grpSp>
        <p:nvGrpSpPr>
          <p:cNvPr id="10" name="组合 9">
            <a:extLst>
              <a:ext uri="{FF2B5EF4-FFF2-40B4-BE49-F238E27FC236}">
                <a16:creationId xmlns:a16="http://schemas.microsoft.com/office/drawing/2014/main" id="{252CBE10-CB7D-4CC6-A918-7E860EEE205F}"/>
              </a:ext>
            </a:extLst>
          </p:cNvPr>
          <p:cNvGrpSpPr/>
          <p:nvPr userDrawn="1"/>
        </p:nvGrpSpPr>
        <p:grpSpPr>
          <a:xfrm>
            <a:off x="1002665" y="4648200"/>
            <a:ext cx="1238250" cy="1238250"/>
            <a:chOff x="1550" y="6240"/>
            <a:chExt cx="1950" cy="1950"/>
          </a:xfrm>
        </p:grpSpPr>
        <p:sp>
          <p:nvSpPr>
            <p:cNvPr id="11" name="矩形 10">
              <a:extLst>
                <a:ext uri="{FF2B5EF4-FFF2-40B4-BE49-F238E27FC236}">
                  <a16:creationId xmlns:a16="http://schemas.microsoft.com/office/drawing/2014/main" id="{0975577F-8958-42CA-8CD4-7B2EDC51FEB4}"/>
                </a:ext>
              </a:extLst>
            </p:cNvPr>
            <p:cNvSpPr/>
            <p:nvPr/>
          </p:nvSpPr>
          <p:spPr>
            <a:xfrm>
              <a:off x="1550" y="6240"/>
              <a:ext cx="1950" cy="19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4A552E45-0D6B-463C-A428-2DBFC9EA10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77" y="6345"/>
              <a:ext cx="1695" cy="1741"/>
            </a:xfrm>
            <a:prstGeom prst="rect">
              <a:avLst/>
            </a:prstGeom>
          </p:spPr>
        </p:pic>
      </p:grpSp>
      <p:sp>
        <p:nvSpPr>
          <p:cNvPr id="13" name="文本框 12">
            <a:extLst>
              <a:ext uri="{FF2B5EF4-FFF2-40B4-BE49-F238E27FC236}">
                <a16:creationId xmlns:a16="http://schemas.microsoft.com/office/drawing/2014/main" id="{7B119104-A40A-443D-BAE3-4E41F2FD0F5C}"/>
              </a:ext>
            </a:extLst>
          </p:cNvPr>
          <p:cNvSpPr txBox="1"/>
          <p:nvPr userDrawn="1"/>
        </p:nvSpPr>
        <p:spPr>
          <a:xfrm>
            <a:off x="1002665" y="3385185"/>
            <a:ext cx="4552315" cy="583565"/>
          </a:xfrm>
          <a:prstGeom prst="rect">
            <a:avLst/>
          </a:prstGeom>
          <a:noFill/>
        </p:spPr>
        <p:txBody>
          <a:bodyPr wrap="square" rtlCol="0">
            <a:spAutoFit/>
          </a:bodyPr>
          <a:lstStyle/>
          <a:p>
            <a:pPr algn="dist"/>
            <a:r>
              <a:rPr lang="zh-CN" altLang="en-US" sz="3200">
                <a:solidFill>
                  <a:srgbClr val="00527E"/>
                </a:solidFill>
                <a:latin typeface="+mn-ea"/>
                <a:cs typeface="思源黑体 CN Light" panose="020B0300000000000000" pitchFamily="34" charset="-122"/>
              </a:rPr>
              <a:t>软件定义未来</a:t>
            </a:r>
          </a:p>
        </p:txBody>
      </p:sp>
      <p:pic>
        <p:nvPicPr>
          <p:cNvPr id="14" name="图片 13" descr="横版中英文">
            <a:extLst>
              <a:ext uri="{FF2B5EF4-FFF2-40B4-BE49-F238E27FC236}">
                <a16:creationId xmlns:a16="http://schemas.microsoft.com/office/drawing/2014/main" id="{D80C2820-8723-4D6D-B443-DC870DE3C75F}"/>
              </a:ext>
            </a:extLst>
          </p:cNvPr>
          <p:cNvPicPr>
            <a:picLocks noChangeAspect="1"/>
          </p:cNvPicPr>
          <p:nvPr userDrawn="1"/>
        </p:nvPicPr>
        <p:blipFill>
          <a:blip r:embed="rId9"/>
          <a:stretch>
            <a:fillRect/>
          </a:stretch>
        </p:blipFill>
        <p:spPr>
          <a:xfrm>
            <a:off x="525780" y="937895"/>
            <a:ext cx="3110230" cy="825500"/>
          </a:xfrm>
          <a:prstGeom prst="rect">
            <a:avLst/>
          </a:prstGeom>
        </p:spPr>
      </p:pic>
      <p:sp>
        <p:nvSpPr>
          <p:cNvPr id="15" name="文本框 14">
            <a:extLst>
              <a:ext uri="{FF2B5EF4-FFF2-40B4-BE49-F238E27FC236}">
                <a16:creationId xmlns:a16="http://schemas.microsoft.com/office/drawing/2014/main" id="{4FA49E9E-3071-4285-9B76-1E1D92EB3388}"/>
              </a:ext>
            </a:extLst>
          </p:cNvPr>
          <p:cNvSpPr txBox="1"/>
          <p:nvPr userDrawn="1"/>
        </p:nvSpPr>
        <p:spPr>
          <a:xfrm>
            <a:off x="1002665" y="2082165"/>
            <a:ext cx="5635625" cy="1106805"/>
          </a:xfrm>
          <a:prstGeom prst="rect">
            <a:avLst/>
          </a:prstGeom>
          <a:noFill/>
        </p:spPr>
        <p:txBody>
          <a:bodyPr wrap="square" rtlCol="0">
            <a:spAutoFit/>
          </a:bodyPr>
          <a:lstStyle/>
          <a:p>
            <a:pPr algn="dist"/>
            <a:r>
              <a:rPr lang="en-US" altLang="zh-CN" sz="6600" b="1">
                <a:solidFill>
                  <a:srgbClr val="00527E"/>
                </a:solidFill>
                <a:latin typeface="+mn-ea"/>
                <a:cs typeface="思源黑体 CN Light" panose="020B0300000000000000" pitchFamily="34" charset="-122"/>
              </a:rPr>
              <a:t>THANK YOU</a:t>
            </a:r>
          </a:p>
        </p:txBody>
      </p:sp>
      <p:pic>
        <p:nvPicPr>
          <p:cNvPr id="16" name="图片 15" descr="内页（最终版）-转曲_画板 1 副本 7-3">
            <a:extLst>
              <a:ext uri="{FF2B5EF4-FFF2-40B4-BE49-F238E27FC236}">
                <a16:creationId xmlns:a16="http://schemas.microsoft.com/office/drawing/2014/main" id="{7654FC6A-B25F-48AB-ADB9-CFDCF449EAE0}"/>
              </a:ext>
            </a:extLst>
          </p:cNvPr>
          <p:cNvPicPr>
            <a:picLocks noChangeAspect="1"/>
          </p:cNvPicPr>
          <p:nvPr userDrawn="1"/>
        </p:nvPicPr>
        <p:blipFill>
          <a:blip r:embed="rId10"/>
          <a:srcRect t="10453" r="32713" b="18148"/>
          <a:stretch>
            <a:fillRect/>
          </a:stretch>
        </p:blipFill>
        <p:spPr>
          <a:xfrm>
            <a:off x="6455410" y="-7620"/>
            <a:ext cx="6539865" cy="6887845"/>
          </a:xfrm>
          <a:prstGeom prst="rect">
            <a:avLst/>
          </a:prstGeom>
        </p:spPr>
      </p:pic>
    </p:spTree>
    <p:extLst>
      <p:ext uri="{BB962C8B-B14F-4D97-AF65-F5344CB8AC3E}">
        <p14:creationId xmlns:p14="http://schemas.microsoft.com/office/powerpoint/2010/main" val="3868137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732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50194"/>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50" r:id="rId3"/>
    <p:sldLayoutId id="2147483675" r:id="rId4"/>
    <p:sldLayoutId id="2147483678" r:id="rId5"/>
    <p:sldLayoutId id="2147483673" r:id="rId6"/>
    <p:sldLayoutId id="2147483676" r:id="rId7"/>
    <p:sldLayoutId id="214748367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notesSlide" Target="../notesSlides/notesSlide5.xml"/><Relationship Id="rId16"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31.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7.jpeg"/><Relationship Id="rId18" Type="http://schemas.openxmlformats.org/officeDocument/2006/relationships/image" Target="../media/image82.jpeg"/><Relationship Id="rId3" Type="http://schemas.openxmlformats.org/officeDocument/2006/relationships/image" Target="../media/image67.jpeg"/><Relationship Id="rId21" Type="http://schemas.openxmlformats.org/officeDocument/2006/relationships/image" Target="../media/image85.jpeg"/><Relationship Id="rId7" Type="http://schemas.openxmlformats.org/officeDocument/2006/relationships/image" Target="../media/image71.jpeg"/><Relationship Id="rId12" Type="http://schemas.openxmlformats.org/officeDocument/2006/relationships/image" Target="../media/image76.jpeg"/><Relationship Id="rId17" Type="http://schemas.openxmlformats.org/officeDocument/2006/relationships/image" Target="../media/image81.jpeg"/><Relationship Id="rId2" Type="http://schemas.openxmlformats.org/officeDocument/2006/relationships/image" Target="../media/image66.jpeg"/><Relationship Id="rId16" Type="http://schemas.openxmlformats.org/officeDocument/2006/relationships/image" Target="../media/image80.jpeg"/><Relationship Id="rId20" Type="http://schemas.openxmlformats.org/officeDocument/2006/relationships/image" Target="../media/image84.jpeg"/><Relationship Id="rId1" Type="http://schemas.openxmlformats.org/officeDocument/2006/relationships/slideLayout" Target="../slideLayouts/slideLayout4.xml"/><Relationship Id="rId6" Type="http://schemas.openxmlformats.org/officeDocument/2006/relationships/image" Target="../media/image70.jpeg"/><Relationship Id="rId11" Type="http://schemas.openxmlformats.org/officeDocument/2006/relationships/image" Target="../media/image75.jpeg"/><Relationship Id="rId5" Type="http://schemas.openxmlformats.org/officeDocument/2006/relationships/image" Target="../media/image69.jpeg"/><Relationship Id="rId15" Type="http://schemas.openxmlformats.org/officeDocument/2006/relationships/image" Target="../media/image79.jpeg"/><Relationship Id="rId10" Type="http://schemas.openxmlformats.org/officeDocument/2006/relationships/image" Target="../media/image74.jpeg"/><Relationship Id="rId19" Type="http://schemas.openxmlformats.org/officeDocument/2006/relationships/image" Target="../media/image83.jpeg"/><Relationship Id="rId4" Type="http://schemas.openxmlformats.org/officeDocument/2006/relationships/image" Target="../media/image68.jpeg"/><Relationship Id="rId9" Type="http://schemas.openxmlformats.org/officeDocument/2006/relationships/image" Target="../media/image73.jpeg"/><Relationship Id="rId14" Type="http://schemas.openxmlformats.org/officeDocument/2006/relationships/image" Target="../media/image78.jpeg"/><Relationship Id="rId22"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jpe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image" Target="../media/image90.jpeg"/><Relationship Id="rId11" Type="http://schemas.openxmlformats.org/officeDocument/2006/relationships/image" Target="../media/image95.png"/><Relationship Id="rId5" Type="http://schemas.openxmlformats.org/officeDocument/2006/relationships/image" Target="../media/image89.jpeg"/><Relationship Id="rId10" Type="http://schemas.openxmlformats.org/officeDocument/2006/relationships/image" Target="../media/image94.jpeg"/><Relationship Id="rId4" Type="http://schemas.openxmlformats.org/officeDocument/2006/relationships/image" Target="../media/image88.jpeg"/><Relationship Id="rId9" Type="http://schemas.openxmlformats.org/officeDocument/2006/relationships/image" Target="../media/image9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jpeg"/></Relationships>
</file>

<file path=ppt/slides/_rels/slide35.xml.rels><?xml version="1.0" encoding="UTF-8" standalone="yes"?>
<Relationships xmlns="http://schemas.openxmlformats.org/package/2006/relationships"><Relationship Id="rId8" Type="http://schemas.openxmlformats.org/officeDocument/2006/relationships/image" Target="../media/image109.jpeg"/><Relationship Id="rId13" Type="http://schemas.openxmlformats.org/officeDocument/2006/relationships/image" Target="../media/image114.jpeg"/><Relationship Id="rId18" Type="http://schemas.openxmlformats.org/officeDocument/2006/relationships/image" Target="../media/image119.jpeg"/><Relationship Id="rId26" Type="http://schemas.openxmlformats.org/officeDocument/2006/relationships/image" Target="../media/image127.jpeg"/><Relationship Id="rId3" Type="http://schemas.openxmlformats.org/officeDocument/2006/relationships/image" Target="../media/image104.jpeg"/><Relationship Id="rId21" Type="http://schemas.openxmlformats.org/officeDocument/2006/relationships/image" Target="../media/image122.jpeg"/><Relationship Id="rId7" Type="http://schemas.openxmlformats.org/officeDocument/2006/relationships/image" Target="../media/image108.jpeg"/><Relationship Id="rId12" Type="http://schemas.openxmlformats.org/officeDocument/2006/relationships/image" Target="../media/image113.jpeg"/><Relationship Id="rId17" Type="http://schemas.openxmlformats.org/officeDocument/2006/relationships/image" Target="../media/image118.jpeg"/><Relationship Id="rId25" Type="http://schemas.openxmlformats.org/officeDocument/2006/relationships/image" Target="../media/image126.jpeg"/><Relationship Id="rId2" Type="http://schemas.openxmlformats.org/officeDocument/2006/relationships/image" Target="../media/image103.jpeg"/><Relationship Id="rId16" Type="http://schemas.openxmlformats.org/officeDocument/2006/relationships/image" Target="../media/image117.jpeg"/><Relationship Id="rId20" Type="http://schemas.openxmlformats.org/officeDocument/2006/relationships/image" Target="../media/image121.jpeg"/><Relationship Id="rId29" Type="http://schemas.openxmlformats.org/officeDocument/2006/relationships/image" Target="../media/image130.jpeg"/><Relationship Id="rId1" Type="http://schemas.openxmlformats.org/officeDocument/2006/relationships/slideLayout" Target="../slideLayouts/slideLayout4.xml"/><Relationship Id="rId6" Type="http://schemas.openxmlformats.org/officeDocument/2006/relationships/image" Target="../media/image107.jpeg"/><Relationship Id="rId11" Type="http://schemas.openxmlformats.org/officeDocument/2006/relationships/image" Target="../media/image112.jpeg"/><Relationship Id="rId24" Type="http://schemas.openxmlformats.org/officeDocument/2006/relationships/image" Target="../media/image125.jpeg"/><Relationship Id="rId32" Type="http://schemas.openxmlformats.org/officeDocument/2006/relationships/image" Target="../media/image133.jpeg"/><Relationship Id="rId5" Type="http://schemas.openxmlformats.org/officeDocument/2006/relationships/image" Target="../media/image106.jpeg"/><Relationship Id="rId15" Type="http://schemas.openxmlformats.org/officeDocument/2006/relationships/image" Target="../media/image116.jpeg"/><Relationship Id="rId23" Type="http://schemas.openxmlformats.org/officeDocument/2006/relationships/image" Target="../media/image124.jpeg"/><Relationship Id="rId28" Type="http://schemas.openxmlformats.org/officeDocument/2006/relationships/image" Target="../media/image129.jpeg"/><Relationship Id="rId10" Type="http://schemas.openxmlformats.org/officeDocument/2006/relationships/image" Target="../media/image111.jpeg"/><Relationship Id="rId19" Type="http://schemas.openxmlformats.org/officeDocument/2006/relationships/image" Target="../media/image120.jpeg"/><Relationship Id="rId31" Type="http://schemas.openxmlformats.org/officeDocument/2006/relationships/image" Target="../media/image132.jpeg"/><Relationship Id="rId4" Type="http://schemas.openxmlformats.org/officeDocument/2006/relationships/image" Target="../media/image105.jpeg"/><Relationship Id="rId9" Type="http://schemas.openxmlformats.org/officeDocument/2006/relationships/image" Target="../media/image110.jpeg"/><Relationship Id="rId14" Type="http://schemas.openxmlformats.org/officeDocument/2006/relationships/image" Target="../media/image115.jpeg"/><Relationship Id="rId22" Type="http://schemas.openxmlformats.org/officeDocument/2006/relationships/image" Target="../media/image123.jpeg"/><Relationship Id="rId27" Type="http://schemas.openxmlformats.org/officeDocument/2006/relationships/image" Target="../media/image128.jpeg"/><Relationship Id="rId30" Type="http://schemas.openxmlformats.org/officeDocument/2006/relationships/image" Target="../media/image13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 Id="rId5" Type="http://schemas.openxmlformats.org/officeDocument/2006/relationships/image" Target="../media/image141.png"/><Relationship Id="rId4" Type="http://schemas.openxmlformats.org/officeDocument/2006/relationships/image" Target="../media/image140.png"/></Relationships>
</file>

<file path=ppt/slides/_rels/slide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168.jpeg"/><Relationship Id="rId13" Type="http://schemas.openxmlformats.org/officeDocument/2006/relationships/image" Target="../media/image173.jpeg"/><Relationship Id="rId3" Type="http://schemas.openxmlformats.org/officeDocument/2006/relationships/image" Target="../media/image163.jpeg"/><Relationship Id="rId7" Type="http://schemas.openxmlformats.org/officeDocument/2006/relationships/image" Target="../media/image167.jpeg"/><Relationship Id="rId12" Type="http://schemas.openxmlformats.org/officeDocument/2006/relationships/image" Target="../media/image172.jpeg"/><Relationship Id="rId2" Type="http://schemas.openxmlformats.org/officeDocument/2006/relationships/image" Target="../media/image162.jpeg"/><Relationship Id="rId16" Type="http://schemas.openxmlformats.org/officeDocument/2006/relationships/image" Target="../media/image176.png"/><Relationship Id="rId1" Type="http://schemas.openxmlformats.org/officeDocument/2006/relationships/slideLayout" Target="../slideLayouts/slideLayout4.xml"/><Relationship Id="rId6" Type="http://schemas.openxmlformats.org/officeDocument/2006/relationships/image" Target="../media/image166.jpeg"/><Relationship Id="rId11" Type="http://schemas.openxmlformats.org/officeDocument/2006/relationships/image" Target="../media/image171.jpeg"/><Relationship Id="rId5" Type="http://schemas.openxmlformats.org/officeDocument/2006/relationships/image" Target="../media/image165.jpeg"/><Relationship Id="rId15" Type="http://schemas.openxmlformats.org/officeDocument/2006/relationships/image" Target="../media/image175.png"/><Relationship Id="rId10" Type="http://schemas.openxmlformats.org/officeDocument/2006/relationships/image" Target="../media/image170.jpeg"/><Relationship Id="rId4" Type="http://schemas.openxmlformats.org/officeDocument/2006/relationships/image" Target="../media/image164.jpeg"/><Relationship Id="rId9" Type="http://schemas.openxmlformats.org/officeDocument/2006/relationships/image" Target="../media/image169.jpeg"/><Relationship Id="rId14" Type="http://schemas.openxmlformats.org/officeDocument/2006/relationships/image" Target="../media/image174.jpeg"/></Relationships>
</file>

<file path=ppt/slides/_rels/slide72.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jpeg"/><Relationship Id="rId3" Type="http://schemas.openxmlformats.org/officeDocument/2006/relationships/image" Target="../media/image178.jpeg"/><Relationship Id="rId7" Type="http://schemas.openxmlformats.org/officeDocument/2006/relationships/image" Target="../media/image182.jpeg"/><Relationship Id="rId12" Type="http://schemas.openxmlformats.org/officeDocument/2006/relationships/image" Target="../media/image187.jpeg"/><Relationship Id="rId2" Type="http://schemas.openxmlformats.org/officeDocument/2006/relationships/image" Target="../media/image177.jpeg"/><Relationship Id="rId16" Type="http://schemas.openxmlformats.org/officeDocument/2006/relationships/image" Target="../media/image191.png"/><Relationship Id="rId1" Type="http://schemas.openxmlformats.org/officeDocument/2006/relationships/slideLayout" Target="../slideLayouts/slideLayout4.xml"/><Relationship Id="rId6" Type="http://schemas.openxmlformats.org/officeDocument/2006/relationships/image" Target="../media/image181.png"/><Relationship Id="rId11" Type="http://schemas.openxmlformats.org/officeDocument/2006/relationships/image" Target="../media/image186.jpe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jpeg"/><Relationship Id="rId4" Type="http://schemas.openxmlformats.org/officeDocument/2006/relationships/image" Target="../media/image179.jpeg"/><Relationship Id="rId9" Type="http://schemas.openxmlformats.org/officeDocument/2006/relationships/image" Target="../media/image184.jpeg"/><Relationship Id="rId14" Type="http://schemas.openxmlformats.org/officeDocument/2006/relationships/image" Target="../media/image18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png"/><Relationship Id="rId1" Type="http://schemas.openxmlformats.org/officeDocument/2006/relationships/slideLayout" Target="../slideLayouts/slideLayout4.xml"/><Relationship Id="rId4" Type="http://schemas.openxmlformats.org/officeDocument/2006/relationships/image" Target="../media/image198.png"/></Relationships>
</file>

<file path=ppt/slides/_rels/slide7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4.xml"/><Relationship Id="rId5" Type="http://schemas.openxmlformats.org/officeDocument/2006/relationships/image" Target="../media/image204.png"/><Relationship Id="rId4" Type="http://schemas.openxmlformats.org/officeDocument/2006/relationships/image" Target="../media/image203.jpeg"/></Relationships>
</file>

<file path=ppt/slides/_rels/slide79.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slideLayout" Target="../slideLayouts/slideLayout4.xml"/><Relationship Id="rId5" Type="http://schemas.openxmlformats.org/officeDocument/2006/relationships/image" Target="../media/image208.png"/><Relationship Id="rId4" Type="http://schemas.openxmlformats.org/officeDocument/2006/relationships/image" Target="../media/image20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jpeg"/><Relationship Id="rId1" Type="http://schemas.openxmlformats.org/officeDocument/2006/relationships/slideLayout" Target="../slideLayouts/slideLayout4.xml"/><Relationship Id="rId5" Type="http://schemas.openxmlformats.org/officeDocument/2006/relationships/image" Target="../media/image212.jpeg"/><Relationship Id="rId4" Type="http://schemas.openxmlformats.org/officeDocument/2006/relationships/image" Target="../media/image211.png"/></Relationships>
</file>

<file path=ppt/slides/_rels/slide81.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png"/><Relationship Id="rId1" Type="http://schemas.openxmlformats.org/officeDocument/2006/relationships/slideLayout" Target="../slideLayouts/slideLayout4.xml"/><Relationship Id="rId5" Type="http://schemas.openxmlformats.org/officeDocument/2006/relationships/image" Target="../media/image216.png"/><Relationship Id="rId4" Type="http://schemas.openxmlformats.org/officeDocument/2006/relationships/image" Target="../media/image2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8000BD37-995B-4A0D-B4AD-86A30EBE7FB5}"/>
              </a:ext>
            </a:extLst>
          </p:cNvPr>
          <p:cNvSpPr/>
          <p:nvPr/>
        </p:nvSpPr>
        <p:spPr>
          <a:xfrm>
            <a:off x="-7620" y="-6985"/>
            <a:ext cx="12200890" cy="6873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媒体1">
            <a:hlinkClick r:id="" action="ppaction://media"/>
            <a:extLst>
              <a:ext uri="{FF2B5EF4-FFF2-40B4-BE49-F238E27FC236}">
                <a16:creationId xmlns:a16="http://schemas.microsoft.com/office/drawing/2014/main" id="{D5584E95-8E01-4899-8BBE-0147B40B099E}"/>
              </a:ext>
            </a:extLst>
          </p:cNvPr>
          <p:cNvPicPr/>
          <p:nvPr>
            <a:videoFile r:link="rId1"/>
            <p:extLst>
              <p:ext uri="{DAA4B4D4-6D71-4841-9C94-3DE7FCFB9230}">
                <p14:media xmlns:p14="http://schemas.microsoft.com/office/powerpoint/2010/main" r:embed="rId2">
                  <p14:trim end="37760"/>
                </p14:media>
              </p:ext>
            </p:extLst>
          </p:nvPr>
        </p:nvPicPr>
        <p:blipFill>
          <a:blip r:embed="rId5"/>
          <a:stretch>
            <a:fillRect/>
          </a:stretch>
        </p:blipFill>
        <p:spPr>
          <a:xfrm>
            <a:off x="-1903730" y="1168647"/>
            <a:ext cx="8046085" cy="4494917"/>
          </a:xfrm>
          <a:prstGeom prst="rect">
            <a:avLst/>
          </a:prstGeom>
        </p:spPr>
      </p:pic>
      <p:pic>
        <p:nvPicPr>
          <p:cNvPr id="29" name="图片 28" descr="封面-3">
            <a:extLst>
              <a:ext uri="{FF2B5EF4-FFF2-40B4-BE49-F238E27FC236}">
                <a16:creationId xmlns:a16="http://schemas.microsoft.com/office/drawing/2014/main" id="{DF5E2110-3417-4DC8-8FC6-FFF91D8E81DC}"/>
              </a:ext>
            </a:extLst>
          </p:cNvPr>
          <p:cNvPicPr>
            <a:picLocks noChangeAspect="1"/>
          </p:cNvPicPr>
          <p:nvPr/>
        </p:nvPicPr>
        <p:blipFill>
          <a:blip r:embed="rId6"/>
          <a:stretch>
            <a:fillRect/>
          </a:stretch>
        </p:blipFill>
        <p:spPr>
          <a:xfrm>
            <a:off x="-7620" y="1119"/>
            <a:ext cx="12210415" cy="6864350"/>
          </a:xfrm>
          <a:prstGeom prst="rect">
            <a:avLst/>
          </a:prstGeom>
        </p:spPr>
      </p:pic>
      <p:sp>
        <p:nvSpPr>
          <p:cNvPr id="31" name="Rectangle 3">
            <a:extLst>
              <a:ext uri="{FF2B5EF4-FFF2-40B4-BE49-F238E27FC236}">
                <a16:creationId xmlns:a16="http://schemas.microsoft.com/office/drawing/2014/main" id="{709B4E41-FBE8-4D84-9F1D-B2EB33BD2190}"/>
              </a:ext>
            </a:extLst>
          </p:cNvPr>
          <p:cNvSpPr txBox="1">
            <a:spLocks noChangeArrowheads="1"/>
          </p:cNvSpPr>
          <p:nvPr/>
        </p:nvSpPr>
        <p:spPr bwMode="auto">
          <a:xfrm>
            <a:off x="5928880" y="2390766"/>
            <a:ext cx="5170710" cy="23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en-US" altLang="zh-CN" sz="7200" b="1" dirty="0">
                <a:solidFill>
                  <a:schemeClr val="bg1">
                    <a:lumMod val="65000"/>
                  </a:schemeClr>
                </a:solidFill>
                <a:latin typeface="Gotham" panose="02000604030000020004" charset="0"/>
                <a:ea typeface="思源黑体 CN ExtraLight" panose="020B0200000000000000" charset="-122"/>
                <a:cs typeface="Gotham" panose="02000604030000020004" charset="0"/>
              </a:rPr>
              <a:t>ACOINFO </a:t>
            </a:r>
            <a:r>
              <a:rPr lang="en-US" altLang="zh-CN" sz="5400" b="1" spc="-300" dirty="0">
                <a:solidFill>
                  <a:schemeClr val="bg1">
                    <a:lumMod val="65000"/>
                  </a:schemeClr>
                </a:solidFill>
                <a:latin typeface="Gotham" panose="02000604030000020004" charset="0"/>
                <a:ea typeface="思源黑体 CN ExtraLight" panose="020B0200000000000000" charset="-122"/>
                <a:cs typeface="Gotham" panose="02000604030000020004" charset="0"/>
              </a:rPr>
              <a:t>LECTURE HALL</a:t>
            </a:r>
          </a:p>
        </p:txBody>
      </p:sp>
      <p:sp>
        <p:nvSpPr>
          <p:cNvPr id="33" name="Rectangle 3">
            <a:extLst>
              <a:ext uri="{FF2B5EF4-FFF2-40B4-BE49-F238E27FC236}">
                <a16:creationId xmlns:a16="http://schemas.microsoft.com/office/drawing/2014/main" id="{3F157CB5-7249-4795-9205-DC5DC1314FA4}"/>
              </a:ext>
            </a:extLst>
          </p:cNvPr>
          <p:cNvSpPr txBox="1">
            <a:spLocks noChangeArrowheads="1"/>
          </p:cNvSpPr>
          <p:nvPr/>
        </p:nvSpPr>
        <p:spPr bwMode="auto">
          <a:xfrm>
            <a:off x="5035388" y="3273097"/>
            <a:ext cx="6957694" cy="710565"/>
          </a:xfrm>
          <a:prstGeom prst="rect">
            <a:avLst/>
          </a:prstGeom>
          <a:solidFill>
            <a:srgbClr val="FF6600">
              <a:alpha val="80000"/>
            </a:srgbClr>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en-US" altLang="zh-CN" sz="4800" b="1" dirty="0" smtClean="0">
                <a:solidFill>
                  <a:schemeClr val="bg1"/>
                </a:solidFill>
                <a:latin typeface="思源黑体 CN Bold" panose="020B0800000000000000" charset="-122"/>
                <a:ea typeface="思源黑体 CN Bold" panose="020B0800000000000000" charset="-122"/>
                <a:cs typeface="+mn-lt"/>
              </a:rPr>
              <a:t>SylixOS </a:t>
            </a:r>
            <a:r>
              <a:rPr lang="zh-CN" altLang="en-US" sz="4800" b="1" dirty="0" smtClean="0">
                <a:solidFill>
                  <a:schemeClr val="bg1"/>
                </a:solidFill>
                <a:latin typeface="思源黑体 CN Bold" panose="020B0800000000000000" charset="-122"/>
                <a:ea typeface="思源黑体 CN Bold" panose="020B0800000000000000" charset="-122"/>
                <a:cs typeface="+mn-lt"/>
              </a:rPr>
              <a:t>大型实时操作系统</a:t>
            </a:r>
            <a:endParaRPr lang="zh-CN" altLang="en-US" sz="4800" b="1" dirty="0">
              <a:solidFill>
                <a:schemeClr val="bg1"/>
              </a:solidFill>
              <a:latin typeface="思源黑体 CN Bold" panose="020B0800000000000000" charset="-122"/>
              <a:ea typeface="思源黑体 CN Bold" panose="020B0800000000000000" charset="-122"/>
              <a:cs typeface="+mn-lt"/>
            </a:endParaRPr>
          </a:p>
        </p:txBody>
      </p:sp>
      <p:grpSp>
        <p:nvGrpSpPr>
          <p:cNvPr id="34" name="组合 33">
            <a:extLst>
              <a:ext uri="{FF2B5EF4-FFF2-40B4-BE49-F238E27FC236}">
                <a16:creationId xmlns:a16="http://schemas.microsoft.com/office/drawing/2014/main" id="{9D1E2E35-B1CA-48B6-BE13-3FBB5AA19B84}"/>
              </a:ext>
            </a:extLst>
          </p:cNvPr>
          <p:cNvGrpSpPr/>
          <p:nvPr/>
        </p:nvGrpSpPr>
        <p:grpSpPr>
          <a:xfrm>
            <a:off x="7231274" y="4580538"/>
            <a:ext cx="2773045" cy="502285"/>
            <a:chOff x="13277" y="5771"/>
            <a:chExt cx="4515" cy="1451"/>
          </a:xfrm>
        </p:grpSpPr>
        <p:sp>
          <p:nvSpPr>
            <p:cNvPr id="35" name="Rectangle 3">
              <a:extLst>
                <a:ext uri="{FF2B5EF4-FFF2-40B4-BE49-F238E27FC236}">
                  <a16:creationId xmlns:a16="http://schemas.microsoft.com/office/drawing/2014/main" id="{A39B656C-D1F1-4140-BE54-A60036ACD160}"/>
                </a:ext>
              </a:extLst>
            </p:cNvPr>
            <p:cNvSpPr txBox="1">
              <a:spLocks noChangeArrowheads="1"/>
            </p:cNvSpPr>
            <p:nvPr/>
          </p:nvSpPr>
          <p:spPr bwMode="auto">
            <a:xfrm>
              <a:off x="13277" y="5771"/>
              <a:ext cx="4515"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zh-CN" altLang="en-US" sz="1600" dirty="0">
                  <a:solidFill>
                    <a:srgbClr val="D9D9D9"/>
                  </a:solidFill>
                  <a:latin typeface="微软雅黑 Light" panose="020B0502040204020203" charset="-122"/>
                  <a:ea typeface="微软雅黑 Light" panose="020B0502040204020203" charset="-122"/>
                  <a:cs typeface="思源黑体 CN Light" panose="020B0300000000000000" pitchFamily="34" charset="-122"/>
                </a:rPr>
                <a:t>卓越     伙伴     敏捷</a:t>
              </a:r>
            </a:p>
          </p:txBody>
        </p:sp>
        <p:cxnSp>
          <p:nvCxnSpPr>
            <p:cNvPr id="36" name="直接连接符 35">
              <a:extLst>
                <a:ext uri="{FF2B5EF4-FFF2-40B4-BE49-F238E27FC236}">
                  <a16:creationId xmlns:a16="http://schemas.microsoft.com/office/drawing/2014/main" id="{E5CE2CFA-E6F2-4BBE-BFDA-1269853A1452}"/>
                </a:ext>
              </a:extLst>
            </p:cNvPr>
            <p:cNvCxnSpPr/>
            <p:nvPr/>
          </p:nvCxnSpPr>
          <p:spPr>
            <a:xfrm>
              <a:off x="14692" y="6346"/>
              <a:ext cx="0" cy="3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FC94F33-D61E-4128-A022-9245830A81C1}"/>
                </a:ext>
              </a:extLst>
            </p:cNvPr>
            <p:cNvCxnSpPr/>
            <p:nvPr/>
          </p:nvCxnSpPr>
          <p:spPr>
            <a:xfrm>
              <a:off x="16407" y="6346"/>
              <a:ext cx="0" cy="3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grpSp>
      <p:sp>
        <p:nvSpPr>
          <p:cNvPr id="38" name="Rectangle 3">
            <a:extLst>
              <a:ext uri="{FF2B5EF4-FFF2-40B4-BE49-F238E27FC236}">
                <a16:creationId xmlns:a16="http://schemas.microsoft.com/office/drawing/2014/main" id="{EEC2835F-9468-4945-BCDE-9B8741939CC7}"/>
              </a:ext>
            </a:extLst>
          </p:cNvPr>
          <p:cNvSpPr txBox="1">
            <a:spLocks noChangeArrowheads="1"/>
          </p:cNvSpPr>
          <p:nvPr/>
        </p:nvSpPr>
        <p:spPr bwMode="auto">
          <a:xfrm>
            <a:off x="6358467" y="5663565"/>
            <a:ext cx="4912148" cy="502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lnSpc>
                <a:spcPct val="150000"/>
              </a:lnSpc>
            </a:pP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主讲人：陈洪邦</a:t>
            </a: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翼辉研发中心</a:t>
            </a:r>
          </a:p>
        </p:txBody>
      </p:sp>
      <p:pic>
        <p:nvPicPr>
          <p:cNvPr id="39" name="图片 38" descr="横板中文+文字-反白">
            <a:extLst>
              <a:ext uri="{FF2B5EF4-FFF2-40B4-BE49-F238E27FC236}">
                <a16:creationId xmlns:a16="http://schemas.microsoft.com/office/drawing/2014/main" id="{56F25156-D62E-4BEB-90BB-4DAF5D77B831}"/>
              </a:ext>
            </a:extLst>
          </p:cNvPr>
          <p:cNvPicPr>
            <a:picLocks noChangeAspect="1"/>
          </p:cNvPicPr>
          <p:nvPr/>
        </p:nvPicPr>
        <p:blipFill>
          <a:blip r:embed="rId7"/>
          <a:stretch>
            <a:fillRect/>
          </a:stretch>
        </p:blipFill>
        <p:spPr>
          <a:xfrm>
            <a:off x="5925070" y="1665137"/>
            <a:ext cx="2403677" cy="911225"/>
          </a:xfrm>
          <a:prstGeom prst="rect">
            <a:avLst/>
          </a:prstGeom>
        </p:spPr>
      </p:pic>
    </p:spTree>
    <p:extLst>
      <p:ext uri="{BB962C8B-B14F-4D97-AF65-F5344CB8AC3E}">
        <p14:creationId xmlns:p14="http://schemas.microsoft.com/office/powerpoint/2010/main" val="122552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20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additive="base">
                                        <p:cTn id="11" dur="1" fill="hold"/>
                                        <p:tgtEl>
                                          <p:spTgt spid="28"/>
                                        </p:tgtEl>
                                      </p:cBhvr>
                                    </p:cmd>
                                  </p:childTnLst>
                                </p:cTn>
                              </p:par>
                            </p:childTnLst>
                          </p:cTn>
                        </p:par>
                      </p:childTnLst>
                    </p:cTn>
                  </p:par>
                </p:childTnLst>
              </p:cTn>
              <p:nextCondLst>
                <p:cond evt="onClick" delay="0">
                  <p:tgtEl>
                    <p:spTgt spid="28"/>
                  </p:tgtEl>
                </p:cond>
              </p:nextCondLst>
            </p:seq>
            <p:video>
              <p:cMediaNode>
                <p:cTn id="12" repeatCount="indefinite" fill="hold" display="1">
                  <p:stCondLst>
                    <p:cond delay="indefinite"/>
                  </p:stCondLst>
                  <p:endCondLst>
                    <p:cond evt="onNext" delay="0">
                      <p:tgtEl>
                        <p:sldTgt/>
                      </p:tgtEl>
                    </p:cond>
                    <p:cond evt="onPrev" delay="0">
                      <p:tgtEl>
                        <p:sldTgt/>
                      </p:tgtEl>
                    </p:cond>
                  </p:endCondLst>
                </p:cTn>
                <p:tgtEl>
                  <p:spTgt spid="2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Box 120"/>
          <p:cNvSpPr txBox="1">
            <a:spLocks noChangeArrowheads="1"/>
          </p:cNvSpPr>
          <p:nvPr/>
        </p:nvSpPr>
        <p:spPr bwMode="auto">
          <a:xfrm>
            <a:off x="8868262" y="5408980"/>
            <a:ext cx="3057750" cy="1023742"/>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165380"/>
                </a:solidFill>
                <a:latin typeface="微软雅黑" panose="020B0503020204020204" pitchFamily="34" charset="-122"/>
                <a:ea typeface="微软雅黑" panose="020B0503020204020204" pitchFamily="34" charset="-122"/>
              </a:rPr>
              <a:t>2012</a:t>
            </a:r>
            <a:r>
              <a:rPr lang="zh-CN" altLang="en-US" sz="2800" b="1" dirty="0">
                <a:solidFill>
                  <a:srgbClr val="165380"/>
                </a:solidFill>
                <a:latin typeface="微软雅黑" panose="020B0503020204020204" pitchFamily="34" charset="-122"/>
                <a:ea typeface="微软雅黑" panose="020B0503020204020204" pitchFamily="34" charset="-122"/>
              </a:rPr>
              <a:t>年</a:t>
            </a:r>
            <a:endParaRPr lang="en-US" altLang="zh-CN" sz="2800" b="1" dirty="0">
              <a:solidFill>
                <a:srgbClr val="165380"/>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支持进程，再一次质的蜕变。 </a:t>
            </a:r>
          </a:p>
        </p:txBody>
      </p:sp>
      <p:sp>
        <p:nvSpPr>
          <p:cNvPr id="119" name="矩形 118"/>
          <p:cNvSpPr/>
          <p:nvPr/>
        </p:nvSpPr>
        <p:spPr>
          <a:xfrm>
            <a:off x="4317034" y="1346118"/>
            <a:ext cx="1937109"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20" name="矩形 119"/>
          <p:cNvSpPr/>
          <p:nvPr/>
        </p:nvSpPr>
        <p:spPr>
          <a:xfrm>
            <a:off x="4355292" y="1565881"/>
            <a:ext cx="1899998" cy="22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latin typeface="微软雅黑" panose="020B0503020204020204" pitchFamily="34" charset="-122"/>
                <a:ea typeface="微软雅黑" panose="020B0503020204020204" pitchFamily="34" charset="-122"/>
              </a:rPr>
              <a:t>Loader &amp; Symbol</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122" name="矩形 121"/>
          <p:cNvSpPr/>
          <p:nvPr/>
        </p:nvSpPr>
        <p:spPr>
          <a:xfrm>
            <a:off x="466725" y="6211365"/>
            <a:ext cx="799146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Hardware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3" name="矩形 122"/>
          <p:cNvSpPr/>
          <p:nvPr/>
        </p:nvSpPr>
        <p:spPr>
          <a:xfrm>
            <a:off x="466725" y="5875189"/>
            <a:ext cx="799146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BSP &amp; Drivers</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4" name="矩形 123"/>
          <p:cNvSpPr/>
          <p:nvPr/>
        </p:nvSpPr>
        <p:spPr>
          <a:xfrm>
            <a:off x="514358" y="5491285"/>
            <a:ext cx="161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Architecture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5" name="矩形 124"/>
          <p:cNvSpPr/>
          <p:nvPr/>
        </p:nvSpPr>
        <p:spPr>
          <a:xfrm>
            <a:off x="466725" y="4692181"/>
            <a:ext cx="7991462" cy="1132768"/>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26" name="矩形 125"/>
          <p:cNvSpPr/>
          <p:nvPr/>
        </p:nvSpPr>
        <p:spPr>
          <a:xfrm>
            <a:off x="480642" y="4682353"/>
            <a:ext cx="230721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latin typeface="微软雅黑" panose="020B0503020204020204" pitchFamily="34" charset="-122"/>
                <a:ea typeface="微软雅黑" panose="020B0503020204020204" pitchFamily="34" charset="-122"/>
              </a:rPr>
              <a:t>LongWing</a:t>
            </a:r>
            <a:r>
              <a:rPr lang="en-US" altLang="zh-CN" sz="1400" b="1" baseline="30000" dirty="0">
                <a:solidFill>
                  <a:schemeClr val="tx1"/>
                </a:solidFill>
                <a:latin typeface="微软雅黑" panose="020B0503020204020204" pitchFamily="34" charset="-122"/>
                <a:ea typeface="微软雅黑" panose="020B0503020204020204" pitchFamily="34" charset="-122"/>
              </a:rPr>
              <a:t>(TM)</a:t>
            </a:r>
            <a:r>
              <a:rPr lang="en-US" altLang="zh-CN" sz="1400" b="1" dirty="0">
                <a:solidFill>
                  <a:schemeClr val="tx1"/>
                </a:solidFill>
                <a:latin typeface="微软雅黑" panose="020B0503020204020204" pitchFamily="34" charset="-122"/>
                <a:ea typeface="微软雅黑" panose="020B0503020204020204" pitchFamily="34" charset="-122"/>
              </a:rPr>
              <a:t> Kernel</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7" name="圆角矩形 126"/>
          <p:cNvSpPr/>
          <p:nvPr/>
        </p:nvSpPr>
        <p:spPr>
          <a:xfrm>
            <a:off x="577796" y="5270828"/>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Interrupt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28" name="圆角矩形 127"/>
          <p:cNvSpPr/>
          <p:nvPr/>
        </p:nvSpPr>
        <p:spPr>
          <a:xfrm>
            <a:off x="577796" y="5553932"/>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Memory</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29" name="圆角矩形 128"/>
          <p:cNvSpPr/>
          <p:nvPr/>
        </p:nvSpPr>
        <p:spPr>
          <a:xfrm>
            <a:off x="2156000" y="4982796"/>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MMU</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0" name="圆角矩形 129"/>
          <p:cNvSpPr/>
          <p:nvPr/>
        </p:nvSpPr>
        <p:spPr>
          <a:xfrm>
            <a:off x="2156000" y="5270828"/>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RMS</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1" name="圆角矩形 130"/>
          <p:cNvSpPr/>
          <p:nvPr/>
        </p:nvSpPr>
        <p:spPr>
          <a:xfrm>
            <a:off x="2156000" y="5553932"/>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latin typeface="微软雅黑" panose="020B0503020204020204" pitchFamily="34" charset="-122"/>
                <a:ea typeface="微软雅黑" panose="020B0503020204020204" pitchFamily="34" charset="-122"/>
              </a:rPr>
              <a:t>Coroutine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2" name="圆角矩形 131"/>
          <p:cNvSpPr/>
          <p:nvPr/>
        </p:nvSpPr>
        <p:spPr>
          <a:xfrm>
            <a:off x="3734205" y="4982796"/>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CACHE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3" name="圆角矩形 132"/>
          <p:cNvSpPr/>
          <p:nvPr/>
        </p:nvSpPr>
        <p:spPr>
          <a:xfrm>
            <a:off x="3734205" y="5270828"/>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Timer</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4" name="圆角矩形 133"/>
          <p:cNvSpPr/>
          <p:nvPr/>
        </p:nvSpPr>
        <p:spPr>
          <a:xfrm>
            <a:off x="3734205" y="5553932"/>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Thread </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5" name="圆角矩形 134"/>
          <p:cNvSpPr/>
          <p:nvPr/>
        </p:nvSpPr>
        <p:spPr>
          <a:xfrm>
            <a:off x="5312409" y="4982796"/>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Message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6" name="圆角矩形 135"/>
          <p:cNvSpPr/>
          <p:nvPr/>
        </p:nvSpPr>
        <p:spPr>
          <a:xfrm>
            <a:off x="5312409" y="5270828"/>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Work Queue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7" name="圆角矩形 136"/>
          <p:cNvSpPr/>
          <p:nvPr/>
        </p:nvSpPr>
        <p:spPr>
          <a:xfrm>
            <a:off x="6900012" y="4970385"/>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C++ Run Time Lib</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8" name="圆角矩形 137"/>
          <p:cNvSpPr/>
          <p:nvPr/>
        </p:nvSpPr>
        <p:spPr>
          <a:xfrm>
            <a:off x="6890615" y="5258417"/>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Event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9" name="圆角矩形 138"/>
          <p:cNvSpPr/>
          <p:nvPr/>
        </p:nvSpPr>
        <p:spPr>
          <a:xfrm>
            <a:off x="5312409" y="5541521"/>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40" name="矩形 139"/>
          <p:cNvSpPr/>
          <p:nvPr/>
        </p:nvSpPr>
        <p:spPr>
          <a:xfrm>
            <a:off x="466725" y="3131872"/>
            <a:ext cx="3799997" cy="151216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41" name="圆角矩形 140"/>
          <p:cNvSpPr/>
          <p:nvPr/>
        </p:nvSpPr>
        <p:spPr>
          <a:xfrm>
            <a:off x="3023700" y="3412425"/>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BLOCK</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2" name="矩形 141"/>
          <p:cNvSpPr/>
          <p:nvPr/>
        </p:nvSpPr>
        <p:spPr>
          <a:xfrm>
            <a:off x="481352" y="3124392"/>
            <a:ext cx="230721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Standard device module</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43" name="圆角矩形 142"/>
          <p:cNvSpPr/>
          <p:nvPr/>
        </p:nvSpPr>
        <p:spPr>
          <a:xfrm>
            <a:off x="3023700" y="3610447"/>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GRAPH</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4" name="圆角矩形 143"/>
          <p:cNvSpPr/>
          <p:nvPr/>
        </p:nvSpPr>
        <p:spPr>
          <a:xfrm>
            <a:off x="3023700" y="3808469"/>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5" name="圆角矩形 144"/>
          <p:cNvSpPr/>
          <p:nvPr/>
        </p:nvSpPr>
        <p:spPr>
          <a:xfrm>
            <a:off x="3023700" y="4006491"/>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SHM</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6" name="圆角矩形 145"/>
          <p:cNvSpPr/>
          <p:nvPr/>
        </p:nvSpPr>
        <p:spPr>
          <a:xfrm>
            <a:off x="3023700" y="4204514"/>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latin typeface="微软雅黑" panose="020B0503020204020204" pitchFamily="34" charset="-122"/>
                <a:ea typeface="微软雅黑" panose="020B0503020204020204" pitchFamily="34" charset="-122"/>
              </a:rPr>
              <a:t>…</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7" name="圆角矩形 146"/>
          <p:cNvSpPr/>
          <p:nvPr/>
        </p:nvSpPr>
        <p:spPr>
          <a:xfrm>
            <a:off x="3642568" y="3412425"/>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CAN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8" name="圆角矩形 147"/>
          <p:cNvSpPr/>
          <p:nvPr/>
        </p:nvSpPr>
        <p:spPr>
          <a:xfrm>
            <a:off x="3642568" y="3610447"/>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SPI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9" name="圆角矩形 148"/>
          <p:cNvSpPr/>
          <p:nvPr/>
        </p:nvSpPr>
        <p:spPr>
          <a:xfrm>
            <a:off x="3642568" y="3808469"/>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USB</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0" name="圆角矩形 149"/>
          <p:cNvSpPr/>
          <p:nvPr/>
        </p:nvSpPr>
        <p:spPr>
          <a:xfrm>
            <a:off x="3642568" y="4006491"/>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PIPE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1" name="圆角矩形 150"/>
          <p:cNvSpPr/>
          <p:nvPr/>
        </p:nvSpPr>
        <p:spPr>
          <a:xfrm>
            <a:off x="2404833" y="3415758"/>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2" name="圆角矩形 151"/>
          <p:cNvSpPr/>
          <p:nvPr/>
        </p:nvSpPr>
        <p:spPr>
          <a:xfrm>
            <a:off x="2404833" y="3612947"/>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RTC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3" name="圆角矩形 152"/>
          <p:cNvSpPr/>
          <p:nvPr/>
        </p:nvSpPr>
        <p:spPr>
          <a:xfrm>
            <a:off x="2404833" y="3810136"/>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TTY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4" name="圆角矩形 153"/>
          <p:cNvSpPr/>
          <p:nvPr/>
        </p:nvSpPr>
        <p:spPr>
          <a:xfrm>
            <a:off x="2404833" y="4007325"/>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GPIO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5" name="圆角矩形 154"/>
          <p:cNvSpPr/>
          <p:nvPr/>
        </p:nvSpPr>
        <p:spPr>
          <a:xfrm>
            <a:off x="2404833" y="4204513"/>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AHCI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6" name="圆角矩形 155"/>
          <p:cNvSpPr/>
          <p:nvPr/>
        </p:nvSpPr>
        <p:spPr>
          <a:xfrm>
            <a:off x="1785966" y="3415758"/>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ATA</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7" name="圆角矩形 156"/>
          <p:cNvSpPr/>
          <p:nvPr/>
        </p:nvSpPr>
        <p:spPr>
          <a:xfrm>
            <a:off x="1785966" y="3612947"/>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DMA</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8" name="圆角矩形 157"/>
          <p:cNvSpPr/>
          <p:nvPr/>
        </p:nvSpPr>
        <p:spPr>
          <a:xfrm>
            <a:off x="1785966" y="3810136"/>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IIC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9" name="圆角矩形 158"/>
          <p:cNvSpPr/>
          <p:nvPr/>
        </p:nvSpPr>
        <p:spPr>
          <a:xfrm>
            <a:off x="1785966" y="4007325"/>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MII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60" name="圆角矩形 159"/>
          <p:cNvSpPr/>
          <p:nvPr/>
        </p:nvSpPr>
        <p:spPr>
          <a:xfrm>
            <a:off x="1785966" y="4204513"/>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PCI</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578508" y="3405245"/>
            <a:ext cx="1167098" cy="892579"/>
            <a:chOff x="445725" y="3140968"/>
            <a:chExt cx="813907" cy="1121962"/>
          </a:xfrm>
        </p:grpSpPr>
        <p:sp>
          <p:nvSpPr>
            <p:cNvPr id="162" name="矩形 161"/>
            <p:cNvSpPr/>
            <p:nvPr/>
          </p:nvSpPr>
          <p:spPr>
            <a:xfrm>
              <a:off x="445726" y="3140968"/>
              <a:ext cx="813906" cy="95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3" name="矩形 162"/>
            <p:cNvSpPr/>
            <p:nvPr/>
          </p:nvSpPr>
          <p:spPr>
            <a:xfrm>
              <a:off x="445725" y="4055126"/>
              <a:ext cx="438887" cy="2078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64" name="圆角矩形 163"/>
          <p:cNvSpPr/>
          <p:nvPr/>
        </p:nvSpPr>
        <p:spPr>
          <a:xfrm>
            <a:off x="515068" y="3412425"/>
            <a:ext cx="831677"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700" b="1" dirty="0">
                <a:solidFill>
                  <a:schemeClr val="tx1"/>
                </a:solidFill>
                <a:latin typeface="微软雅黑" panose="020B0503020204020204" pitchFamily="34" charset="-122"/>
                <a:ea typeface="微软雅黑" panose="020B0503020204020204" pitchFamily="34" charset="-122"/>
              </a:rPr>
              <a:t>File System</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65" name="圆角矩形 164"/>
          <p:cNvSpPr/>
          <p:nvPr/>
        </p:nvSpPr>
        <p:spPr>
          <a:xfrm>
            <a:off x="1207847" y="3435716"/>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TPS</a:t>
            </a:r>
            <a:endParaRPr lang="zh-CN" altLang="en-US" sz="700" dirty="0">
              <a:latin typeface="微软雅黑" panose="020B0503020204020204" pitchFamily="34" charset="-122"/>
              <a:ea typeface="微软雅黑" panose="020B0503020204020204" pitchFamily="34" charset="-122"/>
            </a:endParaRPr>
          </a:p>
        </p:txBody>
      </p:sp>
      <p:sp>
        <p:nvSpPr>
          <p:cNvPr id="166" name="圆角矩形 165"/>
          <p:cNvSpPr/>
          <p:nvPr/>
        </p:nvSpPr>
        <p:spPr>
          <a:xfrm>
            <a:off x="1207847" y="3579732"/>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NFS</a:t>
            </a:r>
            <a:endParaRPr lang="zh-CN" altLang="en-US" sz="700" dirty="0">
              <a:latin typeface="微软雅黑" panose="020B0503020204020204" pitchFamily="34" charset="-122"/>
              <a:ea typeface="微软雅黑" panose="020B0503020204020204" pitchFamily="34" charset="-122"/>
            </a:endParaRPr>
          </a:p>
        </p:txBody>
      </p:sp>
      <p:sp>
        <p:nvSpPr>
          <p:cNvPr id="167" name="圆角矩形 166"/>
          <p:cNvSpPr/>
          <p:nvPr/>
        </p:nvSpPr>
        <p:spPr>
          <a:xfrm>
            <a:off x="1207847" y="3723748"/>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50" dirty="0" err="1">
                <a:latin typeface="微软雅黑" panose="020B0503020204020204" pitchFamily="34" charset="-122"/>
                <a:ea typeface="微软雅黑" panose="020B0503020204020204" pitchFamily="34" charset="-122"/>
              </a:rPr>
              <a:t>romFS</a:t>
            </a:r>
            <a:endParaRPr lang="zh-CN" altLang="en-US" sz="650" dirty="0">
              <a:latin typeface="微软雅黑" panose="020B0503020204020204" pitchFamily="34" charset="-122"/>
              <a:ea typeface="微软雅黑" panose="020B0503020204020204" pitchFamily="34" charset="-122"/>
            </a:endParaRPr>
          </a:p>
        </p:txBody>
      </p:sp>
      <p:sp>
        <p:nvSpPr>
          <p:cNvPr id="168" name="圆角矩形 167"/>
          <p:cNvSpPr/>
          <p:nvPr/>
        </p:nvSpPr>
        <p:spPr>
          <a:xfrm>
            <a:off x="1207847" y="3867764"/>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ramFS</a:t>
            </a:r>
            <a:endParaRPr lang="zh-CN" altLang="en-US" sz="700" dirty="0">
              <a:latin typeface="微软雅黑" panose="020B0503020204020204" pitchFamily="34" charset="-122"/>
              <a:ea typeface="微软雅黑" panose="020B0503020204020204" pitchFamily="34" charset="-122"/>
            </a:endParaRPr>
          </a:p>
        </p:txBody>
      </p:sp>
      <p:sp>
        <p:nvSpPr>
          <p:cNvPr id="169" name="圆角矩形 168"/>
          <p:cNvSpPr/>
          <p:nvPr/>
        </p:nvSpPr>
        <p:spPr>
          <a:xfrm>
            <a:off x="1207847" y="4011780"/>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fatFS</a:t>
            </a:r>
            <a:endParaRPr lang="zh-CN" altLang="en-US" sz="700" dirty="0">
              <a:latin typeface="微软雅黑" panose="020B0503020204020204" pitchFamily="34" charset="-122"/>
              <a:ea typeface="微软雅黑" panose="020B0503020204020204" pitchFamily="34" charset="-122"/>
            </a:endParaRPr>
          </a:p>
        </p:txBody>
      </p:sp>
      <p:sp>
        <p:nvSpPr>
          <p:cNvPr id="170" name="圆角矩形 169"/>
          <p:cNvSpPr/>
          <p:nvPr/>
        </p:nvSpPr>
        <p:spPr>
          <a:xfrm>
            <a:off x="618336" y="3590605"/>
            <a:ext cx="555329"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rootFS</a:t>
            </a:r>
            <a:endParaRPr lang="zh-CN" altLang="en-US" sz="700" dirty="0">
              <a:latin typeface="微软雅黑" panose="020B0503020204020204" pitchFamily="34" charset="-122"/>
              <a:ea typeface="微软雅黑" panose="020B0503020204020204" pitchFamily="34" charset="-122"/>
            </a:endParaRPr>
          </a:p>
        </p:txBody>
      </p:sp>
      <p:sp>
        <p:nvSpPr>
          <p:cNvPr id="171" name="圆角矩形 170"/>
          <p:cNvSpPr/>
          <p:nvPr/>
        </p:nvSpPr>
        <p:spPr>
          <a:xfrm>
            <a:off x="618337" y="3751282"/>
            <a:ext cx="555330"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proc</a:t>
            </a:r>
            <a:r>
              <a:rPr lang="en-US" altLang="zh-CN" sz="700" dirty="0">
                <a:latin typeface="微软雅黑" panose="020B0503020204020204" pitchFamily="34" charset="-122"/>
                <a:ea typeface="微软雅黑" panose="020B0503020204020204" pitchFamily="34" charset="-122"/>
              </a:rPr>
              <a:t> FS</a:t>
            </a:r>
            <a:endParaRPr lang="zh-CN" altLang="en-US" sz="700" dirty="0">
              <a:latin typeface="微软雅黑" panose="020B0503020204020204" pitchFamily="34" charset="-122"/>
              <a:ea typeface="微软雅黑" panose="020B0503020204020204" pitchFamily="34" charset="-122"/>
            </a:endParaRPr>
          </a:p>
        </p:txBody>
      </p:sp>
      <p:sp>
        <p:nvSpPr>
          <p:cNvPr id="172" name="圆角矩形 171"/>
          <p:cNvSpPr/>
          <p:nvPr/>
        </p:nvSpPr>
        <p:spPr>
          <a:xfrm>
            <a:off x="618337" y="3917980"/>
            <a:ext cx="555328" cy="3478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700" dirty="0" err="1">
                <a:latin typeface="微软雅黑" panose="020B0503020204020204" pitchFamily="34" charset="-122"/>
                <a:ea typeface="微软雅黑" panose="020B0503020204020204" pitchFamily="34" charset="-122"/>
              </a:rPr>
              <a:t>Yaffs</a:t>
            </a:r>
            <a:endParaRPr lang="en-US" altLang="zh-CN" sz="700" dirty="0">
              <a:latin typeface="微软雅黑" panose="020B0503020204020204" pitchFamily="34" charset="-122"/>
              <a:ea typeface="微软雅黑" panose="020B0503020204020204" pitchFamily="34" charset="-122"/>
            </a:endParaRPr>
          </a:p>
          <a:p>
            <a:pPr algn="ctr">
              <a:lnSpc>
                <a:spcPts val="500"/>
              </a:lnSpc>
            </a:pPr>
            <a:r>
              <a:rPr lang="en-US" altLang="zh-CN" sz="700" dirty="0">
                <a:latin typeface="微软雅黑" panose="020B0503020204020204" pitchFamily="34" charset="-122"/>
                <a:ea typeface="微软雅黑" panose="020B0503020204020204" pitchFamily="34" charset="-122"/>
              </a:rPr>
              <a:t>+</a:t>
            </a:r>
          </a:p>
          <a:p>
            <a:pPr algn="ctr">
              <a:lnSpc>
                <a:spcPts val="500"/>
              </a:lnSpc>
            </a:pPr>
            <a:r>
              <a:rPr lang="en-US" altLang="zh-CN" sz="700" dirty="0" err="1">
                <a:latin typeface="微软雅黑" panose="020B0503020204020204" pitchFamily="34" charset="-122"/>
                <a:ea typeface="微软雅黑" panose="020B0503020204020204" pitchFamily="34" charset="-122"/>
              </a:rPr>
              <a:t>mtd</a:t>
            </a:r>
            <a:endParaRPr lang="zh-CN" altLang="en-US" sz="700" dirty="0">
              <a:latin typeface="微软雅黑" panose="020B0503020204020204" pitchFamily="34" charset="-122"/>
              <a:ea typeface="微软雅黑" panose="020B0503020204020204" pitchFamily="34" charset="-122"/>
            </a:endParaRPr>
          </a:p>
        </p:txBody>
      </p:sp>
      <p:sp>
        <p:nvSpPr>
          <p:cNvPr id="173" name="圆角矩形 172"/>
          <p:cNvSpPr/>
          <p:nvPr/>
        </p:nvSpPr>
        <p:spPr>
          <a:xfrm>
            <a:off x="1218860" y="4173547"/>
            <a:ext cx="484329" cy="124277"/>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solidFill>
                  <a:schemeClr val="bg1"/>
                </a:solidFill>
                <a:latin typeface="微软雅黑" panose="020B0503020204020204" pitchFamily="34" charset="-122"/>
                <a:ea typeface="微软雅黑" panose="020B0503020204020204" pitchFamily="34" charset="-122"/>
              </a:rPr>
              <a:t>partition</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74" name="下箭头 173"/>
          <p:cNvSpPr/>
          <p:nvPr/>
        </p:nvSpPr>
        <p:spPr>
          <a:xfrm>
            <a:off x="877139" y="4303494"/>
            <a:ext cx="51253"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5" name="下箭头 174"/>
          <p:cNvSpPr/>
          <p:nvPr/>
        </p:nvSpPr>
        <p:spPr>
          <a:xfrm>
            <a:off x="1435398" y="4303495"/>
            <a:ext cx="51253"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6" name="圆角矩形 175"/>
          <p:cNvSpPr/>
          <p:nvPr/>
        </p:nvSpPr>
        <p:spPr>
          <a:xfrm>
            <a:off x="618337" y="4381167"/>
            <a:ext cx="527301"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err="1">
                <a:solidFill>
                  <a:schemeClr val="bg1"/>
                </a:solidFill>
                <a:latin typeface="微软雅黑" panose="020B0503020204020204" pitchFamily="34" charset="-122"/>
                <a:ea typeface="微软雅黑" panose="020B0503020204020204" pitchFamily="34" charset="-122"/>
              </a:rPr>
              <a:t>nand</a:t>
            </a:r>
            <a:r>
              <a:rPr lang="en-US" altLang="zh-CN" sz="600" dirty="0">
                <a:solidFill>
                  <a:schemeClr val="bg1"/>
                </a:solidFill>
                <a:latin typeface="微软雅黑" panose="020B0503020204020204" pitchFamily="34" charset="-122"/>
                <a:ea typeface="微软雅黑" panose="020B0503020204020204" pitchFamily="34" charset="-122"/>
              </a:rPr>
              <a:t> cache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177" name="圆角矩形 176"/>
          <p:cNvSpPr/>
          <p:nvPr/>
        </p:nvSpPr>
        <p:spPr>
          <a:xfrm>
            <a:off x="1187145" y="4381165"/>
            <a:ext cx="525736"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disk cache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178" name="圆角矩形 177"/>
          <p:cNvSpPr/>
          <p:nvPr/>
        </p:nvSpPr>
        <p:spPr>
          <a:xfrm>
            <a:off x="1785966" y="4420537"/>
            <a:ext cx="794154"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Keyboard</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179" name="圆角矩形 178"/>
          <p:cNvSpPr/>
          <p:nvPr/>
        </p:nvSpPr>
        <p:spPr>
          <a:xfrm>
            <a:off x="2613364" y="4420537"/>
            <a:ext cx="794154"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Mouse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180" name="圆角矩形 179"/>
          <p:cNvSpPr/>
          <p:nvPr/>
        </p:nvSpPr>
        <p:spPr>
          <a:xfrm>
            <a:off x="3440763" y="4420537"/>
            <a:ext cx="794154"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Sound</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181" name="矩形 180"/>
          <p:cNvSpPr/>
          <p:nvPr/>
        </p:nvSpPr>
        <p:spPr>
          <a:xfrm>
            <a:off x="466726" y="2229281"/>
            <a:ext cx="3799997" cy="854450"/>
          </a:xfrm>
          <a:prstGeom prst="rect">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82" name="圆角矩形 181"/>
          <p:cNvSpPr/>
          <p:nvPr/>
        </p:nvSpPr>
        <p:spPr>
          <a:xfrm>
            <a:off x="577796" y="2529164"/>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select</a:t>
            </a:r>
            <a:endParaRPr lang="zh-CN" altLang="en-US" sz="800" dirty="0">
              <a:latin typeface="微软雅黑" panose="020B0503020204020204" pitchFamily="34" charset="-122"/>
              <a:ea typeface="微软雅黑" panose="020B0503020204020204" pitchFamily="34" charset="-122"/>
            </a:endParaRPr>
          </a:p>
        </p:txBody>
      </p:sp>
      <p:sp>
        <p:nvSpPr>
          <p:cNvPr id="183" name="矩形 182"/>
          <p:cNvSpPr/>
          <p:nvPr/>
        </p:nvSpPr>
        <p:spPr>
          <a:xfrm>
            <a:off x="480643" y="2253441"/>
            <a:ext cx="120445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I/O System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84" name="圆角矩形 183"/>
          <p:cNvSpPr/>
          <p:nvPr/>
        </p:nvSpPr>
        <p:spPr>
          <a:xfrm>
            <a:off x="577796" y="2798577"/>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timerfd</a:t>
            </a:r>
            <a:endParaRPr lang="zh-CN" altLang="en-US" sz="800" dirty="0">
              <a:latin typeface="微软雅黑" panose="020B0503020204020204" pitchFamily="34" charset="-122"/>
              <a:ea typeface="微软雅黑" panose="020B0503020204020204" pitchFamily="34" charset="-122"/>
            </a:endParaRPr>
          </a:p>
        </p:txBody>
      </p:sp>
      <p:sp>
        <p:nvSpPr>
          <p:cNvPr id="185" name="圆角矩形 184"/>
          <p:cNvSpPr/>
          <p:nvPr/>
        </p:nvSpPr>
        <p:spPr>
          <a:xfrm>
            <a:off x="1492837" y="2529164"/>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poll</a:t>
            </a:r>
            <a:endParaRPr lang="zh-CN" altLang="en-US" sz="800" dirty="0">
              <a:latin typeface="微软雅黑" panose="020B0503020204020204" pitchFamily="34" charset="-122"/>
              <a:ea typeface="微软雅黑" panose="020B0503020204020204" pitchFamily="34" charset="-122"/>
            </a:endParaRPr>
          </a:p>
        </p:txBody>
      </p:sp>
      <p:sp>
        <p:nvSpPr>
          <p:cNvPr id="186" name="圆角矩形 185"/>
          <p:cNvSpPr/>
          <p:nvPr/>
        </p:nvSpPr>
        <p:spPr>
          <a:xfrm>
            <a:off x="1492837" y="2798577"/>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signalfd</a:t>
            </a:r>
            <a:endParaRPr lang="zh-CN" altLang="en-US" sz="800" dirty="0">
              <a:latin typeface="微软雅黑" panose="020B0503020204020204" pitchFamily="34" charset="-122"/>
              <a:ea typeface="微软雅黑" panose="020B0503020204020204" pitchFamily="34" charset="-122"/>
            </a:endParaRPr>
          </a:p>
        </p:txBody>
      </p:sp>
      <p:sp>
        <p:nvSpPr>
          <p:cNvPr id="187" name="圆角矩形 186"/>
          <p:cNvSpPr/>
          <p:nvPr/>
        </p:nvSpPr>
        <p:spPr>
          <a:xfrm>
            <a:off x="2407876" y="2529164"/>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epoll</a:t>
            </a:r>
            <a:endParaRPr lang="zh-CN" altLang="en-US" sz="800" dirty="0">
              <a:latin typeface="微软雅黑" panose="020B0503020204020204" pitchFamily="34" charset="-122"/>
              <a:ea typeface="微软雅黑" panose="020B0503020204020204" pitchFamily="34" charset="-122"/>
            </a:endParaRPr>
          </a:p>
        </p:txBody>
      </p:sp>
      <p:sp>
        <p:nvSpPr>
          <p:cNvPr id="188" name="圆角矩形 187"/>
          <p:cNvSpPr/>
          <p:nvPr/>
        </p:nvSpPr>
        <p:spPr>
          <a:xfrm>
            <a:off x="2407877" y="2798577"/>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Power</a:t>
            </a:r>
            <a:endParaRPr lang="zh-CN" altLang="en-US" sz="800" dirty="0">
              <a:latin typeface="微软雅黑" panose="020B0503020204020204" pitchFamily="34" charset="-122"/>
              <a:ea typeface="微软雅黑" panose="020B0503020204020204" pitchFamily="34" charset="-122"/>
            </a:endParaRPr>
          </a:p>
        </p:txBody>
      </p:sp>
      <p:sp>
        <p:nvSpPr>
          <p:cNvPr id="189" name="圆角矩形 188"/>
          <p:cNvSpPr/>
          <p:nvPr/>
        </p:nvSpPr>
        <p:spPr>
          <a:xfrm>
            <a:off x="3322916" y="2529164"/>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eventfd</a:t>
            </a:r>
            <a:endParaRPr lang="zh-CN" altLang="en-US" sz="800" dirty="0">
              <a:latin typeface="微软雅黑" panose="020B0503020204020204" pitchFamily="34" charset="-122"/>
              <a:ea typeface="微软雅黑" panose="020B0503020204020204" pitchFamily="34" charset="-122"/>
            </a:endParaRPr>
          </a:p>
        </p:txBody>
      </p:sp>
      <p:sp>
        <p:nvSpPr>
          <p:cNvPr id="190" name="圆角矩形 189"/>
          <p:cNvSpPr/>
          <p:nvPr/>
        </p:nvSpPr>
        <p:spPr>
          <a:xfrm>
            <a:off x="3322917" y="2798577"/>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Hotplug</a:t>
            </a:r>
            <a:endParaRPr lang="zh-CN" altLang="en-US" sz="800" dirty="0">
              <a:latin typeface="微软雅黑" panose="020B0503020204020204" pitchFamily="34" charset="-122"/>
              <a:ea typeface="微软雅黑" panose="020B0503020204020204" pitchFamily="34" charset="-122"/>
            </a:endParaRPr>
          </a:p>
        </p:txBody>
      </p:sp>
      <p:sp>
        <p:nvSpPr>
          <p:cNvPr id="191" name="矩形 190"/>
          <p:cNvSpPr/>
          <p:nvPr/>
        </p:nvSpPr>
        <p:spPr>
          <a:xfrm>
            <a:off x="466726" y="1346118"/>
            <a:ext cx="3799997"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92" name="圆角矩形 191"/>
          <p:cNvSpPr/>
          <p:nvPr/>
        </p:nvSpPr>
        <p:spPr>
          <a:xfrm>
            <a:off x="577799" y="1635113"/>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pthread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3" name="矩形 192"/>
          <p:cNvSpPr/>
          <p:nvPr/>
        </p:nvSpPr>
        <p:spPr>
          <a:xfrm>
            <a:off x="480642" y="1360851"/>
            <a:ext cx="120445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rgbClr val="00B050"/>
                </a:solidFill>
                <a:latin typeface="微软雅黑" panose="020B0503020204020204" pitchFamily="34" charset="-122"/>
                <a:ea typeface="微软雅黑" panose="020B0503020204020204" pitchFamily="34" charset="-122"/>
              </a:rPr>
              <a:t>POSIX</a:t>
            </a:r>
            <a:endParaRPr lang="zh-CN" altLang="en-US" sz="1400" b="1" dirty="0">
              <a:solidFill>
                <a:srgbClr val="00B050"/>
              </a:solidFill>
              <a:latin typeface="微软雅黑" panose="020B0503020204020204" pitchFamily="34" charset="-122"/>
              <a:ea typeface="微软雅黑" panose="020B0503020204020204" pitchFamily="34" charset="-122"/>
            </a:endParaRPr>
          </a:p>
        </p:txBody>
      </p:sp>
      <p:sp>
        <p:nvSpPr>
          <p:cNvPr id="194" name="圆角矩形 193"/>
          <p:cNvSpPr/>
          <p:nvPr/>
        </p:nvSpPr>
        <p:spPr>
          <a:xfrm>
            <a:off x="577798" y="1904526"/>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dll</a:t>
            </a:r>
            <a:r>
              <a:rPr lang="en-US" altLang="zh-CN" sz="800" dirty="0">
                <a:solidFill>
                  <a:schemeClr val="bg1"/>
                </a:solidFill>
                <a:latin typeface="微软雅黑" panose="020B0503020204020204" pitchFamily="34" charset="-122"/>
                <a:ea typeface="微软雅黑" panose="020B0503020204020204" pitchFamily="34" charset="-122"/>
              </a:rPr>
              <a:t> lib</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5" name="圆角矩形 194"/>
          <p:cNvSpPr/>
          <p:nvPr/>
        </p:nvSpPr>
        <p:spPr>
          <a:xfrm>
            <a:off x="1277105" y="1635113"/>
            <a:ext cx="784974"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semaphore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6" name="圆角矩形 195"/>
          <p:cNvSpPr/>
          <p:nvPr/>
        </p:nvSpPr>
        <p:spPr>
          <a:xfrm>
            <a:off x="1277103" y="1904526"/>
            <a:ext cx="784974"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async</a:t>
            </a:r>
            <a:r>
              <a:rPr lang="en-US" altLang="zh-CN" sz="800" dirty="0">
                <a:solidFill>
                  <a:schemeClr val="bg1"/>
                </a:solidFill>
                <a:latin typeface="微软雅黑" panose="020B0503020204020204" pitchFamily="34" charset="-122"/>
                <a:ea typeface="微软雅黑" panose="020B0503020204020204" pitchFamily="34" charset="-122"/>
              </a:rPr>
              <a:t> 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7" name="圆角矩形 196"/>
          <p:cNvSpPr/>
          <p:nvPr/>
        </p:nvSpPr>
        <p:spPr>
          <a:xfrm>
            <a:off x="2109799" y="1635113"/>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sched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8" name="圆角矩形 197"/>
          <p:cNvSpPr/>
          <p:nvPr/>
        </p:nvSpPr>
        <p:spPr>
          <a:xfrm>
            <a:off x="2109798" y="1904526"/>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multi 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9" name="圆角矩形 198"/>
          <p:cNvSpPr/>
          <p:nvPr/>
        </p:nvSpPr>
        <p:spPr>
          <a:xfrm>
            <a:off x="2809103" y="1635113"/>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mqueue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00" name="圆角矩形 199"/>
          <p:cNvSpPr/>
          <p:nvPr/>
        </p:nvSpPr>
        <p:spPr>
          <a:xfrm>
            <a:off x="2809103" y="1904526"/>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spwan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01" name="圆角矩形 200"/>
          <p:cNvSpPr/>
          <p:nvPr/>
        </p:nvSpPr>
        <p:spPr>
          <a:xfrm>
            <a:off x="3508407" y="1635113"/>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mman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02" name="圆角矩形 201"/>
          <p:cNvSpPr/>
          <p:nvPr/>
        </p:nvSpPr>
        <p:spPr>
          <a:xfrm>
            <a:off x="3508408" y="1904526"/>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fnmatch</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03" name="矩形 202"/>
          <p:cNvSpPr/>
          <p:nvPr/>
        </p:nvSpPr>
        <p:spPr>
          <a:xfrm>
            <a:off x="466725" y="162693"/>
            <a:ext cx="8005379" cy="1135284"/>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204" name="矩形 203"/>
          <p:cNvSpPr/>
          <p:nvPr/>
        </p:nvSpPr>
        <p:spPr>
          <a:xfrm>
            <a:off x="500441" y="162693"/>
            <a:ext cx="282247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latin typeface="微软雅黑" panose="020B0503020204020204" pitchFamily="34" charset="-122"/>
                <a:ea typeface="微软雅黑" panose="020B0503020204020204" pitchFamily="34" charset="-122"/>
              </a:rPr>
              <a:t>3rd part software &amp; tools</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05" name="Ld_libc"/>
          <p:cNvSpPr/>
          <p:nvPr/>
        </p:nvSpPr>
        <p:spPr>
          <a:xfrm>
            <a:off x="4594964" y="1401639"/>
            <a:ext cx="645703" cy="172800"/>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libc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06" name="Ld_modko"/>
          <p:cNvSpPr/>
          <p:nvPr/>
        </p:nvSpPr>
        <p:spPr>
          <a:xfrm>
            <a:off x="4594965" y="1783592"/>
            <a:ext cx="1344139"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module.ko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07" name="Ld_libso"/>
          <p:cNvSpPr/>
          <p:nvPr/>
        </p:nvSpPr>
        <p:spPr>
          <a:xfrm>
            <a:off x="4594965" y="1997252"/>
            <a:ext cx="1344139"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library.so</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4330951" y="1344569"/>
            <a:ext cx="4141153" cy="3299475"/>
            <a:chOff x="436751" y="2876375"/>
            <a:chExt cx="822881" cy="1215750"/>
          </a:xfrm>
          <a:solidFill>
            <a:schemeClr val="accent6">
              <a:lumMod val="40000"/>
              <a:lumOff val="60000"/>
            </a:schemeClr>
          </a:solidFill>
        </p:grpSpPr>
        <p:sp>
          <p:nvSpPr>
            <p:cNvPr id="209" name="矩形 208"/>
            <p:cNvSpPr/>
            <p:nvPr/>
          </p:nvSpPr>
          <p:spPr>
            <a:xfrm>
              <a:off x="436751" y="3202363"/>
              <a:ext cx="822881" cy="88976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0" name="矩形 209"/>
            <p:cNvSpPr/>
            <p:nvPr/>
          </p:nvSpPr>
          <p:spPr>
            <a:xfrm>
              <a:off x="829315" y="2876375"/>
              <a:ext cx="430317" cy="436485"/>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1" name="圆角矩形 210"/>
          <p:cNvSpPr/>
          <p:nvPr/>
        </p:nvSpPr>
        <p:spPr>
          <a:xfrm>
            <a:off x="4395885" y="2295986"/>
            <a:ext cx="3914777" cy="233179"/>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BSD socket</a:t>
            </a:r>
            <a:endParaRPr lang="zh-CN" altLang="en-US" sz="1000" dirty="0">
              <a:latin typeface="微软雅黑" panose="020B0503020204020204" pitchFamily="34" charset="-122"/>
              <a:ea typeface="微软雅黑" panose="020B0503020204020204" pitchFamily="34" charset="-122"/>
            </a:endParaRPr>
          </a:p>
        </p:txBody>
      </p:sp>
      <p:sp>
        <p:nvSpPr>
          <p:cNvPr id="212" name="圆角矩形 211"/>
          <p:cNvSpPr/>
          <p:nvPr/>
        </p:nvSpPr>
        <p:spPr>
          <a:xfrm>
            <a:off x="6382294" y="1890886"/>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TFTP</a:t>
            </a:r>
            <a:endParaRPr lang="zh-CN" altLang="en-US" sz="800" dirty="0">
              <a:latin typeface="微软雅黑" panose="020B0503020204020204" pitchFamily="34" charset="-122"/>
              <a:ea typeface="微软雅黑" panose="020B0503020204020204" pitchFamily="34" charset="-122"/>
            </a:endParaRPr>
          </a:p>
        </p:txBody>
      </p:sp>
      <p:sp>
        <p:nvSpPr>
          <p:cNvPr id="213" name="圆角矩形 212"/>
          <p:cNvSpPr/>
          <p:nvPr/>
        </p:nvSpPr>
        <p:spPr>
          <a:xfrm>
            <a:off x="7023514" y="1890886"/>
            <a:ext cx="62745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Ping4/6</a:t>
            </a:r>
            <a:endParaRPr lang="zh-CN" altLang="en-US" sz="800" dirty="0">
              <a:latin typeface="微软雅黑" panose="020B0503020204020204" pitchFamily="34" charset="-122"/>
              <a:ea typeface="微软雅黑" panose="020B0503020204020204" pitchFamily="34" charset="-122"/>
            </a:endParaRPr>
          </a:p>
        </p:txBody>
      </p:sp>
      <p:sp>
        <p:nvSpPr>
          <p:cNvPr id="214" name="圆角矩形 213"/>
          <p:cNvSpPr/>
          <p:nvPr/>
        </p:nvSpPr>
        <p:spPr>
          <a:xfrm>
            <a:off x="7715878" y="1890886"/>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syslog</a:t>
            </a:r>
            <a:endParaRPr lang="zh-CN" altLang="en-US" sz="800" dirty="0">
              <a:latin typeface="微软雅黑" panose="020B0503020204020204" pitchFamily="34" charset="-122"/>
              <a:ea typeface="微软雅黑" panose="020B0503020204020204" pitchFamily="34" charset="-122"/>
            </a:endParaRPr>
          </a:p>
        </p:txBody>
      </p:sp>
      <p:sp>
        <p:nvSpPr>
          <p:cNvPr id="215" name="圆角矩形 214"/>
          <p:cNvSpPr/>
          <p:nvPr/>
        </p:nvSpPr>
        <p:spPr>
          <a:xfrm>
            <a:off x="6382294" y="1530846"/>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FTP</a:t>
            </a:r>
            <a:endParaRPr lang="zh-CN" altLang="en-US" sz="800" dirty="0">
              <a:latin typeface="微软雅黑" panose="020B0503020204020204" pitchFamily="34" charset="-122"/>
              <a:ea typeface="微软雅黑" panose="020B0503020204020204" pitchFamily="34" charset="-122"/>
            </a:endParaRPr>
          </a:p>
        </p:txBody>
      </p:sp>
      <p:sp>
        <p:nvSpPr>
          <p:cNvPr id="216" name="圆角矩形 215"/>
          <p:cNvSpPr/>
          <p:nvPr/>
        </p:nvSpPr>
        <p:spPr>
          <a:xfrm>
            <a:off x="7023514" y="1530846"/>
            <a:ext cx="62745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SNTP</a:t>
            </a:r>
            <a:endParaRPr lang="zh-CN" altLang="en-US" sz="800" dirty="0">
              <a:latin typeface="微软雅黑" panose="020B0503020204020204" pitchFamily="34" charset="-122"/>
              <a:ea typeface="微软雅黑" panose="020B0503020204020204" pitchFamily="34" charset="-122"/>
            </a:endParaRPr>
          </a:p>
        </p:txBody>
      </p:sp>
      <p:sp>
        <p:nvSpPr>
          <p:cNvPr id="217" name="圆角矩形 216"/>
          <p:cNvSpPr/>
          <p:nvPr/>
        </p:nvSpPr>
        <p:spPr>
          <a:xfrm>
            <a:off x="7715878" y="1530846"/>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Telnet</a:t>
            </a:r>
            <a:endParaRPr lang="zh-CN" altLang="en-US" sz="800" dirty="0">
              <a:latin typeface="微软雅黑" panose="020B0503020204020204" pitchFamily="34" charset="-122"/>
              <a:ea typeface="微软雅黑" panose="020B0503020204020204" pitchFamily="34" charset="-122"/>
            </a:endParaRPr>
          </a:p>
        </p:txBody>
      </p:sp>
      <p:sp>
        <p:nvSpPr>
          <p:cNvPr id="218" name="矩形 217"/>
          <p:cNvSpPr/>
          <p:nvPr/>
        </p:nvSpPr>
        <p:spPr>
          <a:xfrm>
            <a:off x="4395883" y="2572507"/>
            <a:ext cx="3914777"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9" name="圆角矩形 218"/>
          <p:cNvSpPr/>
          <p:nvPr/>
        </p:nvSpPr>
        <p:spPr>
          <a:xfrm>
            <a:off x="5390757" y="4286365"/>
            <a:ext cx="826277"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PPPoE</a:t>
            </a:r>
            <a:endParaRPr lang="zh-CN" altLang="en-US" sz="800" dirty="0">
              <a:latin typeface="微软雅黑" panose="020B0503020204020204" pitchFamily="34" charset="-122"/>
              <a:ea typeface="微软雅黑" panose="020B0503020204020204" pitchFamily="34" charset="-122"/>
            </a:endParaRPr>
          </a:p>
        </p:txBody>
      </p:sp>
      <p:sp>
        <p:nvSpPr>
          <p:cNvPr id="220" name="圆角矩形 219"/>
          <p:cNvSpPr/>
          <p:nvPr/>
        </p:nvSpPr>
        <p:spPr>
          <a:xfrm>
            <a:off x="5390757" y="3972118"/>
            <a:ext cx="81923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PPP</a:t>
            </a:r>
            <a:endParaRPr lang="zh-CN" altLang="en-US" sz="800" dirty="0">
              <a:latin typeface="微软雅黑" panose="020B0503020204020204" pitchFamily="34" charset="-122"/>
              <a:ea typeface="微软雅黑" panose="020B0503020204020204" pitchFamily="34" charset="-122"/>
            </a:endParaRPr>
          </a:p>
        </p:txBody>
      </p:sp>
      <p:sp>
        <p:nvSpPr>
          <p:cNvPr id="221" name="圆角矩形 220"/>
          <p:cNvSpPr/>
          <p:nvPr/>
        </p:nvSpPr>
        <p:spPr>
          <a:xfrm>
            <a:off x="6520861" y="3972118"/>
            <a:ext cx="807218"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NAT</a:t>
            </a:r>
            <a:endParaRPr lang="zh-CN" altLang="en-US" sz="800" dirty="0">
              <a:latin typeface="微软雅黑" panose="020B0503020204020204" pitchFamily="34" charset="-122"/>
              <a:ea typeface="微软雅黑" panose="020B0503020204020204" pitchFamily="34" charset="-122"/>
            </a:endParaRPr>
          </a:p>
        </p:txBody>
      </p:sp>
      <p:sp>
        <p:nvSpPr>
          <p:cNvPr id="222" name="圆角矩形 221"/>
          <p:cNvSpPr/>
          <p:nvPr/>
        </p:nvSpPr>
        <p:spPr>
          <a:xfrm>
            <a:off x="6520861" y="4276994"/>
            <a:ext cx="807218"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VPN</a:t>
            </a:r>
            <a:endParaRPr lang="zh-CN" altLang="en-US" sz="800" dirty="0">
              <a:latin typeface="微软雅黑" panose="020B0503020204020204" pitchFamily="34" charset="-122"/>
              <a:ea typeface="微软雅黑" panose="020B0503020204020204" pitchFamily="34" charset="-122"/>
            </a:endParaRPr>
          </a:p>
        </p:txBody>
      </p:sp>
      <p:sp>
        <p:nvSpPr>
          <p:cNvPr id="223" name="矩形 222"/>
          <p:cNvSpPr/>
          <p:nvPr/>
        </p:nvSpPr>
        <p:spPr>
          <a:xfrm>
            <a:off x="5718698" y="2642961"/>
            <a:ext cx="1291549"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latin typeface="微软雅黑" panose="020B0503020204020204" pitchFamily="34" charset="-122"/>
                <a:ea typeface="微软雅黑" panose="020B0503020204020204" pitchFamily="34" charset="-122"/>
              </a:rPr>
              <a:t>AF_INET/AF_INET6</a:t>
            </a:r>
            <a:endParaRPr lang="zh-CN" altLang="en-US" sz="900" b="1" dirty="0">
              <a:solidFill>
                <a:srgbClr val="DA8F20"/>
              </a:solidFill>
              <a:latin typeface="微软雅黑" panose="020B0503020204020204" pitchFamily="34" charset="-122"/>
              <a:ea typeface="微软雅黑" panose="020B0503020204020204" pitchFamily="34" charset="-122"/>
            </a:endParaRPr>
          </a:p>
        </p:txBody>
      </p:sp>
      <p:sp>
        <p:nvSpPr>
          <p:cNvPr id="224" name="圆角矩形 223"/>
          <p:cNvSpPr/>
          <p:nvPr/>
        </p:nvSpPr>
        <p:spPr>
          <a:xfrm>
            <a:off x="4751609" y="2909591"/>
            <a:ext cx="819650" cy="20543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DNS</a:t>
            </a:r>
            <a:endParaRPr lang="zh-CN" altLang="en-US" sz="800" dirty="0">
              <a:latin typeface="微软雅黑" panose="020B0503020204020204" pitchFamily="34" charset="-122"/>
              <a:ea typeface="微软雅黑" panose="020B0503020204020204" pitchFamily="34" charset="-122"/>
            </a:endParaRPr>
          </a:p>
        </p:txBody>
      </p:sp>
      <p:sp>
        <p:nvSpPr>
          <p:cNvPr id="225" name="圆角矩形 224"/>
          <p:cNvSpPr/>
          <p:nvPr/>
        </p:nvSpPr>
        <p:spPr>
          <a:xfrm>
            <a:off x="5955809" y="2931751"/>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DHCP</a:t>
            </a:r>
            <a:endParaRPr lang="zh-CN" altLang="en-US" sz="800" dirty="0">
              <a:latin typeface="微软雅黑" panose="020B0503020204020204" pitchFamily="34" charset="-122"/>
              <a:ea typeface="微软雅黑" panose="020B0503020204020204" pitchFamily="34" charset="-122"/>
            </a:endParaRPr>
          </a:p>
        </p:txBody>
      </p:sp>
      <p:sp>
        <p:nvSpPr>
          <p:cNvPr id="226" name="圆角矩形 225"/>
          <p:cNvSpPr/>
          <p:nvPr/>
        </p:nvSpPr>
        <p:spPr>
          <a:xfrm>
            <a:off x="4744981" y="3219783"/>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UDP</a:t>
            </a:r>
            <a:endParaRPr lang="zh-CN" altLang="en-US" sz="800" dirty="0">
              <a:latin typeface="微软雅黑" panose="020B0503020204020204" pitchFamily="34" charset="-122"/>
              <a:ea typeface="微软雅黑" panose="020B0503020204020204" pitchFamily="34" charset="-122"/>
            </a:endParaRPr>
          </a:p>
        </p:txBody>
      </p:sp>
      <p:sp>
        <p:nvSpPr>
          <p:cNvPr id="227" name="圆角矩形 226"/>
          <p:cNvSpPr/>
          <p:nvPr/>
        </p:nvSpPr>
        <p:spPr>
          <a:xfrm>
            <a:off x="5955809" y="3219783"/>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TCP</a:t>
            </a:r>
            <a:endParaRPr lang="zh-CN" altLang="en-US" sz="800" dirty="0">
              <a:latin typeface="微软雅黑" panose="020B0503020204020204" pitchFamily="34" charset="-122"/>
              <a:ea typeface="微软雅黑" panose="020B0503020204020204" pitchFamily="34" charset="-122"/>
            </a:endParaRPr>
          </a:p>
        </p:txBody>
      </p:sp>
      <p:sp>
        <p:nvSpPr>
          <p:cNvPr id="228" name="圆角矩形 227"/>
          <p:cNvSpPr/>
          <p:nvPr/>
        </p:nvSpPr>
        <p:spPr>
          <a:xfrm>
            <a:off x="4744982" y="3507815"/>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IPv4/v6</a:t>
            </a:r>
            <a:endParaRPr lang="zh-CN" altLang="en-US" sz="800" dirty="0">
              <a:latin typeface="微软雅黑" panose="020B0503020204020204" pitchFamily="34" charset="-122"/>
              <a:ea typeface="微软雅黑" panose="020B0503020204020204" pitchFamily="34" charset="-122"/>
            </a:endParaRPr>
          </a:p>
        </p:txBody>
      </p:sp>
      <p:sp>
        <p:nvSpPr>
          <p:cNvPr id="229" name="圆角矩形 228"/>
          <p:cNvSpPr/>
          <p:nvPr/>
        </p:nvSpPr>
        <p:spPr>
          <a:xfrm>
            <a:off x="5955809" y="3507815"/>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ICMP</a:t>
            </a:r>
            <a:endParaRPr lang="zh-CN" altLang="en-US" sz="800" dirty="0">
              <a:latin typeface="微软雅黑" panose="020B0503020204020204" pitchFamily="34" charset="-122"/>
              <a:ea typeface="微软雅黑" panose="020B0503020204020204" pitchFamily="34" charset="-122"/>
            </a:endParaRPr>
          </a:p>
        </p:txBody>
      </p:sp>
      <p:sp>
        <p:nvSpPr>
          <p:cNvPr id="230" name="SQLite3"/>
          <p:cNvSpPr/>
          <p:nvPr/>
        </p:nvSpPr>
        <p:spPr>
          <a:xfrm>
            <a:off x="547446" y="522733"/>
            <a:ext cx="887842"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bg1"/>
                </a:solidFill>
                <a:latin typeface="微软雅黑" panose="020B0503020204020204" pitchFamily="34" charset="-122"/>
                <a:ea typeface="微软雅黑" panose="020B0503020204020204" pitchFamily="34" charset="-122"/>
              </a:rPr>
              <a:t>SQLite3</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1" name="Ini_parser"/>
          <p:cNvSpPr/>
          <p:nvPr/>
        </p:nvSpPr>
        <p:spPr>
          <a:xfrm>
            <a:off x="1527653" y="522733"/>
            <a:ext cx="887842"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latin typeface="微软雅黑" panose="020B0503020204020204" pitchFamily="34" charset="-122"/>
                <a:ea typeface="微软雅黑" panose="020B0503020204020204" pitchFamily="34" charset="-122"/>
              </a:rPr>
              <a:t>iniparser</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2" name="Ini_parser"/>
          <p:cNvSpPr/>
          <p:nvPr/>
        </p:nvSpPr>
        <p:spPr>
          <a:xfrm>
            <a:off x="2507860" y="522733"/>
            <a:ext cx="887842"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zLib</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3" name="Ini_parser"/>
          <p:cNvSpPr/>
          <p:nvPr/>
        </p:nvSpPr>
        <p:spPr>
          <a:xfrm>
            <a:off x="3488068" y="522733"/>
            <a:ext cx="887842"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miniXML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4" name="A_FFmpeg"/>
          <p:cNvSpPr/>
          <p:nvPr/>
        </p:nvSpPr>
        <p:spPr>
          <a:xfrm>
            <a:off x="4468275" y="522733"/>
            <a:ext cx="887842"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FFmpeg</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5" name="A_STL"/>
          <p:cNvSpPr/>
          <p:nvPr/>
        </p:nvSpPr>
        <p:spPr>
          <a:xfrm>
            <a:off x="5448482" y="522733"/>
            <a:ext cx="887842"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STL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6" name="A_SDL"/>
          <p:cNvSpPr/>
          <p:nvPr/>
        </p:nvSpPr>
        <p:spPr>
          <a:xfrm>
            <a:off x="6428690" y="522733"/>
            <a:ext cx="887842"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SDL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7" name="A_SDL"/>
          <p:cNvSpPr/>
          <p:nvPr/>
        </p:nvSpPr>
        <p:spPr>
          <a:xfrm>
            <a:off x="7408900" y="523605"/>
            <a:ext cx="887842"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Lua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8" name="K_smp"/>
          <p:cNvSpPr/>
          <p:nvPr/>
        </p:nvSpPr>
        <p:spPr>
          <a:xfrm>
            <a:off x="577796" y="4982796"/>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SMP </a:t>
            </a:r>
            <a:r>
              <a:rPr lang="en-US" altLang="zh-CN" sz="900" dirty="0" err="1">
                <a:solidFill>
                  <a:schemeClr val="bg1"/>
                </a:solidFill>
                <a:latin typeface="微软雅黑" panose="020B0503020204020204" pitchFamily="34" charset="-122"/>
                <a:ea typeface="微软雅黑" panose="020B0503020204020204" pitchFamily="34" charset="-122"/>
              </a:rPr>
              <a:t>rt</a:t>
            </a:r>
            <a:r>
              <a:rPr lang="en-US" altLang="zh-CN" sz="900" dirty="0">
                <a:solidFill>
                  <a:schemeClr val="bg1"/>
                </a:solidFill>
                <a:latin typeface="微软雅黑" panose="020B0503020204020204" pitchFamily="34" charset="-122"/>
                <a:ea typeface="微软雅黑" panose="020B0503020204020204" pitchFamily="34" charset="-122"/>
              </a:rPr>
              <a:t> schedule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39" name="Ld_libc"/>
          <p:cNvSpPr/>
          <p:nvPr/>
        </p:nvSpPr>
        <p:spPr>
          <a:xfrm>
            <a:off x="5310106" y="1401639"/>
            <a:ext cx="645703" cy="172800"/>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latin typeface="微软雅黑" panose="020B0503020204020204" pitchFamily="34" charset="-122"/>
                <a:ea typeface="微软雅黑" panose="020B0503020204020204" pitchFamily="34" charset="-122"/>
              </a:rPr>
              <a:t>Shell</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40" name="SQLite3"/>
          <p:cNvSpPr/>
          <p:nvPr/>
        </p:nvSpPr>
        <p:spPr>
          <a:xfrm>
            <a:off x="547446" y="882773"/>
            <a:ext cx="887842"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bg1"/>
                </a:solidFill>
                <a:latin typeface="微软雅黑" panose="020B0503020204020204" pitchFamily="34" charset="-122"/>
                <a:ea typeface="微软雅黑" panose="020B0503020204020204" pitchFamily="34" charset="-122"/>
              </a:rPr>
              <a:t>OpenVPN</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1" name="Ini_parser"/>
          <p:cNvSpPr/>
          <p:nvPr/>
        </p:nvSpPr>
        <p:spPr>
          <a:xfrm>
            <a:off x="1527653" y="882773"/>
            <a:ext cx="887842"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PolarSSL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2" name="Ini_parser"/>
          <p:cNvSpPr/>
          <p:nvPr/>
        </p:nvSpPr>
        <p:spPr>
          <a:xfrm>
            <a:off x="2507860" y="882773"/>
            <a:ext cx="887842"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3" name="圆角矩形 242"/>
          <p:cNvSpPr/>
          <p:nvPr/>
        </p:nvSpPr>
        <p:spPr>
          <a:xfrm>
            <a:off x="7166636" y="2931751"/>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latin typeface="微软雅黑" panose="020B0503020204020204" pitchFamily="34" charset="-122"/>
                <a:ea typeface="微软雅黑" panose="020B0503020204020204" pitchFamily="34" charset="-122"/>
              </a:rPr>
              <a:t>ARP</a:t>
            </a:r>
            <a:endParaRPr lang="zh-CN" altLang="en-US" sz="800" dirty="0">
              <a:latin typeface="微软雅黑" panose="020B0503020204020204" pitchFamily="34" charset="-122"/>
              <a:ea typeface="微软雅黑" panose="020B0503020204020204" pitchFamily="34" charset="-122"/>
            </a:endParaRPr>
          </a:p>
        </p:txBody>
      </p:sp>
      <p:sp>
        <p:nvSpPr>
          <p:cNvPr id="244" name="圆角矩形 243"/>
          <p:cNvSpPr/>
          <p:nvPr/>
        </p:nvSpPr>
        <p:spPr>
          <a:xfrm>
            <a:off x="7166636" y="3219783"/>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latin typeface="微软雅黑" panose="020B0503020204020204" pitchFamily="34" charset="-122"/>
                <a:ea typeface="微软雅黑" panose="020B0503020204020204" pitchFamily="34" charset="-122"/>
              </a:rPr>
              <a:t>IGMP</a:t>
            </a:r>
            <a:endParaRPr lang="zh-CN" altLang="en-US" sz="800" dirty="0">
              <a:latin typeface="微软雅黑" panose="020B0503020204020204" pitchFamily="34" charset="-122"/>
              <a:ea typeface="微软雅黑" panose="020B0503020204020204" pitchFamily="34" charset="-122"/>
            </a:endParaRPr>
          </a:p>
        </p:txBody>
      </p:sp>
      <p:sp>
        <p:nvSpPr>
          <p:cNvPr id="245" name="圆角矩形 244"/>
          <p:cNvSpPr/>
          <p:nvPr/>
        </p:nvSpPr>
        <p:spPr>
          <a:xfrm>
            <a:off x="7178653" y="3507815"/>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latin typeface="微软雅黑" panose="020B0503020204020204" pitchFamily="34" charset="-122"/>
                <a:ea typeface="微软雅黑" panose="020B0503020204020204" pitchFamily="34" charset="-122"/>
              </a:rPr>
              <a:t>Ad Hoc</a:t>
            </a:r>
            <a:endParaRPr lang="zh-CN" altLang="en-US" sz="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500" fill="hold"/>
                                        <p:tgtEl>
                                          <p:spTgt spid="121"/>
                                        </p:tgtEl>
                                        <p:attrNameLst>
                                          <p:attrName>ppt_x</p:attrName>
                                        </p:attrNameLst>
                                      </p:cBhvr>
                                      <p:tavLst>
                                        <p:tav tm="0">
                                          <p:val>
                                            <p:strVal val="#ppt_x"/>
                                          </p:val>
                                        </p:tav>
                                        <p:tav tm="100000">
                                          <p:val>
                                            <p:strVal val="#ppt_x"/>
                                          </p:val>
                                        </p:tav>
                                      </p:tavLst>
                                    </p:anim>
                                    <p:anim calcmode="lin" valueType="num">
                                      <p:cBhvr additive="base">
                                        <p:cTn id="8"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Box 141"/>
          <p:cNvSpPr txBox="1">
            <a:spLocks noChangeArrowheads="1"/>
          </p:cNvSpPr>
          <p:nvPr/>
        </p:nvSpPr>
        <p:spPr bwMode="auto">
          <a:xfrm>
            <a:off x="8739304" y="4468365"/>
            <a:ext cx="3315736" cy="1993238"/>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165380"/>
                </a:solidFill>
                <a:latin typeface="微软雅黑" panose="020B0503020204020204" pitchFamily="34" charset="-122"/>
                <a:ea typeface="微软雅黑" panose="020B0503020204020204" pitchFamily="34" charset="-122"/>
              </a:rPr>
              <a:t>2013</a:t>
            </a:r>
            <a:r>
              <a:rPr lang="zh-CN" altLang="en-US" sz="2800" b="1" dirty="0">
                <a:solidFill>
                  <a:srgbClr val="165380"/>
                </a:solidFill>
                <a:latin typeface="微软雅黑" panose="020B0503020204020204" pitchFamily="34" charset="-122"/>
                <a:ea typeface="微软雅黑" panose="020B0503020204020204" pitchFamily="34" charset="-122"/>
              </a:rPr>
              <a:t>年</a:t>
            </a:r>
            <a:endParaRPr lang="en-US" altLang="zh-CN" sz="2800" b="1" dirty="0">
              <a:solidFill>
                <a:srgbClr val="165380"/>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增加 </a:t>
            </a:r>
            <a:r>
              <a:rPr lang="en-US" altLang="zh-CN" sz="1400" dirty="0">
                <a:solidFill>
                  <a:srgbClr val="7F7F7F"/>
                </a:solidFill>
                <a:latin typeface="微软雅黑" panose="020B0503020204020204" pitchFamily="34" charset="-122"/>
                <a:ea typeface="微软雅黑" panose="020B0503020204020204" pitchFamily="34" charset="-122"/>
              </a:rPr>
              <a:t>GDB</a:t>
            </a:r>
            <a:r>
              <a:rPr lang="zh-CN" altLang="en-US" sz="1400" dirty="0">
                <a:solidFill>
                  <a:srgbClr val="7F7F7F"/>
                </a:solidFill>
                <a:latin typeface="微软雅黑" panose="020B0503020204020204" pitchFamily="34" charset="-122"/>
                <a:ea typeface="微软雅黑" panose="020B0503020204020204" pitchFamily="34" charset="-122"/>
              </a:rPr>
              <a:t>，可调试应用程序和动态链接库；增加对 </a:t>
            </a:r>
            <a:r>
              <a:rPr lang="en-US" altLang="zh-CN" sz="1400" dirty="0" err="1">
                <a:solidFill>
                  <a:srgbClr val="7F7F7F"/>
                </a:solidFill>
                <a:latin typeface="微软雅黑" panose="020B0503020204020204" pitchFamily="34" charset="-122"/>
                <a:ea typeface="微软雅黑" panose="020B0503020204020204" pitchFamily="34" charset="-122"/>
              </a:rPr>
              <a:t>Qt</a:t>
            </a:r>
            <a:r>
              <a:rPr lang="en-US" altLang="zh-CN" sz="1400" dirty="0">
                <a:solidFill>
                  <a:srgbClr val="7F7F7F"/>
                </a:solidFill>
                <a:latin typeface="微软雅黑" panose="020B0503020204020204" pitchFamily="34" charset="-122"/>
                <a:ea typeface="微软雅黑" panose="020B0503020204020204" pitchFamily="34" charset="-122"/>
              </a:rPr>
              <a:t> </a:t>
            </a:r>
            <a:r>
              <a:rPr lang="zh-CN" altLang="en-US" sz="1400" dirty="0">
                <a:solidFill>
                  <a:srgbClr val="7F7F7F"/>
                </a:solidFill>
                <a:latin typeface="微软雅黑" panose="020B0503020204020204" pitchFamily="34" charset="-122"/>
                <a:ea typeface="微软雅黑" panose="020B0503020204020204" pitchFamily="34" charset="-122"/>
              </a:rPr>
              <a:t>的支持。愈发完善的设备支持和网络功能，让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能满足更多大型复杂的应用需求。  </a:t>
            </a:r>
          </a:p>
        </p:txBody>
      </p:sp>
      <p:sp>
        <p:nvSpPr>
          <p:cNvPr id="143" name="矩形 142"/>
          <p:cNvSpPr/>
          <p:nvPr/>
        </p:nvSpPr>
        <p:spPr>
          <a:xfrm>
            <a:off x="552450" y="6173571"/>
            <a:ext cx="799146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Hardware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44" name="矩形 143"/>
          <p:cNvSpPr/>
          <p:nvPr/>
        </p:nvSpPr>
        <p:spPr>
          <a:xfrm>
            <a:off x="552450" y="5837395"/>
            <a:ext cx="799146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BSP &amp; Drivers</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45" name="矩形 144"/>
          <p:cNvSpPr/>
          <p:nvPr/>
        </p:nvSpPr>
        <p:spPr>
          <a:xfrm>
            <a:off x="552450" y="4653446"/>
            <a:ext cx="7991462" cy="1132768"/>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6" name="圆角矩形 145"/>
          <p:cNvSpPr/>
          <p:nvPr/>
        </p:nvSpPr>
        <p:spPr>
          <a:xfrm>
            <a:off x="663521" y="4944061"/>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SMP </a:t>
            </a:r>
            <a:r>
              <a:rPr lang="en-US" altLang="zh-CN" sz="900" dirty="0" err="1">
                <a:solidFill>
                  <a:schemeClr val="bg1"/>
                </a:solidFill>
                <a:latin typeface="微软雅黑" panose="020B0503020204020204" pitchFamily="34" charset="-122"/>
                <a:ea typeface="微软雅黑" panose="020B0503020204020204" pitchFamily="34" charset="-122"/>
              </a:rPr>
              <a:t>rt</a:t>
            </a:r>
            <a:r>
              <a:rPr lang="en-US" altLang="zh-CN" sz="900" dirty="0">
                <a:solidFill>
                  <a:schemeClr val="bg1"/>
                </a:solidFill>
                <a:latin typeface="微软雅黑" panose="020B0503020204020204" pitchFamily="34" charset="-122"/>
                <a:ea typeface="微软雅黑" panose="020B0503020204020204" pitchFamily="34" charset="-122"/>
              </a:rPr>
              <a:t> schedule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47" name="矩形 146"/>
          <p:cNvSpPr/>
          <p:nvPr/>
        </p:nvSpPr>
        <p:spPr>
          <a:xfrm>
            <a:off x="566367" y="4643618"/>
            <a:ext cx="230721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latin typeface="微软雅黑" panose="020B0503020204020204" pitchFamily="34" charset="-122"/>
                <a:ea typeface="微软雅黑" panose="020B0503020204020204" pitchFamily="34" charset="-122"/>
              </a:rPr>
              <a:t>LongWing</a:t>
            </a:r>
            <a:r>
              <a:rPr lang="en-US" altLang="zh-CN" sz="1400" b="1" baseline="30000" dirty="0">
                <a:solidFill>
                  <a:schemeClr val="tx1"/>
                </a:solidFill>
                <a:latin typeface="微软雅黑" panose="020B0503020204020204" pitchFamily="34" charset="-122"/>
                <a:ea typeface="微软雅黑" panose="020B0503020204020204" pitchFamily="34" charset="-122"/>
              </a:rPr>
              <a:t>(TM)</a:t>
            </a:r>
            <a:r>
              <a:rPr lang="en-US" altLang="zh-CN" sz="1400" b="1" dirty="0">
                <a:solidFill>
                  <a:schemeClr val="tx1"/>
                </a:solidFill>
                <a:latin typeface="微软雅黑" panose="020B0503020204020204" pitchFamily="34" charset="-122"/>
                <a:ea typeface="微软雅黑" panose="020B0503020204020204" pitchFamily="34" charset="-122"/>
              </a:rPr>
              <a:t> Kernel</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48" name="圆角矩形 147"/>
          <p:cNvSpPr/>
          <p:nvPr/>
        </p:nvSpPr>
        <p:spPr>
          <a:xfrm>
            <a:off x="663521" y="5232093"/>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Interrupt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49" name="圆角矩形 148"/>
          <p:cNvSpPr/>
          <p:nvPr/>
        </p:nvSpPr>
        <p:spPr>
          <a:xfrm>
            <a:off x="663521" y="5515197"/>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Memory</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0" name="圆角矩形 149"/>
          <p:cNvSpPr/>
          <p:nvPr/>
        </p:nvSpPr>
        <p:spPr>
          <a:xfrm>
            <a:off x="2241725" y="4944061"/>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MMU</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1" name="圆角矩形 150"/>
          <p:cNvSpPr/>
          <p:nvPr/>
        </p:nvSpPr>
        <p:spPr>
          <a:xfrm>
            <a:off x="2241725" y="5232093"/>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RMS</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2" name="圆角矩形 151"/>
          <p:cNvSpPr/>
          <p:nvPr/>
        </p:nvSpPr>
        <p:spPr>
          <a:xfrm>
            <a:off x="2241725" y="5515197"/>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latin typeface="微软雅黑" panose="020B0503020204020204" pitchFamily="34" charset="-122"/>
                <a:ea typeface="微软雅黑" panose="020B0503020204020204" pitchFamily="34" charset="-122"/>
              </a:rPr>
              <a:t>Coroutine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3" name="圆角矩形 152"/>
          <p:cNvSpPr/>
          <p:nvPr/>
        </p:nvSpPr>
        <p:spPr>
          <a:xfrm>
            <a:off x="3819930" y="4944061"/>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CACHE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4" name="圆角矩形 153"/>
          <p:cNvSpPr/>
          <p:nvPr/>
        </p:nvSpPr>
        <p:spPr>
          <a:xfrm>
            <a:off x="3819930" y="5232093"/>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Timer</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5" name="圆角矩形 154"/>
          <p:cNvSpPr/>
          <p:nvPr/>
        </p:nvSpPr>
        <p:spPr>
          <a:xfrm>
            <a:off x="3819930" y="5515197"/>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Thread </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6" name="Monitor"/>
          <p:cNvSpPr/>
          <p:nvPr/>
        </p:nvSpPr>
        <p:spPr>
          <a:xfrm>
            <a:off x="5398134" y="4944061"/>
            <a:ext cx="1396729" cy="206902"/>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Monitor Trace </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7" name="圆角矩形 156"/>
          <p:cNvSpPr/>
          <p:nvPr/>
        </p:nvSpPr>
        <p:spPr>
          <a:xfrm>
            <a:off x="5398134" y="5232093"/>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Message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8" name="圆角矩形 157"/>
          <p:cNvSpPr/>
          <p:nvPr/>
        </p:nvSpPr>
        <p:spPr>
          <a:xfrm>
            <a:off x="5398134" y="5515197"/>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Work Queue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9" name="圆角矩形 158"/>
          <p:cNvSpPr/>
          <p:nvPr/>
        </p:nvSpPr>
        <p:spPr>
          <a:xfrm>
            <a:off x="6976340" y="4931650"/>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C++ Run Time Lib</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60" name="圆角矩形 159"/>
          <p:cNvSpPr/>
          <p:nvPr/>
        </p:nvSpPr>
        <p:spPr>
          <a:xfrm>
            <a:off x="6976340" y="5219682"/>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Event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61" name="圆角矩形 160"/>
          <p:cNvSpPr/>
          <p:nvPr/>
        </p:nvSpPr>
        <p:spPr>
          <a:xfrm>
            <a:off x="6976340" y="5502786"/>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62" name="矩形 161"/>
          <p:cNvSpPr/>
          <p:nvPr/>
        </p:nvSpPr>
        <p:spPr>
          <a:xfrm>
            <a:off x="552450" y="3093137"/>
            <a:ext cx="3799997" cy="151216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63" name="圆角矩形 162"/>
          <p:cNvSpPr/>
          <p:nvPr/>
        </p:nvSpPr>
        <p:spPr>
          <a:xfrm>
            <a:off x="3109425" y="3373690"/>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BLOCK</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64" name="矩形 163"/>
          <p:cNvSpPr/>
          <p:nvPr/>
        </p:nvSpPr>
        <p:spPr>
          <a:xfrm>
            <a:off x="567077" y="3085657"/>
            <a:ext cx="230721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Standard device module</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65" name="圆角矩形 164"/>
          <p:cNvSpPr/>
          <p:nvPr/>
        </p:nvSpPr>
        <p:spPr>
          <a:xfrm>
            <a:off x="3109425" y="3571712"/>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GRAPH</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66" name="圆角矩形 165"/>
          <p:cNvSpPr/>
          <p:nvPr/>
        </p:nvSpPr>
        <p:spPr>
          <a:xfrm>
            <a:off x="3109425" y="3769734"/>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67" name="圆角矩形 166"/>
          <p:cNvSpPr/>
          <p:nvPr/>
        </p:nvSpPr>
        <p:spPr>
          <a:xfrm>
            <a:off x="3109425" y="3967756"/>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SHM</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68" name="圆角矩形 167"/>
          <p:cNvSpPr/>
          <p:nvPr/>
        </p:nvSpPr>
        <p:spPr>
          <a:xfrm>
            <a:off x="3109425" y="4165779"/>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latin typeface="微软雅黑" panose="020B0503020204020204" pitchFamily="34" charset="-122"/>
                <a:ea typeface="微软雅黑" panose="020B0503020204020204" pitchFamily="34" charset="-122"/>
              </a:rPr>
              <a:t>…</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69" name="圆角矩形 168"/>
          <p:cNvSpPr/>
          <p:nvPr/>
        </p:nvSpPr>
        <p:spPr>
          <a:xfrm>
            <a:off x="3728293" y="3373690"/>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CAN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70" name="圆角矩形 169"/>
          <p:cNvSpPr/>
          <p:nvPr/>
        </p:nvSpPr>
        <p:spPr>
          <a:xfrm>
            <a:off x="3728293" y="3571712"/>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SPI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71" name="圆角矩形 170"/>
          <p:cNvSpPr/>
          <p:nvPr/>
        </p:nvSpPr>
        <p:spPr>
          <a:xfrm>
            <a:off x="3728293" y="3769734"/>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USB</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72" name="圆角矩形 171"/>
          <p:cNvSpPr/>
          <p:nvPr/>
        </p:nvSpPr>
        <p:spPr>
          <a:xfrm>
            <a:off x="3728293" y="3967756"/>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PIPE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73" name="圆角矩形 172"/>
          <p:cNvSpPr/>
          <p:nvPr/>
        </p:nvSpPr>
        <p:spPr>
          <a:xfrm>
            <a:off x="2490558" y="3377023"/>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74" name="圆角矩形 173"/>
          <p:cNvSpPr/>
          <p:nvPr/>
        </p:nvSpPr>
        <p:spPr>
          <a:xfrm>
            <a:off x="2490558" y="3574212"/>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RTC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75" name="圆角矩形 174"/>
          <p:cNvSpPr/>
          <p:nvPr/>
        </p:nvSpPr>
        <p:spPr>
          <a:xfrm>
            <a:off x="2490558" y="3771401"/>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TTY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76" name="圆角矩形 175"/>
          <p:cNvSpPr/>
          <p:nvPr/>
        </p:nvSpPr>
        <p:spPr>
          <a:xfrm>
            <a:off x="2490558" y="3968590"/>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GPIO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77" name="圆角矩形 176"/>
          <p:cNvSpPr/>
          <p:nvPr/>
        </p:nvSpPr>
        <p:spPr>
          <a:xfrm>
            <a:off x="2490558" y="4165778"/>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AHCI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78" name="圆角矩形 177"/>
          <p:cNvSpPr/>
          <p:nvPr/>
        </p:nvSpPr>
        <p:spPr>
          <a:xfrm>
            <a:off x="1871691" y="3377023"/>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ATA</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79" name="圆角矩形 178"/>
          <p:cNvSpPr/>
          <p:nvPr/>
        </p:nvSpPr>
        <p:spPr>
          <a:xfrm>
            <a:off x="1871691" y="3574212"/>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DMA</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80" name="圆角矩形 179"/>
          <p:cNvSpPr/>
          <p:nvPr/>
        </p:nvSpPr>
        <p:spPr>
          <a:xfrm>
            <a:off x="1871691" y="3771401"/>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IIC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81" name="圆角矩形 180"/>
          <p:cNvSpPr/>
          <p:nvPr/>
        </p:nvSpPr>
        <p:spPr>
          <a:xfrm>
            <a:off x="1871691" y="3968590"/>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MII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82" name="圆角矩形 181"/>
          <p:cNvSpPr/>
          <p:nvPr/>
        </p:nvSpPr>
        <p:spPr>
          <a:xfrm>
            <a:off x="1871691" y="4165778"/>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PCI</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nvGrpSpPr>
          <p:cNvPr id="183" name="组合 182"/>
          <p:cNvGrpSpPr/>
          <p:nvPr/>
        </p:nvGrpSpPr>
        <p:grpSpPr>
          <a:xfrm>
            <a:off x="664233" y="3366510"/>
            <a:ext cx="1167098" cy="892579"/>
            <a:chOff x="445725" y="3140968"/>
            <a:chExt cx="813907" cy="1121962"/>
          </a:xfrm>
        </p:grpSpPr>
        <p:sp>
          <p:nvSpPr>
            <p:cNvPr id="184" name="矩形 183"/>
            <p:cNvSpPr/>
            <p:nvPr/>
          </p:nvSpPr>
          <p:spPr>
            <a:xfrm>
              <a:off x="445726" y="3140968"/>
              <a:ext cx="813906" cy="95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5" name="矩形 184"/>
            <p:cNvSpPr/>
            <p:nvPr/>
          </p:nvSpPr>
          <p:spPr>
            <a:xfrm>
              <a:off x="445725" y="4055126"/>
              <a:ext cx="438887" cy="2078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86" name="圆角矩形 185"/>
          <p:cNvSpPr/>
          <p:nvPr/>
        </p:nvSpPr>
        <p:spPr>
          <a:xfrm>
            <a:off x="600793" y="3373690"/>
            <a:ext cx="831677"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700" b="1" dirty="0">
                <a:solidFill>
                  <a:schemeClr val="tx1"/>
                </a:solidFill>
                <a:latin typeface="微软雅黑" panose="020B0503020204020204" pitchFamily="34" charset="-122"/>
                <a:ea typeface="微软雅黑" panose="020B0503020204020204" pitchFamily="34" charset="-122"/>
              </a:rPr>
              <a:t>File System</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87" name="圆角矩形 186"/>
          <p:cNvSpPr/>
          <p:nvPr/>
        </p:nvSpPr>
        <p:spPr>
          <a:xfrm>
            <a:off x="1293572" y="3396981"/>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TPS</a:t>
            </a:r>
            <a:endParaRPr lang="zh-CN" altLang="en-US" sz="700" dirty="0">
              <a:latin typeface="微软雅黑" panose="020B0503020204020204" pitchFamily="34" charset="-122"/>
              <a:ea typeface="微软雅黑" panose="020B0503020204020204" pitchFamily="34" charset="-122"/>
            </a:endParaRPr>
          </a:p>
        </p:txBody>
      </p:sp>
      <p:sp>
        <p:nvSpPr>
          <p:cNvPr id="188" name="圆角矩形 187"/>
          <p:cNvSpPr/>
          <p:nvPr/>
        </p:nvSpPr>
        <p:spPr>
          <a:xfrm>
            <a:off x="1293572" y="3540997"/>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NFS</a:t>
            </a:r>
            <a:endParaRPr lang="zh-CN" altLang="en-US" sz="700" dirty="0">
              <a:latin typeface="微软雅黑" panose="020B0503020204020204" pitchFamily="34" charset="-122"/>
              <a:ea typeface="微软雅黑" panose="020B0503020204020204" pitchFamily="34" charset="-122"/>
            </a:endParaRPr>
          </a:p>
        </p:txBody>
      </p:sp>
      <p:sp>
        <p:nvSpPr>
          <p:cNvPr id="189" name="圆角矩形 188"/>
          <p:cNvSpPr/>
          <p:nvPr/>
        </p:nvSpPr>
        <p:spPr>
          <a:xfrm>
            <a:off x="1293572" y="3685013"/>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50" dirty="0" err="1">
                <a:latin typeface="微软雅黑" panose="020B0503020204020204" pitchFamily="34" charset="-122"/>
                <a:ea typeface="微软雅黑" panose="020B0503020204020204" pitchFamily="34" charset="-122"/>
              </a:rPr>
              <a:t>romFS</a:t>
            </a:r>
            <a:endParaRPr lang="zh-CN" altLang="en-US" sz="650" dirty="0">
              <a:latin typeface="微软雅黑" panose="020B0503020204020204" pitchFamily="34" charset="-122"/>
              <a:ea typeface="微软雅黑" panose="020B0503020204020204" pitchFamily="34" charset="-122"/>
            </a:endParaRPr>
          </a:p>
        </p:txBody>
      </p:sp>
      <p:sp>
        <p:nvSpPr>
          <p:cNvPr id="190" name="圆角矩形 189"/>
          <p:cNvSpPr/>
          <p:nvPr/>
        </p:nvSpPr>
        <p:spPr>
          <a:xfrm>
            <a:off x="1293572" y="3829029"/>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ramFS</a:t>
            </a:r>
            <a:endParaRPr lang="zh-CN" altLang="en-US" sz="700" dirty="0">
              <a:latin typeface="微软雅黑" panose="020B0503020204020204" pitchFamily="34" charset="-122"/>
              <a:ea typeface="微软雅黑" panose="020B0503020204020204" pitchFamily="34" charset="-122"/>
            </a:endParaRPr>
          </a:p>
        </p:txBody>
      </p:sp>
      <p:sp>
        <p:nvSpPr>
          <p:cNvPr id="191" name="圆角矩形 190"/>
          <p:cNvSpPr/>
          <p:nvPr/>
        </p:nvSpPr>
        <p:spPr>
          <a:xfrm>
            <a:off x="1293572" y="3973045"/>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fatFS</a:t>
            </a:r>
            <a:endParaRPr lang="zh-CN" altLang="en-US" sz="700" dirty="0">
              <a:latin typeface="微软雅黑" panose="020B0503020204020204" pitchFamily="34" charset="-122"/>
              <a:ea typeface="微软雅黑" panose="020B0503020204020204" pitchFamily="34" charset="-122"/>
            </a:endParaRPr>
          </a:p>
        </p:txBody>
      </p:sp>
      <p:sp>
        <p:nvSpPr>
          <p:cNvPr id="192" name="圆角矩形 191"/>
          <p:cNvSpPr/>
          <p:nvPr/>
        </p:nvSpPr>
        <p:spPr>
          <a:xfrm>
            <a:off x="704061" y="3551870"/>
            <a:ext cx="555329"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rootFS</a:t>
            </a:r>
            <a:endParaRPr lang="zh-CN" altLang="en-US" sz="700" dirty="0">
              <a:latin typeface="微软雅黑" panose="020B0503020204020204" pitchFamily="34" charset="-122"/>
              <a:ea typeface="微软雅黑" panose="020B0503020204020204" pitchFamily="34" charset="-122"/>
            </a:endParaRPr>
          </a:p>
        </p:txBody>
      </p:sp>
      <p:sp>
        <p:nvSpPr>
          <p:cNvPr id="193" name="圆角矩形 192"/>
          <p:cNvSpPr/>
          <p:nvPr/>
        </p:nvSpPr>
        <p:spPr>
          <a:xfrm>
            <a:off x="704062" y="3712547"/>
            <a:ext cx="555330"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proc</a:t>
            </a:r>
            <a:r>
              <a:rPr lang="en-US" altLang="zh-CN" sz="700" dirty="0">
                <a:latin typeface="微软雅黑" panose="020B0503020204020204" pitchFamily="34" charset="-122"/>
                <a:ea typeface="微软雅黑" panose="020B0503020204020204" pitchFamily="34" charset="-122"/>
              </a:rPr>
              <a:t> FS</a:t>
            </a:r>
            <a:endParaRPr lang="zh-CN" altLang="en-US" sz="700" dirty="0">
              <a:latin typeface="微软雅黑" panose="020B0503020204020204" pitchFamily="34" charset="-122"/>
              <a:ea typeface="微软雅黑" panose="020B0503020204020204" pitchFamily="34" charset="-122"/>
            </a:endParaRPr>
          </a:p>
        </p:txBody>
      </p:sp>
      <p:sp>
        <p:nvSpPr>
          <p:cNvPr id="194" name="圆角矩形 193"/>
          <p:cNvSpPr/>
          <p:nvPr/>
        </p:nvSpPr>
        <p:spPr>
          <a:xfrm>
            <a:off x="704062" y="3879245"/>
            <a:ext cx="555328" cy="3478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700" dirty="0" err="1">
                <a:latin typeface="微软雅黑" panose="020B0503020204020204" pitchFamily="34" charset="-122"/>
                <a:ea typeface="微软雅黑" panose="020B0503020204020204" pitchFamily="34" charset="-122"/>
              </a:rPr>
              <a:t>Yaffs</a:t>
            </a:r>
            <a:endParaRPr lang="en-US" altLang="zh-CN" sz="700" dirty="0">
              <a:latin typeface="微软雅黑" panose="020B0503020204020204" pitchFamily="34" charset="-122"/>
              <a:ea typeface="微软雅黑" panose="020B0503020204020204" pitchFamily="34" charset="-122"/>
            </a:endParaRPr>
          </a:p>
          <a:p>
            <a:pPr algn="ctr">
              <a:lnSpc>
                <a:spcPts val="500"/>
              </a:lnSpc>
            </a:pPr>
            <a:r>
              <a:rPr lang="en-US" altLang="zh-CN" sz="700" dirty="0">
                <a:latin typeface="微软雅黑" panose="020B0503020204020204" pitchFamily="34" charset="-122"/>
                <a:ea typeface="微软雅黑" panose="020B0503020204020204" pitchFamily="34" charset="-122"/>
              </a:rPr>
              <a:t>+</a:t>
            </a:r>
          </a:p>
          <a:p>
            <a:pPr algn="ctr">
              <a:lnSpc>
                <a:spcPts val="500"/>
              </a:lnSpc>
            </a:pPr>
            <a:r>
              <a:rPr lang="en-US" altLang="zh-CN" sz="700" dirty="0" err="1">
                <a:latin typeface="微软雅黑" panose="020B0503020204020204" pitchFamily="34" charset="-122"/>
                <a:ea typeface="微软雅黑" panose="020B0503020204020204" pitchFamily="34" charset="-122"/>
              </a:rPr>
              <a:t>mtd</a:t>
            </a:r>
            <a:endParaRPr lang="zh-CN" altLang="en-US" sz="700" dirty="0">
              <a:latin typeface="微软雅黑" panose="020B0503020204020204" pitchFamily="34" charset="-122"/>
              <a:ea typeface="微软雅黑" panose="020B0503020204020204" pitchFamily="34" charset="-122"/>
            </a:endParaRPr>
          </a:p>
        </p:txBody>
      </p:sp>
      <p:sp>
        <p:nvSpPr>
          <p:cNvPr id="195" name="圆角矩形 194"/>
          <p:cNvSpPr/>
          <p:nvPr/>
        </p:nvSpPr>
        <p:spPr>
          <a:xfrm>
            <a:off x="1304585" y="4134812"/>
            <a:ext cx="484329" cy="124277"/>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solidFill>
                  <a:schemeClr val="bg1"/>
                </a:solidFill>
                <a:latin typeface="微软雅黑" panose="020B0503020204020204" pitchFamily="34" charset="-122"/>
                <a:ea typeface="微软雅黑" panose="020B0503020204020204" pitchFamily="34" charset="-122"/>
              </a:rPr>
              <a:t>partition</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96" name="下箭头 195"/>
          <p:cNvSpPr/>
          <p:nvPr/>
        </p:nvSpPr>
        <p:spPr>
          <a:xfrm>
            <a:off x="962864" y="4264759"/>
            <a:ext cx="51253"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7" name="下箭头 196"/>
          <p:cNvSpPr/>
          <p:nvPr/>
        </p:nvSpPr>
        <p:spPr>
          <a:xfrm>
            <a:off x="1521123" y="4264760"/>
            <a:ext cx="51253"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8" name="圆角矩形 197"/>
          <p:cNvSpPr/>
          <p:nvPr/>
        </p:nvSpPr>
        <p:spPr>
          <a:xfrm>
            <a:off x="704062" y="4342432"/>
            <a:ext cx="527301"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err="1">
                <a:solidFill>
                  <a:schemeClr val="bg1"/>
                </a:solidFill>
                <a:latin typeface="微软雅黑" panose="020B0503020204020204" pitchFamily="34" charset="-122"/>
                <a:ea typeface="微软雅黑" panose="020B0503020204020204" pitchFamily="34" charset="-122"/>
              </a:rPr>
              <a:t>nand</a:t>
            </a:r>
            <a:r>
              <a:rPr lang="en-US" altLang="zh-CN" sz="600" dirty="0">
                <a:solidFill>
                  <a:schemeClr val="bg1"/>
                </a:solidFill>
                <a:latin typeface="微软雅黑" panose="020B0503020204020204" pitchFamily="34" charset="-122"/>
                <a:ea typeface="微软雅黑" panose="020B0503020204020204" pitchFamily="34" charset="-122"/>
              </a:rPr>
              <a:t> cache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199" name="圆角矩形 198"/>
          <p:cNvSpPr/>
          <p:nvPr/>
        </p:nvSpPr>
        <p:spPr>
          <a:xfrm>
            <a:off x="1272870" y="4342430"/>
            <a:ext cx="525736"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disk cache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200" name="圆角矩形 199"/>
          <p:cNvSpPr/>
          <p:nvPr/>
        </p:nvSpPr>
        <p:spPr>
          <a:xfrm>
            <a:off x="1871691" y="4381802"/>
            <a:ext cx="794154"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Keyboard</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201" name="圆角矩形 200"/>
          <p:cNvSpPr/>
          <p:nvPr/>
        </p:nvSpPr>
        <p:spPr>
          <a:xfrm>
            <a:off x="2699089" y="4381802"/>
            <a:ext cx="794154"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Mouse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202" name="圆角矩形 201"/>
          <p:cNvSpPr/>
          <p:nvPr/>
        </p:nvSpPr>
        <p:spPr>
          <a:xfrm>
            <a:off x="3526488" y="4381802"/>
            <a:ext cx="794154"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Sound</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203" name="矩形 202"/>
          <p:cNvSpPr/>
          <p:nvPr/>
        </p:nvSpPr>
        <p:spPr>
          <a:xfrm>
            <a:off x="552451" y="2190546"/>
            <a:ext cx="3799997" cy="854450"/>
          </a:xfrm>
          <a:prstGeom prst="rect">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204" name="圆角矩形 203"/>
          <p:cNvSpPr/>
          <p:nvPr/>
        </p:nvSpPr>
        <p:spPr>
          <a:xfrm>
            <a:off x="663521" y="2490429"/>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select</a:t>
            </a:r>
            <a:endParaRPr lang="zh-CN" altLang="en-US" sz="800" dirty="0">
              <a:latin typeface="微软雅黑" panose="020B0503020204020204" pitchFamily="34" charset="-122"/>
              <a:ea typeface="微软雅黑" panose="020B0503020204020204" pitchFamily="34" charset="-122"/>
            </a:endParaRPr>
          </a:p>
        </p:txBody>
      </p:sp>
      <p:sp>
        <p:nvSpPr>
          <p:cNvPr id="205" name="矩形 204"/>
          <p:cNvSpPr/>
          <p:nvPr/>
        </p:nvSpPr>
        <p:spPr>
          <a:xfrm>
            <a:off x="566368" y="2214706"/>
            <a:ext cx="120445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I/O System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206" name="圆角矩形 205"/>
          <p:cNvSpPr/>
          <p:nvPr/>
        </p:nvSpPr>
        <p:spPr>
          <a:xfrm>
            <a:off x="663521" y="2759842"/>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timerfd</a:t>
            </a:r>
            <a:endParaRPr lang="zh-CN" altLang="en-US" sz="800" dirty="0">
              <a:latin typeface="微软雅黑" panose="020B0503020204020204" pitchFamily="34" charset="-122"/>
              <a:ea typeface="微软雅黑" panose="020B0503020204020204" pitchFamily="34" charset="-122"/>
            </a:endParaRPr>
          </a:p>
        </p:txBody>
      </p:sp>
      <p:sp>
        <p:nvSpPr>
          <p:cNvPr id="207" name="圆角矩形 206"/>
          <p:cNvSpPr/>
          <p:nvPr/>
        </p:nvSpPr>
        <p:spPr>
          <a:xfrm>
            <a:off x="1578562" y="2490429"/>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poll</a:t>
            </a:r>
            <a:endParaRPr lang="zh-CN" altLang="en-US" sz="800" dirty="0">
              <a:latin typeface="微软雅黑" panose="020B0503020204020204" pitchFamily="34" charset="-122"/>
              <a:ea typeface="微软雅黑" panose="020B0503020204020204" pitchFamily="34" charset="-122"/>
            </a:endParaRPr>
          </a:p>
        </p:txBody>
      </p:sp>
      <p:sp>
        <p:nvSpPr>
          <p:cNvPr id="208" name="圆角矩形 207"/>
          <p:cNvSpPr/>
          <p:nvPr/>
        </p:nvSpPr>
        <p:spPr>
          <a:xfrm>
            <a:off x="1578562" y="2759842"/>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signalfd</a:t>
            </a:r>
            <a:endParaRPr lang="zh-CN" altLang="en-US" sz="800" dirty="0">
              <a:latin typeface="微软雅黑" panose="020B0503020204020204" pitchFamily="34" charset="-122"/>
              <a:ea typeface="微软雅黑" panose="020B0503020204020204" pitchFamily="34" charset="-122"/>
            </a:endParaRPr>
          </a:p>
        </p:txBody>
      </p:sp>
      <p:sp>
        <p:nvSpPr>
          <p:cNvPr id="209" name="圆角矩形 208"/>
          <p:cNvSpPr/>
          <p:nvPr/>
        </p:nvSpPr>
        <p:spPr>
          <a:xfrm>
            <a:off x="2493601" y="2490429"/>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epoll</a:t>
            </a:r>
            <a:endParaRPr lang="zh-CN" altLang="en-US" sz="800" dirty="0">
              <a:latin typeface="微软雅黑" panose="020B0503020204020204" pitchFamily="34" charset="-122"/>
              <a:ea typeface="微软雅黑" panose="020B0503020204020204" pitchFamily="34" charset="-122"/>
            </a:endParaRPr>
          </a:p>
        </p:txBody>
      </p:sp>
      <p:sp>
        <p:nvSpPr>
          <p:cNvPr id="210" name="圆角矩形 209"/>
          <p:cNvSpPr/>
          <p:nvPr/>
        </p:nvSpPr>
        <p:spPr>
          <a:xfrm>
            <a:off x="2493602" y="2759842"/>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Power</a:t>
            </a:r>
            <a:endParaRPr lang="zh-CN" altLang="en-US" sz="800" dirty="0">
              <a:latin typeface="微软雅黑" panose="020B0503020204020204" pitchFamily="34" charset="-122"/>
              <a:ea typeface="微软雅黑" panose="020B0503020204020204" pitchFamily="34" charset="-122"/>
            </a:endParaRPr>
          </a:p>
        </p:txBody>
      </p:sp>
      <p:sp>
        <p:nvSpPr>
          <p:cNvPr id="211" name="圆角矩形 210"/>
          <p:cNvSpPr/>
          <p:nvPr/>
        </p:nvSpPr>
        <p:spPr>
          <a:xfrm>
            <a:off x="3408641" y="2490429"/>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eventfd</a:t>
            </a:r>
            <a:endParaRPr lang="zh-CN" altLang="en-US" sz="800" dirty="0">
              <a:latin typeface="微软雅黑" panose="020B0503020204020204" pitchFamily="34" charset="-122"/>
              <a:ea typeface="微软雅黑" panose="020B0503020204020204" pitchFamily="34" charset="-122"/>
            </a:endParaRPr>
          </a:p>
        </p:txBody>
      </p:sp>
      <p:sp>
        <p:nvSpPr>
          <p:cNvPr id="212" name="圆角矩形 211"/>
          <p:cNvSpPr/>
          <p:nvPr/>
        </p:nvSpPr>
        <p:spPr>
          <a:xfrm>
            <a:off x="3408642" y="2759842"/>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Hotplug</a:t>
            </a:r>
            <a:endParaRPr lang="zh-CN" altLang="en-US" sz="800" dirty="0">
              <a:latin typeface="微软雅黑" panose="020B0503020204020204" pitchFamily="34" charset="-122"/>
              <a:ea typeface="微软雅黑" panose="020B0503020204020204" pitchFamily="34" charset="-122"/>
            </a:endParaRPr>
          </a:p>
        </p:txBody>
      </p:sp>
      <p:sp>
        <p:nvSpPr>
          <p:cNvPr id="213" name="矩形 212"/>
          <p:cNvSpPr/>
          <p:nvPr/>
        </p:nvSpPr>
        <p:spPr>
          <a:xfrm>
            <a:off x="552451" y="1307383"/>
            <a:ext cx="3799997"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214" name="圆角矩形 213"/>
          <p:cNvSpPr/>
          <p:nvPr/>
        </p:nvSpPr>
        <p:spPr>
          <a:xfrm>
            <a:off x="663524" y="1596378"/>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pthread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15" name="矩形 214"/>
          <p:cNvSpPr/>
          <p:nvPr/>
        </p:nvSpPr>
        <p:spPr>
          <a:xfrm>
            <a:off x="566367" y="1322116"/>
            <a:ext cx="120445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rgbClr val="00B050"/>
                </a:solidFill>
                <a:latin typeface="微软雅黑" panose="020B0503020204020204" pitchFamily="34" charset="-122"/>
                <a:ea typeface="微软雅黑" panose="020B0503020204020204" pitchFamily="34" charset="-122"/>
              </a:rPr>
              <a:t>POSIX</a:t>
            </a:r>
            <a:endParaRPr lang="zh-CN" altLang="en-US" sz="1400" b="1" dirty="0">
              <a:solidFill>
                <a:srgbClr val="00B050"/>
              </a:solidFill>
              <a:latin typeface="微软雅黑" panose="020B0503020204020204" pitchFamily="34" charset="-122"/>
              <a:ea typeface="微软雅黑" panose="020B0503020204020204" pitchFamily="34" charset="-122"/>
            </a:endParaRPr>
          </a:p>
        </p:txBody>
      </p:sp>
      <p:sp>
        <p:nvSpPr>
          <p:cNvPr id="216" name="圆角矩形 215"/>
          <p:cNvSpPr/>
          <p:nvPr/>
        </p:nvSpPr>
        <p:spPr>
          <a:xfrm>
            <a:off x="663523" y="1865791"/>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dll</a:t>
            </a:r>
            <a:r>
              <a:rPr lang="en-US" altLang="zh-CN" sz="800" dirty="0">
                <a:solidFill>
                  <a:schemeClr val="bg1"/>
                </a:solidFill>
                <a:latin typeface="微软雅黑" panose="020B0503020204020204" pitchFamily="34" charset="-122"/>
                <a:ea typeface="微软雅黑" panose="020B0503020204020204" pitchFamily="34" charset="-122"/>
              </a:rPr>
              <a:t> lib</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17" name="圆角矩形 216"/>
          <p:cNvSpPr/>
          <p:nvPr/>
        </p:nvSpPr>
        <p:spPr>
          <a:xfrm>
            <a:off x="1362830" y="1596378"/>
            <a:ext cx="784974"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semaphore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18" name="圆角矩形 217"/>
          <p:cNvSpPr/>
          <p:nvPr/>
        </p:nvSpPr>
        <p:spPr>
          <a:xfrm>
            <a:off x="1362828" y="1865791"/>
            <a:ext cx="784974"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async</a:t>
            </a:r>
            <a:r>
              <a:rPr lang="en-US" altLang="zh-CN" sz="800" dirty="0">
                <a:solidFill>
                  <a:schemeClr val="bg1"/>
                </a:solidFill>
                <a:latin typeface="微软雅黑" panose="020B0503020204020204" pitchFamily="34" charset="-122"/>
                <a:ea typeface="微软雅黑" panose="020B0503020204020204" pitchFamily="34" charset="-122"/>
              </a:rPr>
              <a:t> 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19" name="圆角矩形 218"/>
          <p:cNvSpPr/>
          <p:nvPr/>
        </p:nvSpPr>
        <p:spPr>
          <a:xfrm>
            <a:off x="2195524" y="1596378"/>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sched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20" name="圆角矩形 219"/>
          <p:cNvSpPr/>
          <p:nvPr/>
        </p:nvSpPr>
        <p:spPr>
          <a:xfrm>
            <a:off x="2195523" y="1865791"/>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multi 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21" name="圆角矩形 220"/>
          <p:cNvSpPr/>
          <p:nvPr/>
        </p:nvSpPr>
        <p:spPr>
          <a:xfrm>
            <a:off x="2894828" y="1596378"/>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mqueue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22" name="圆角矩形 221"/>
          <p:cNvSpPr/>
          <p:nvPr/>
        </p:nvSpPr>
        <p:spPr>
          <a:xfrm>
            <a:off x="2894828" y="1865791"/>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spwan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23" name="圆角矩形 222"/>
          <p:cNvSpPr/>
          <p:nvPr/>
        </p:nvSpPr>
        <p:spPr>
          <a:xfrm>
            <a:off x="3594132" y="1596378"/>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mman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24" name="圆角矩形 223"/>
          <p:cNvSpPr/>
          <p:nvPr/>
        </p:nvSpPr>
        <p:spPr>
          <a:xfrm>
            <a:off x="3594133" y="1865791"/>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fnmatch</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25" name="矩形 224"/>
          <p:cNvSpPr/>
          <p:nvPr/>
        </p:nvSpPr>
        <p:spPr>
          <a:xfrm>
            <a:off x="552450" y="286296"/>
            <a:ext cx="8005379" cy="972946"/>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226" name="圆角矩形 225"/>
          <p:cNvSpPr/>
          <p:nvPr/>
        </p:nvSpPr>
        <p:spPr>
          <a:xfrm>
            <a:off x="703352" y="565916"/>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SQLite3</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27" name="矩形 226"/>
          <p:cNvSpPr/>
          <p:nvPr/>
        </p:nvSpPr>
        <p:spPr>
          <a:xfrm>
            <a:off x="586166" y="286296"/>
            <a:ext cx="282247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latin typeface="微软雅黑" panose="020B0503020204020204" pitchFamily="34" charset="-122"/>
                <a:ea typeface="微软雅黑" panose="020B0503020204020204" pitchFamily="34" charset="-122"/>
              </a:rPr>
              <a:t>3rd part software &amp; tools</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28" name="圆角矩形 227"/>
          <p:cNvSpPr/>
          <p:nvPr/>
        </p:nvSpPr>
        <p:spPr>
          <a:xfrm>
            <a:off x="703352" y="899095"/>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SDL</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29" name="圆角矩形 228"/>
          <p:cNvSpPr/>
          <p:nvPr/>
        </p:nvSpPr>
        <p:spPr>
          <a:xfrm>
            <a:off x="1675131" y="565916"/>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STL</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0" name="圆角矩形 229"/>
          <p:cNvSpPr/>
          <p:nvPr/>
        </p:nvSpPr>
        <p:spPr>
          <a:xfrm>
            <a:off x="1675131" y="899095"/>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FFmpeg</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1" name="圆角矩形 230"/>
          <p:cNvSpPr/>
          <p:nvPr/>
        </p:nvSpPr>
        <p:spPr>
          <a:xfrm>
            <a:off x="2646911" y="565916"/>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altLang="zh-CN" sz="900" dirty="0" err="1">
                <a:solidFill>
                  <a:schemeClr val="bg1"/>
                </a:solidFill>
                <a:latin typeface="微软雅黑" panose="020B0503020204020204" pitchFamily="34" charset="-122"/>
                <a:ea typeface="微软雅黑" panose="020B0503020204020204" pitchFamily="34" charset="-122"/>
              </a:rPr>
              <a:t>GoAHead</a:t>
            </a:r>
            <a:endParaRPr lang="en-US" altLang="zh-CN" sz="900" dirty="0">
              <a:solidFill>
                <a:schemeClr val="bg1"/>
              </a:solidFill>
              <a:latin typeface="微软雅黑" panose="020B0503020204020204" pitchFamily="34" charset="-122"/>
              <a:ea typeface="微软雅黑" panose="020B0503020204020204" pitchFamily="34" charset="-122"/>
            </a:endParaRPr>
          </a:p>
          <a:p>
            <a:pPr algn="ctr">
              <a:lnSpc>
                <a:spcPts val="900"/>
              </a:lnSpc>
            </a:pPr>
            <a:r>
              <a:rPr lang="en-US" altLang="zh-CN" sz="900" dirty="0" err="1">
                <a:solidFill>
                  <a:schemeClr val="bg1"/>
                </a:solidFill>
                <a:latin typeface="微软雅黑" panose="020B0503020204020204" pitchFamily="34" charset="-122"/>
                <a:ea typeface="微软雅黑" panose="020B0503020204020204" pitchFamily="34" charset="-122"/>
              </a:rPr>
              <a:t>WebSever</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32" name="圆角矩形 231"/>
          <p:cNvSpPr/>
          <p:nvPr/>
        </p:nvSpPr>
        <p:spPr>
          <a:xfrm>
            <a:off x="3618690" y="565916"/>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PolarSSL</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3" name="圆角矩形 232"/>
          <p:cNvSpPr/>
          <p:nvPr/>
        </p:nvSpPr>
        <p:spPr>
          <a:xfrm>
            <a:off x="3618690" y="899095"/>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iniparser</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4" name="圆角矩形 233"/>
          <p:cNvSpPr/>
          <p:nvPr/>
        </p:nvSpPr>
        <p:spPr>
          <a:xfrm>
            <a:off x="4590470" y="553505"/>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Lua</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5" name="圆角矩形 234"/>
          <p:cNvSpPr/>
          <p:nvPr/>
        </p:nvSpPr>
        <p:spPr>
          <a:xfrm>
            <a:off x="4590470" y="886684"/>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sypkg</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6" name="圆角矩形 235"/>
          <p:cNvSpPr/>
          <p:nvPr/>
        </p:nvSpPr>
        <p:spPr>
          <a:xfrm>
            <a:off x="5562249" y="539163"/>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ODBC</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7" name="圆角矩形 236"/>
          <p:cNvSpPr/>
          <p:nvPr/>
        </p:nvSpPr>
        <p:spPr>
          <a:xfrm>
            <a:off x="5562249" y="872342"/>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OpenVPN</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8" name="圆角矩形 237"/>
          <p:cNvSpPr/>
          <p:nvPr/>
        </p:nvSpPr>
        <p:spPr>
          <a:xfrm>
            <a:off x="6534029" y="539162"/>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miniXML</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9" name="圆角矩形 238"/>
          <p:cNvSpPr/>
          <p:nvPr/>
        </p:nvSpPr>
        <p:spPr>
          <a:xfrm>
            <a:off x="6534029" y="872341"/>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osip</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40" name="圆角矩形 239"/>
          <p:cNvSpPr/>
          <p:nvPr/>
        </p:nvSpPr>
        <p:spPr>
          <a:xfrm>
            <a:off x="7505810" y="539161"/>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zLib</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41" name="圆角矩形 240"/>
          <p:cNvSpPr/>
          <p:nvPr/>
        </p:nvSpPr>
        <p:spPr>
          <a:xfrm>
            <a:off x="7505810" y="872340"/>
            <a:ext cx="86726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42" name="矩形 241"/>
          <p:cNvSpPr/>
          <p:nvPr/>
        </p:nvSpPr>
        <p:spPr>
          <a:xfrm>
            <a:off x="4402759" y="1307383"/>
            <a:ext cx="1937109"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243" name="圆角矩形 242"/>
          <p:cNvSpPr/>
          <p:nvPr/>
        </p:nvSpPr>
        <p:spPr>
          <a:xfrm>
            <a:off x="4481611" y="1380490"/>
            <a:ext cx="489545"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libc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44" name="圆角矩形 243"/>
          <p:cNvSpPr/>
          <p:nvPr/>
        </p:nvSpPr>
        <p:spPr>
          <a:xfrm>
            <a:off x="4680690" y="1744857"/>
            <a:ext cx="1344139"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module.ko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45" name="圆角矩形 244"/>
          <p:cNvSpPr/>
          <p:nvPr/>
        </p:nvSpPr>
        <p:spPr>
          <a:xfrm>
            <a:off x="5062081" y="1380490"/>
            <a:ext cx="589762"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Shell</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46" name="圆角矩形 245"/>
          <p:cNvSpPr/>
          <p:nvPr/>
        </p:nvSpPr>
        <p:spPr>
          <a:xfrm>
            <a:off x="4680690" y="1958517"/>
            <a:ext cx="1344139"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library.so</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nvGrpSpPr>
          <p:cNvPr id="247" name="组合 246"/>
          <p:cNvGrpSpPr/>
          <p:nvPr/>
        </p:nvGrpSpPr>
        <p:grpSpPr>
          <a:xfrm>
            <a:off x="4416676" y="1305834"/>
            <a:ext cx="4141153" cy="3299475"/>
            <a:chOff x="436751" y="2876375"/>
            <a:chExt cx="822881" cy="1215750"/>
          </a:xfrm>
          <a:solidFill>
            <a:schemeClr val="accent6">
              <a:lumMod val="40000"/>
              <a:lumOff val="60000"/>
            </a:schemeClr>
          </a:solidFill>
        </p:grpSpPr>
        <p:sp>
          <p:nvSpPr>
            <p:cNvPr id="248" name="矩形 247"/>
            <p:cNvSpPr/>
            <p:nvPr/>
          </p:nvSpPr>
          <p:spPr>
            <a:xfrm>
              <a:off x="436751" y="3202363"/>
              <a:ext cx="822881" cy="88976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9" name="矩形 248"/>
            <p:cNvSpPr/>
            <p:nvPr/>
          </p:nvSpPr>
          <p:spPr>
            <a:xfrm>
              <a:off x="829315" y="2876375"/>
              <a:ext cx="430317" cy="436485"/>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0" name="圆角矩形 249"/>
          <p:cNvSpPr/>
          <p:nvPr/>
        </p:nvSpPr>
        <p:spPr>
          <a:xfrm>
            <a:off x="4481610" y="2257251"/>
            <a:ext cx="3914777" cy="233179"/>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BSD socket</a:t>
            </a:r>
            <a:endParaRPr lang="zh-CN" altLang="en-US" sz="1000" dirty="0">
              <a:latin typeface="微软雅黑" panose="020B0503020204020204" pitchFamily="34" charset="-122"/>
              <a:ea typeface="微软雅黑" panose="020B0503020204020204" pitchFamily="34" charset="-122"/>
            </a:endParaRPr>
          </a:p>
        </p:txBody>
      </p:sp>
      <p:sp>
        <p:nvSpPr>
          <p:cNvPr id="251" name="圆角矩形 250"/>
          <p:cNvSpPr/>
          <p:nvPr/>
        </p:nvSpPr>
        <p:spPr>
          <a:xfrm>
            <a:off x="6468019" y="1927011"/>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TFTP</a:t>
            </a:r>
            <a:endParaRPr lang="zh-CN" altLang="en-US" sz="800" dirty="0">
              <a:latin typeface="微软雅黑" panose="020B0503020204020204" pitchFamily="34" charset="-122"/>
              <a:ea typeface="微软雅黑" panose="020B0503020204020204" pitchFamily="34" charset="-122"/>
            </a:endParaRPr>
          </a:p>
        </p:txBody>
      </p:sp>
      <p:sp>
        <p:nvSpPr>
          <p:cNvPr id="252" name="圆角矩形 251"/>
          <p:cNvSpPr/>
          <p:nvPr/>
        </p:nvSpPr>
        <p:spPr>
          <a:xfrm>
            <a:off x="7117194" y="1926945"/>
            <a:ext cx="632508"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Ping4/6</a:t>
            </a:r>
            <a:endParaRPr lang="zh-CN" altLang="en-US" sz="800" dirty="0">
              <a:latin typeface="微软雅黑" panose="020B0503020204020204" pitchFamily="34" charset="-122"/>
              <a:ea typeface="微软雅黑" panose="020B0503020204020204" pitchFamily="34" charset="-122"/>
            </a:endParaRPr>
          </a:p>
        </p:txBody>
      </p:sp>
      <p:sp>
        <p:nvSpPr>
          <p:cNvPr id="253" name="圆角矩形 252"/>
          <p:cNvSpPr/>
          <p:nvPr/>
        </p:nvSpPr>
        <p:spPr>
          <a:xfrm>
            <a:off x="7801603" y="1926946"/>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syslog</a:t>
            </a:r>
            <a:endParaRPr lang="zh-CN" altLang="en-US" sz="800" dirty="0">
              <a:latin typeface="微软雅黑" panose="020B0503020204020204" pitchFamily="34" charset="-122"/>
              <a:ea typeface="微软雅黑" panose="020B0503020204020204" pitchFamily="34" charset="-122"/>
            </a:endParaRPr>
          </a:p>
        </p:txBody>
      </p:sp>
      <p:sp>
        <p:nvSpPr>
          <p:cNvPr id="254" name="矩形 253"/>
          <p:cNvSpPr/>
          <p:nvPr/>
        </p:nvSpPr>
        <p:spPr>
          <a:xfrm>
            <a:off x="4441017" y="1535938"/>
            <a:ext cx="1899998" cy="22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latin typeface="微软雅黑" panose="020B0503020204020204" pitchFamily="34" charset="-122"/>
                <a:ea typeface="微软雅黑" panose="020B0503020204020204" pitchFamily="34" charset="-122"/>
              </a:rPr>
              <a:t>Loader &amp; Symbol</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255" name="圆角矩形 254"/>
          <p:cNvSpPr/>
          <p:nvPr/>
        </p:nvSpPr>
        <p:spPr>
          <a:xfrm>
            <a:off x="6468019" y="1659594"/>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FTP</a:t>
            </a:r>
            <a:endParaRPr lang="zh-CN" altLang="en-US" sz="800" dirty="0">
              <a:latin typeface="微软雅黑" panose="020B0503020204020204" pitchFamily="34" charset="-122"/>
              <a:ea typeface="微软雅黑" panose="020B0503020204020204" pitchFamily="34" charset="-122"/>
            </a:endParaRPr>
          </a:p>
        </p:txBody>
      </p:sp>
      <p:sp>
        <p:nvSpPr>
          <p:cNvPr id="256" name="圆角矩形 255"/>
          <p:cNvSpPr/>
          <p:nvPr/>
        </p:nvSpPr>
        <p:spPr>
          <a:xfrm>
            <a:off x="7117194" y="1659528"/>
            <a:ext cx="632508"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SNTP</a:t>
            </a:r>
            <a:endParaRPr lang="zh-CN" altLang="en-US" sz="800" dirty="0">
              <a:latin typeface="微软雅黑" panose="020B0503020204020204" pitchFamily="34" charset="-122"/>
              <a:ea typeface="微软雅黑" panose="020B0503020204020204" pitchFamily="34" charset="-122"/>
            </a:endParaRPr>
          </a:p>
        </p:txBody>
      </p:sp>
      <p:sp>
        <p:nvSpPr>
          <p:cNvPr id="257" name="圆角矩形 256"/>
          <p:cNvSpPr/>
          <p:nvPr/>
        </p:nvSpPr>
        <p:spPr>
          <a:xfrm>
            <a:off x="7801603" y="1659529"/>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Telnet</a:t>
            </a:r>
            <a:endParaRPr lang="zh-CN" altLang="en-US" sz="800" dirty="0">
              <a:latin typeface="微软雅黑" panose="020B0503020204020204" pitchFamily="34" charset="-122"/>
              <a:ea typeface="微软雅黑" panose="020B0503020204020204" pitchFamily="34" charset="-122"/>
            </a:endParaRPr>
          </a:p>
        </p:txBody>
      </p:sp>
      <p:sp>
        <p:nvSpPr>
          <p:cNvPr id="258" name="圆角矩形 257"/>
          <p:cNvSpPr/>
          <p:nvPr/>
        </p:nvSpPr>
        <p:spPr>
          <a:xfrm>
            <a:off x="6469352" y="1380490"/>
            <a:ext cx="911842"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P-MIB</a:t>
            </a:r>
            <a:endParaRPr lang="zh-CN" altLang="en-US" sz="800" dirty="0">
              <a:latin typeface="微软雅黑" panose="020B0503020204020204" pitchFamily="34" charset="-122"/>
              <a:ea typeface="微软雅黑" panose="020B0503020204020204" pitchFamily="34" charset="-122"/>
            </a:endParaRPr>
          </a:p>
        </p:txBody>
      </p:sp>
      <p:sp>
        <p:nvSpPr>
          <p:cNvPr id="259" name="圆角矩形 258"/>
          <p:cNvSpPr/>
          <p:nvPr/>
        </p:nvSpPr>
        <p:spPr>
          <a:xfrm>
            <a:off x="7461916" y="1380490"/>
            <a:ext cx="93446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SunRPC</a:t>
            </a:r>
            <a:endParaRPr lang="zh-CN" altLang="en-US" sz="800" dirty="0">
              <a:latin typeface="微软雅黑" panose="020B0503020204020204" pitchFamily="34" charset="-122"/>
              <a:ea typeface="微软雅黑" panose="020B0503020204020204" pitchFamily="34" charset="-122"/>
            </a:endParaRPr>
          </a:p>
        </p:txBody>
      </p:sp>
      <p:sp>
        <p:nvSpPr>
          <p:cNvPr id="260" name="矩形 259"/>
          <p:cNvSpPr/>
          <p:nvPr/>
        </p:nvSpPr>
        <p:spPr>
          <a:xfrm>
            <a:off x="4481610" y="2533772"/>
            <a:ext cx="1614321"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1" name="圆角矩形 260"/>
          <p:cNvSpPr/>
          <p:nvPr/>
        </p:nvSpPr>
        <p:spPr>
          <a:xfrm>
            <a:off x="4485950" y="3851531"/>
            <a:ext cx="897576"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PPPoE</a:t>
            </a:r>
            <a:endParaRPr lang="zh-CN" altLang="en-US" sz="800" dirty="0">
              <a:latin typeface="微软雅黑" panose="020B0503020204020204" pitchFamily="34" charset="-122"/>
              <a:ea typeface="微软雅黑" panose="020B0503020204020204" pitchFamily="34" charset="-122"/>
            </a:endParaRPr>
          </a:p>
        </p:txBody>
      </p:sp>
      <p:sp>
        <p:nvSpPr>
          <p:cNvPr id="262" name="圆角矩形 261"/>
          <p:cNvSpPr/>
          <p:nvPr/>
        </p:nvSpPr>
        <p:spPr>
          <a:xfrm>
            <a:off x="5516550" y="3851531"/>
            <a:ext cx="86178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PPP</a:t>
            </a:r>
            <a:endParaRPr lang="zh-CN" altLang="en-US" sz="800" dirty="0">
              <a:latin typeface="微软雅黑" panose="020B0503020204020204" pitchFamily="34" charset="-122"/>
              <a:ea typeface="微软雅黑" panose="020B0503020204020204" pitchFamily="34" charset="-122"/>
            </a:endParaRPr>
          </a:p>
        </p:txBody>
      </p:sp>
      <p:sp>
        <p:nvSpPr>
          <p:cNvPr id="263" name="圆角矩形 262"/>
          <p:cNvSpPr/>
          <p:nvPr/>
        </p:nvSpPr>
        <p:spPr>
          <a:xfrm>
            <a:off x="6539783" y="3851531"/>
            <a:ext cx="86178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NAT</a:t>
            </a:r>
            <a:endParaRPr lang="zh-CN" altLang="en-US" sz="800" dirty="0">
              <a:latin typeface="微软雅黑" panose="020B0503020204020204" pitchFamily="34" charset="-122"/>
              <a:ea typeface="微软雅黑" panose="020B0503020204020204" pitchFamily="34" charset="-122"/>
            </a:endParaRPr>
          </a:p>
        </p:txBody>
      </p:sp>
      <p:sp>
        <p:nvSpPr>
          <p:cNvPr id="264" name="圆角矩形 263"/>
          <p:cNvSpPr/>
          <p:nvPr/>
        </p:nvSpPr>
        <p:spPr>
          <a:xfrm>
            <a:off x="7534596" y="3851531"/>
            <a:ext cx="86178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VPN</a:t>
            </a:r>
            <a:endParaRPr lang="zh-CN" altLang="en-US" sz="800" dirty="0">
              <a:latin typeface="微软雅黑" panose="020B0503020204020204" pitchFamily="34" charset="-122"/>
              <a:ea typeface="微软雅黑" panose="020B0503020204020204" pitchFamily="34" charset="-122"/>
            </a:endParaRPr>
          </a:p>
        </p:txBody>
      </p:sp>
      <p:sp>
        <p:nvSpPr>
          <p:cNvPr id="265" name="Net_pkt_filter"/>
          <p:cNvSpPr/>
          <p:nvPr/>
        </p:nvSpPr>
        <p:spPr>
          <a:xfrm>
            <a:off x="4481610" y="4131236"/>
            <a:ext cx="3914776" cy="200468"/>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Net Packet Filter</a:t>
            </a:r>
            <a:endParaRPr lang="zh-CN" altLang="en-US" sz="1000" dirty="0">
              <a:latin typeface="微软雅黑" panose="020B0503020204020204" pitchFamily="34" charset="-122"/>
              <a:ea typeface="微软雅黑" panose="020B0503020204020204" pitchFamily="34" charset="-122"/>
            </a:endParaRPr>
          </a:p>
        </p:txBody>
      </p:sp>
      <p:sp>
        <p:nvSpPr>
          <p:cNvPr id="266" name="Wireless"/>
          <p:cNvSpPr/>
          <p:nvPr/>
        </p:nvSpPr>
        <p:spPr>
          <a:xfrm>
            <a:off x="4481610" y="4369876"/>
            <a:ext cx="1936860" cy="19412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wireless net framework</a:t>
            </a:r>
            <a:endParaRPr lang="zh-CN" altLang="en-US" sz="1000" dirty="0">
              <a:latin typeface="微软雅黑" panose="020B0503020204020204" pitchFamily="34" charset="-122"/>
              <a:ea typeface="微软雅黑" panose="020B0503020204020204" pitchFamily="34" charset="-122"/>
            </a:endParaRPr>
          </a:p>
        </p:txBody>
      </p:sp>
      <p:sp>
        <p:nvSpPr>
          <p:cNvPr id="267" name="LoWAPN"/>
          <p:cNvSpPr/>
          <p:nvPr/>
        </p:nvSpPr>
        <p:spPr>
          <a:xfrm>
            <a:off x="6534142" y="4369876"/>
            <a:ext cx="1862243" cy="19412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LoWPAN</a:t>
            </a:r>
            <a:endParaRPr lang="zh-CN" altLang="en-US" sz="1000" dirty="0">
              <a:latin typeface="微软雅黑" panose="020B0503020204020204" pitchFamily="34" charset="-122"/>
              <a:ea typeface="微软雅黑" panose="020B0503020204020204" pitchFamily="34" charset="-122"/>
            </a:endParaRPr>
          </a:p>
        </p:txBody>
      </p:sp>
      <p:sp>
        <p:nvSpPr>
          <p:cNvPr id="268" name="矩形 267"/>
          <p:cNvSpPr/>
          <p:nvPr/>
        </p:nvSpPr>
        <p:spPr>
          <a:xfrm>
            <a:off x="4647991" y="2604226"/>
            <a:ext cx="1291549"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latin typeface="微软雅黑" panose="020B0503020204020204" pitchFamily="34" charset="-122"/>
                <a:ea typeface="微软雅黑" panose="020B0503020204020204" pitchFamily="34" charset="-122"/>
              </a:rPr>
              <a:t>AF_INET/AF_INET6</a:t>
            </a:r>
            <a:endParaRPr lang="zh-CN" altLang="en-US" sz="900" b="1" dirty="0">
              <a:solidFill>
                <a:srgbClr val="DA8F20"/>
              </a:solidFill>
              <a:latin typeface="微软雅黑" panose="020B0503020204020204" pitchFamily="34" charset="-122"/>
              <a:ea typeface="微软雅黑" panose="020B0503020204020204" pitchFamily="34" charset="-122"/>
            </a:endParaRPr>
          </a:p>
        </p:txBody>
      </p:sp>
      <p:grpSp>
        <p:nvGrpSpPr>
          <p:cNvPr id="269" name="AF_Unix"/>
          <p:cNvGrpSpPr/>
          <p:nvPr/>
        </p:nvGrpSpPr>
        <p:grpSpPr>
          <a:xfrm>
            <a:off x="6135167" y="2533772"/>
            <a:ext cx="1100282" cy="1269352"/>
            <a:chOff x="5015566" y="2821804"/>
            <a:chExt cx="981508" cy="1269352"/>
          </a:xfrm>
        </p:grpSpPr>
        <p:sp>
          <p:nvSpPr>
            <p:cNvPr id="270" name="矩形 269"/>
            <p:cNvSpPr/>
            <p:nvPr/>
          </p:nvSpPr>
          <p:spPr>
            <a:xfrm>
              <a:off x="5015567" y="2821804"/>
              <a:ext cx="981507"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1" name="矩形 270"/>
            <p:cNvSpPr/>
            <p:nvPr/>
          </p:nvSpPr>
          <p:spPr>
            <a:xfrm>
              <a:off x="5015566" y="2892257"/>
              <a:ext cx="981507"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latin typeface="微软雅黑" panose="020B0503020204020204" pitchFamily="34" charset="-122"/>
                  <a:ea typeface="微软雅黑" panose="020B0503020204020204" pitchFamily="34" charset="-122"/>
                </a:rPr>
                <a:t>AF_UNIX</a:t>
              </a:r>
              <a:endParaRPr lang="zh-CN" altLang="en-US" sz="900" b="1" dirty="0">
                <a:solidFill>
                  <a:srgbClr val="DA8F20"/>
                </a:solidFill>
                <a:latin typeface="微软雅黑" panose="020B0503020204020204" pitchFamily="34" charset="-122"/>
                <a:ea typeface="微软雅黑" panose="020B0503020204020204" pitchFamily="34" charset="-122"/>
              </a:endParaRPr>
            </a:p>
          </p:txBody>
        </p:sp>
      </p:grpSp>
      <p:grpSp>
        <p:nvGrpSpPr>
          <p:cNvPr id="272" name="AF_Packet"/>
          <p:cNvGrpSpPr/>
          <p:nvPr/>
        </p:nvGrpSpPr>
        <p:grpSpPr>
          <a:xfrm>
            <a:off x="7264697" y="2533772"/>
            <a:ext cx="1131689" cy="1269352"/>
            <a:chOff x="6023164" y="2821804"/>
            <a:chExt cx="1009524" cy="1269352"/>
          </a:xfrm>
        </p:grpSpPr>
        <p:sp>
          <p:nvSpPr>
            <p:cNvPr id="273" name="矩形 272"/>
            <p:cNvSpPr/>
            <p:nvPr/>
          </p:nvSpPr>
          <p:spPr>
            <a:xfrm>
              <a:off x="6023164" y="2821804"/>
              <a:ext cx="1009524"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4" name="矩形 273"/>
            <p:cNvSpPr/>
            <p:nvPr/>
          </p:nvSpPr>
          <p:spPr>
            <a:xfrm>
              <a:off x="6030382" y="2892257"/>
              <a:ext cx="981507"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latin typeface="微软雅黑" panose="020B0503020204020204" pitchFamily="34" charset="-122"/>
                  <a:ea typeface="微软雅黑" panose="020B0503020204020204" pitchFamily="34" charset="-122"/>
                </a:rPr>
                <a:t>AF_PACKET</a:t>
              </a:r>
              <a:endParaRPr lang="zh-CN" altLang="en-US" sz="900" b="1" dirty="0">
                <a:solidFill>
                  <a:srgbClr val="DA8F20"/>
                </a:solidFill>
                <a:latin typeface="微软雅黑" panose="020B0503020204020204" pitchFamily="34" charset="-122"/>
                <a:ea typeface="微软雅黑" panose="020B0503020204020204" pitchFamily="34" charset="-122"/>
              </a:endParaRPr>
            </a:p>
          </p:txBody>
        </p:sp>
      </p:grpSp>
      <p:sp>
        <p:nvSpPr>
          <p:cNvPr id="275" name="圆角矩形 274"/>
          <p:cNvSpPr/>
          <p:nvPr/>
        </p:nvSpPr>
        <p:spPr>
          <a:xfrm>
            <a:off x="4717151" y="2782003"/>
            <a:ext cx="558427"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DNS</a:t>
            </a:r>
            <a:endParaRPr lang="zh-CN" altLang="en-US" sz="800" dirty="0">
              <a:latin typeface="微软雅黑" panose="020B0503020204020204" pitchFamily="34" charset="-122"/>
              <a:ea typeface="微软雅黑" panose="020B0503020204020204" pitchFamily="34" charset="-122"/>
            </a:endParaRPr>
          </a:p>
        </p:txBody>
      </p:sp>
      <p:sp>
        <p:nvSpPr>
          <p:cNvPr id="276" name="圆角矩形 275"/>
          <p:cNvSpPr/>
          <p:nvPr/>
        </p:nvSpPr>
        <p:spPr>
          <a:xfrm>
            <a:off x="5303895" y="2782003"/>
            <a:ext cx="558427"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DHCP</a:t>
            </a:r>
            <a:endParaRPr lang="zh-CN" altLang="en-US" sz="800" dirty="0">
              <a:latin typeface="微软雅黑" panose="020B0503020204020204" pitchFamily="34" charset="-122"/>
              <a:ea typeface="微软雅黑" panose="020B0503020204020204" pitchFamily="34" charset="-122"/>
            </a:endParaRPr>
          </a:p>
        </p:txBody>
      </p:sp>
      <p:sp>
        <p:nvSpPr>
          <p:cNvPr id="277" name="圆角矩形 276"/>
          <p:cNvSpPr/>
          <p:nvPr/>
        </p:nvSpPr>
        <p:spPr>
          <a:xfrm>
            <a:off x="4717151" y="3042501"/>
            <a:ext cx="558427"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UDP</a:t>
            </a:r>
            <a:endParaRPr lang="zh-CN" altLang="en-US" sz="800" dirty="0">
              <a:latin typeface="微软雅黑" panose="020B0503020204020204" pitchFamily="34" charset="-122"/>
              <a:ea typeface="微软雅黑" panose="020B0503020204020204" pitchFamily="34" charset="-122"/>
            </a:endParaRPr>
          </a:p>
        </p:txBody>
      </p:sp>
      <p:sp>
        <p:nvSpPr>
          <p:cNvPr id="278" name="圆角矩形 277"/>
          <p:cNvSpPr/>
          <p:nvPr/>
        </p:nvSpPr>
        <p:spPr>
          <a:xfrm>
            <a:off x="5303895" y="3042501"/>
            <a:ext cx="558427"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TCP</a:t>
            </a:r>
            <a:endParaRPr lang="zh-CN" altLang="en-US" sz="800" dirty="0">
              <a:latin typeface="微软雅黑" panose="020B0503020204020204" pitchFamily="34" charset="-122"/>
              <a:ea typeface="微软雅黑" panose="020B0503020204020204" pitchFamily="34" charset="-122"/>
            </a:endParaRPr>
          </a:p>
        </p:txBody>
      </p:sp>
      <p:sp>
        <p:nvSpPr>
          <p:cNvPr id="279" name="圆角矩形 278"/>
          <p:cNvSpPr/>
          <p:nvPr/>
        </p:nvSpPr>
        <p:spPr>
          <a:xfrm>
            <a:off x="4548182" y="3302999"/>
            <a:ext cx="475919"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IGMP</a:t>
            </a:r>
            <a:endParaRPr lang="zh-CN" altLang="en-US" sz="700" dirty="0">
              <a:latin typeface="微软雅黑" panose="020B0503020204020204" pitchFamily="34" charset="-122"/>
              <a:ea typeface="微软雅黑" panose="020B0503020204020204" pitchFamily="34" charset="-122"/>
            </a:endParaRPr>
          </a:p>
        </p:txBody>
      </p:sp>
      <p:sp>
        <p:nvSpPr>
          <p:cNvPr id="280" name="圆角矩形 279"/>
          <p:cNvSpPr/>
          <p:nvPr/>
        </p:nvSpPr>
        <p:spPr>
          <a:xfrm>
            <a:off x="5037049" y="3302999"/>
            <a:ext cx="54176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IPv4/v6</a:t>
            </a:r>
            <a:endParaRPr lang="zh-CN" altLang="en-US" sz="700" dirty="0">
              <a:latin typeface="微软雅黑" panose="020B0503020204020204" pitchFamily="34" charset="-122"/>
              <a:ea typeface="微软雅黑" panose="020B0503020204020204" pitchFamily="34" charset="-122"/>
            </a:endParaRPr>
          </a:p>
        </p:txBody>
      </p:sp>
      <p:sp>
        <p:nvSpPr>
          <p:cNvPr id="281" name="圆角矩形 280"/>
          <p:cNvSpPr/>
          <p:nvPr/>
        </p:nvSpPr>
        <p:spPr>
          <a:xfrm>
            <a:off x="5591761" y="3302999"/>
            <a:ext cx="462698"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ICMP</a:t>
            </a:r>
            <a:endParaRPr lang="zh-CN" altLang="en-US" sz="700" dirty="0">
              <a:latin typeface="微软雅黑" panose="020B0503020204020204" pitchFamily="34" charset="-122"/>
              <a:ea typeface="微软雅黑" panose="020B0503020204020204" pitchFamily="34" charset="-122"/>
            </a:endParaRPr>
          </a:p>
        </p:txBody>
      </p:sp>
      <p:sp>
        <p:nvSpPr>
          <p:cNvPr id="282" name="圆角矩形 281"/>
          <p:cNvSpPr/>
          <p:nvPr/>
        </p:nvSpPr>
        <p:spPr>
          <a:xfrm>
            <a:off x="4717151" y="3563498"/>
            <a:ext cx="558427"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ARP</a:t>
            </a:r>
            <a:endParaRPr lang="zh-CN" altLang="en-US" sz="800" dirty="0">
              <a:latin typeface="微软雅黑" panose="020B0503020204020204" pitchFamily="34" charset="-122"/>
              <a:ea typeface="微软雅黑" panose="020B0503020204020204" pitchFamily="34" charset="-122"/>
            </a:endParaRPr>
          </a:p>
        </p:txBody>
      </p:sp>
      <p:sp>
        <p:nvSpPr>
          <p:cNvPr id="283" name="圆角矩形 282"/>
          <p:cNvSpPr/>
          <p:nvPr/>
        </p:nvSpPr>
        <p:spPr>
          <a:xfrm>
            <a:off x="5303894" y="3563498"/>
            <a:ext cx="57619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Ad Hoc</a:t>
            </a:r>
            <a:endParaRPr lang="zh-CN" altLang="en-US" sz="800" dirty="0">
              <a:latin typeface="微软雅黑" panose="020B0503020204020204" pitchFamily="34" charset="-122"/>
              <a:ea typeface="微软雅黑" panose="020B0503020204020204" pitchFamily="34" charset="-122"/>
            </a:endParaRPr>
          </a:p>
        </p:txBody>
      </p:sp>
      <p:sp>
        <p:nvSpPr>
          <p:cNvPr id="284" name="AFU_dualpiipe"/>
          <p:cNvSpPr/>
          <p:nvPr/>
        </p:nvSpPr>
        <p:spPr>
          <a:xfrm>
            <a:off x="6347608" y="2842179"/>
            <a:ext cx="68421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dual-pipe</a:t>
            </a:r>
            <a:endParaRPr lang="zh-CN" altLang="en-US" sz="800" dirty="0">
              <a:latin typeface="微软雅黑" panose="020B0503020204020204" pitchFamily="34" charset="-122"/>
              <a:ea typeface="微软雅黑" panose="020B0503020204020204" pitchFamily="34" charset="-122"/>
            </a:endParaRPr>
          </a:p>
        </p:txBody>
      </p:sp>
      <p:sp>
        <p:nvSpPr>
          <p:cNvPr id="285" name="AFU_cred"/>
          <p:cNvSpPr/>
          <p:nvPr/>
        </p:nvSpPr>
        <p:spPr>
          <a:xfrm>
            <a:off x="6347608" y="3144613"/>
            <a:ext cx="68421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cred</a:t>
            </a:r>
            <a:endParaRPr lang="zh-CN" altLang="en-US" sz="800" dirty="0">
              <a:latin typeface="微软雅黑" panose="020B0503020204020204" pitchFamily="34" charset="-122"/>
              <a:ea typeface="微软雅黑" panose="020B0503020204020204" pitchFamily="34" charset="-122"/>
            </a:endParaRPr>
          </a:p>
        </p:txBody>
      </p:sp>
      <p:sp>
        <p:nvSpPr>
          <p:cNvPr id="286" name="AFU_fdtrans"/>
          <p:cNvSpPr/>
          <p:nvPr/>
        </p:nvSpPr>
        <p:spPr>
          <a:xfrm>
            <a:off x="6347608" y="3433295"/>
            <a:ext cx="68421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fd</a:t>
            </a:r>
            <a:r>
              <a:rPr lang="en-US" altLang="zh-CN" sz="800" dirty="0">
                <a:latin typeface="微软雅黑" panose="020B0503020204020204" pitchFamily="34" charset="-122"/>
                <a:ea typeface="微软雅黑" panose="020B0503020204020204" pitchFamily="34" charset="-122"/>
              </a:rPr>
              <a:t>-trans</a:t>
            </a:r>
            <a:endParaRPr lang="zh-CN" altLang="en-US" sz="800" dirty="0">
              <a:latin typeface="微软雅黑" panose="020B0503020204020204" pitchFamily="34" charset="-122"/>
              <a:ea typeface="微软雅黑" panose="020B0503020204020204" pitchFamily="34" charset="-122"/>
            </a:endParaRPr>
          </a:p>
        </p:txBody>
      </p:sp>
      <p:sp>
        <p:nvSpPr>
          <p:cNvPr id="287" name="AFP_mmap"/>
          <p:cNvSpPr/>
          <p:nvPr/>
        </p:nvSpPr>
        <p:spPr>
          <a:xfrm>
            <a:off x="7470008" y="2842179"/>
            <a:ext cx="68421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mmap</a:t>
            </a:r>
            <a:endParaRPr lang="zh-CN" altLang="en-US" sz="800" dirty="0">
              <a:latin typeface="微软雅黑" panose="020B0503020204020204" pitchFamily="34" charset="-122"/>
              <a:ea typeface="微软雅黑" panose="020B0503020204020204" pitchFamily="34" charset="-122"/>
            </a:endParaRPr>
          </a:p>
        </p:txBody>
      </p:sp>
      <p:sp>
        <p:nvSpPr>
          <p:cNvPr id="288" name="AFP_queue"/>
          <p:cNvSpPr/>
          <p:nvPr/>
        </p:nvSpPr>
        <p:spPr>
          <a:xfrm>
            <a:off x="7470008" y="3144613"/>
            <a:ext cx="68421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queue</a:t>
            </a:r>
            <a:endParaRPr lang="zh-CN" altLang="en-US" sz="800" dirty="0">
              <a:latin typeface="微软雅黑" panose="020B0503020204020204" pitchFamily="34" charset="-122"/>
              <a:ea typeface="微软雅黑" panose="020B0503020204020204" pitchFamily="34" charset="-122"/>
            </a:endParaRPr>
          </a:p>
        </p:txBody>
      </p:sp>
      <p:sp>
        <p:nvSpPr>
          <p:cNvPr id="289" name="Ld_GDB"/>
          <p:cNvSpPr/>
          <p:nvPr/>
        </p:nvSpPr>
        <p:spPr>
          <a:xfrm>
            <a:off x="5724992" y="1380490"/>
            <a:ext cx="489545" cy="155449"/>
          </a:xfrm>
          <a:prstGeom prst="round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GDB</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90" name="A_Qt"/>
          <p:cNvSpPr/>
          <p:nvPr/>
        </p:nvSpPr>
        <p:spPr>
          <a:xfrm>
            <a:off x="2646911" y="899095"/>
            <a:ext cx="867260" cy="275386"/>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Qt</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ppt_x"/>
                                          </p:val>
                                        </p:tav>
                                        <p:tav tm="100000">
                                          <p:val>
                                            <p:strVal val="#ppt_x"/>
                                          </p:val>
                                        </p:tav>
                                      </p:tavLst>
                                    </p:anim>
                                    <p:anim calcmode="lin" valueType="num">
                                      <p:cBhvr additive="base">
                                        <p:cTn id="8"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8959113" y="4479148"/>
            <a:ext cx="2967600" cy="1993238"/>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165380"/>
                </a:solidFill>
                <a:latin typeface="微软雅黑" panose="020B0503020204020204" pitchFamily="34" charset="-122"/>
                <a:ea typeface="微软雅黑" panose="020B0503020204020204" pitchFamily="34" charset="-122"/>
              </a:rPr>
              <a:t>2014</a:t>
            </a:r>
            <a:r>
              <a:rPr lang="zh-CN" altLang="en-US" sz="2800" b="1" dirty="0">
                <a:solidFill>
                  <a:srgbClr val="165380"/>
                </a:solidFill>
                <a:latin typeface="微软雅黑" panose="020B0503020204020204" pitchFamily="34" charset="-122"/>
                <a:ea typeface="微软雅黑" panose="020B0503020204020204" pitchFamily="34" charset="-122"/>
              </a:rPr>
              <a:t>年</a:t>
            </a:r>
            <a:endParaRPr lang="en-US" altLang="zh-CN" sz="2800" b="1" dirty="0">
              <a:solidFill>
                <a:srgbClr val="165380"/>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全面支持</a:t>
            </a:r>
            <a:r>
              <a:rPr lang="en-US" altLang="zh-CN" sz="1400" dirty="0">
                <a:solidFill>
                  <a:srgbClr val="7F7F7F"/>
                </a:solidFill>
                <a:latin typeface="微软雅黑" panose="020B0503020204020204" pitchFamily="34" charset="-122"/>
                <a:ea typeface="微软雅黑" panose="020B0503020204020204" pitchFamily="34" charset="-122"/>
              </a:rPr>
              <a:t> ARM</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a:solidFill>
                  <a:srgbClr val="7F7F7F"/>
                </a:solidFill>
                <a:latin typeface="微软雅黑" panose="020B0503020204020204" pitchFamily="34" charset="-122"/>
                <a:ea typeface="微软雅黑" panose="020B0503020204020204" pitchFamily="34" charset="-122"/>
              </a:rPr>
              <a:t> MIPS </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a:solidFill>
                  <a:srgbClr val="7F7F7F"/>
                </a:solidFill>
                <a:latin typeface="微软雅黑" panose="020B0503020204020204" pitchFamily="34" charset="-122"/>
                <a:ea typeface="微软雅黑" panose="020B0503020204020204" pitchFamily="34" charset="-122"/>
              </a:rPr>
              <a:t>PowerPC</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a:solidFill>
                  <a:srgbClr val="7F7F7F"/>
                </a:solidFill>
                <a:latin typeface="微软雅黑" panose="020B0503020204020204" pitchFamily="34" charset="-122"/>
                <a:ea typeface="微软雅黑" panose="020B0503020204020204" pitchFamily="34" charset="-122"/>
              </a:rPr>
              <a:t>x86 </a:t>
            </a:r>
            <a:r>
              <a:rPr lang="zh-CN" altLang="en-US" sz="1400" dirty="0">
                <a:solidFill>
                  <a:srgbClr val="7F7F7F"/>
                </a:solidFill>
                <a:latin typeface="微软雅黑" panose="020B0503020204020204" pitchFamily="34" charset="-122"/>
                <a:ea typeface="微软雅黑" panose="020B0503020204020204" pitchFamily="34" charset="-122"/>
              </a:rPr>
              <a:t>四大平台，完美适配各大半导体厂商芯片，适用范围更加广阔。  </a:t>
            </a:r>
          </a:p>
        </p:txBody>
      </p:sp>
      <p:sp>
        <p:nvSpPr>
          <p:cNvPr id="3" name="矩形 2"/>
          <p:cNvSpPr/>
          <p:nvPr/>
        </p:nvSpPr>
        <p:spPr>
          <a:xfrm>
            <a:off x="628651" y="6184354"/>
            <a:ext cx="7991461"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Hardware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628651" y="5848178"/>
            <a:ext cx="7991461"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BSP &amp; Drivers</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5" name="Upper_layer"/>
          <p:cNvGrpSpPr/>
          <p:nvPr/>
        </p:nvGrpSpPr>
        <p:grpSpPr>
          <a:xfrm>
            <a:off x="628650" y="286296"/>
            <a:ext cx="8005379" cy="5499918"/>
            <a:chOff x="35496" y="170848"/>
            <a:chExt cx="7141208" cy="5499918"/>
          </a:xfrm>
        </p:grpSpPr>
        <p:sp>
          <p:nvSpPr>
            <p:cNvPr id="6" name="矩形 5"/>
            <p:cNvSpPr/>
            <p:nvPr/>
          </p:nvSpPr>
          <p:spPr>
            <a:xfrm>
              <a:off x="35497" y="4537998"/>
              <a:ext cx="7128792" cy="1132768"/>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134578" y="4828613"/>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SMP </a:t>
              </a:r>
              <a:r>
                <a:rPr lang="en-US" altLang="zh-CN" sz="900" dirty="0" err="1">
                  <a:solidFill>
                    <a:schemeClr val="bg1"/>
                  </a:solidFill>
                  <a:latin typeface="微软雅黑" panose="020B0503020204020204" pitchFamily="34" charset="-122"/>
                  <a:ea typeface="微软雅黑" panose="020B0503020204020204" pitchFamily="34" charset="-122"/>
                </a:rPr>
                <a:t>rt</a:t>
              </a:r>
              <a:r>
                <a:rPr lang="en-US" altLang="zh-CN" sz="900" dirty="0">
                  <a:solidFill>
                    <a:schemeClr val="bg1"/>
                  </a:solidFill>
                  <a:latin typeface="微软雅黑" panose="020B0503020204020204" pitchFamily="34" charset="-122"/>
                  <a:ea typeface="微软雅黑" panose="020B0503020204020204" pitchFamily="34" charset="-122"/>
                </a:rPr>
                <a:t> schedule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7912" y="4528170"/>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latin typeface="微软雅黑" panose="020B0503020204020204" pitchFamily="34" charset="-122"/>
                  <a:ea typeface="微软雅黑" panose="020B0503020204020204" pitchFamily="34" charset="-122"/>
                </a:rPr>
                <a:t>LongWing</a:t>
              </a:r>
              <a:r>
                <a:rPr lang="en-US" altLang="zh-CN" sz="1400" b="1" baseline="30000" dirty="0">
                  <a:solidFill>
                    <a:schemeClr val="tx1"/>
                  </a:solidFill>
                  <a:latin typeface="微软雅黑" panose="020B0503020204020204" pitchFamily="34" charset="-122"/>
                  <a:ea typeface="微软雅黑" panose="020B0503020204020204" pitchFamily="34" charset="-122"/>
                </a:rPr>
                <a:t>(TM)</a:t>
              </a:r>
              <a:r>
                <a:rPr lang="en-US" altLang="zh-CN" sz="1400" b="1" dirty="0">
                  <a:solidFill>
                    <a:schemeClr val="tx1"/>
                  </a:solidFill>
                  <a:latin typeface="微软雅黑" panose="020B0503020204020204" pitchFamily="34" charset="-122"/>
                  <a:ea typeface="微软雅黑" panose="020B0503020204020204" pitchFamily="34" charset="-122"/>
                </a:rPr>
                <a:t> Kernel</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34578" y="5116645"/>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Interrupt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34578" y="539974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Memory</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1542417" y="4828613"/>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MMU</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1542417" y="5116645"/>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RMS</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1542417" y="539974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latin typeface="微软雅黑" panose="020B0503020204020204" pitchFamily="34" charset="-122"/>
                  <a:ea typeface="微软雅黑" panose="020B0503020204020204" pitchFamily="34" charset="-122"/>
                </a:rPr>
                <a:t>Coroutine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2950256" y="4828613"/>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CACHE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2950256" y="5116645"/>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Timer</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2950256" y="539974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Thread </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4358095" y="4828613"/>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Monitor Trace </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4358095" y="5116645"/>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Message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4358095" y="539974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Work Queue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5765935" y="4816202"/>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C++ Run Time Lib</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5765935" y="5104234"/>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Event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5765935" y="5387338"/>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35496" y="2977689"/>
              <a:ext cx="3389791" cy="151216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2316449" y="325824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BLOCK</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48545" y="2970209"/>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Standard device module</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2316449" y="345626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GRAPH</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2316449" y="3654285"/>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2316449" y="3852307"/>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SHM</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2316449" y="405033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1553B</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2868511" y="325824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CAN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2868511" y="345626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SPI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2868511" y="3654285"/>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USB</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2868511" y="3852307"/>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PIPE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2868511" y="405033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SRIO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1764388" y="3261574"/>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6" name="圆角矩形 35"/>
            <p:cNvSpPr/>
            <p:nvPr/>
          </p:nvSpPr>
          <p:spPr>
            <a:xfrm>
              <a:off x="1764388" y="345876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RTC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7" name="圆角矩形 36"/>
            <p:cNvSpPr/>
            <p:nvPr/>
          </p:nvSpPr>
          <p:spPr>
            <a:xfrm>
              <a:off x="1764388" y="365595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TTY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1764388" y="385314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GPIO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1764388" y="405032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AHCI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1212327" y="3261574"/>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ATA</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1212327" y="345876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DMA</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42" name="圆角矩形 41"/>
            <p:cNvSpPr/>
            <p:nvPr/>
          </p:nvSpPr>
          <p:spPr>
            <a:xfrm>
              <a:off x="1212327" y="365595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IIC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1212327" y="385314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MII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1212327" y="405032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PCI</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a:off x="135212" y="3251061"/>
              <a:ext cx="1041111" cy="892579"/>
              <a:chOff x="445725" y="3140968"/>
              <a:chExt cx="813907" cy="1121962"/>
            </a:xfrm>
          </p:grpSpPr>
          <p:sp>
            <p:nvSpPr>
              <p:cNvPr id="149" name="矩形 148"/>
              <p:cNvSpPr/>
              <p:nvPr/>
            </p:nvSpPr>
            <p:spPr>
              <a:xfrm>
                <a:off x="445726" y="3140968"/>
                <a:ext cx="813906" cy="95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0" name="矩形 149"/>
              <p:cNvSpPr/>
              <p:nvPr/>
            </p:nvSpPr>
            <p:spPr>
              <a:xfrm>
                <a:off x="445725" y="4055126"/>
                <a:ext cx="438887" cy="2078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6" name="圆角矩形 45"/>
            <p:cNvSpPr/>
            <p:nvPr/>
          </p:nvSpPr>
          <p:spPr>
            <a:xfrm>
              <a:off x="78621" y="3258241"/>
              <a:ext cx="741898"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700" b="1" dirty="0">
                  <a:solidFill>
                    <a:schemeClr val="tx1"/>
                  </a:solidFill>
                  <a:latin typeface="微软雅黑" panose="020B0503020204020204" pitchFamily="34" charset="-122"/>
                  <a:ea typeface="微软雅黑" panose="020B0503020204020204" pitchFamily="34" charset="-122"/>
                </a:rPr>
                <a:t>File System</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47" name="圆角矩形 46"/>
            <p:cNvSpPr/>
            <p:nvPr/>
          </p:nvSpPr>
          <p:spPr>
            <a:xfrm>
              <a:off x="696615" y="3281533"/>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TPS</a:t>
              </a:r>
              <a:endParaRPr lang="zh-CN" altLang="en-US" sz="700" dirty="0">
                <a:latin typeface="微软雅黑" panose="020B0503020204020204" pitchFamily="34" charset="-122"/>
                <a:ea typeface="微软雅黑" panose="020B0503020204020204" pitchFamily="34" charset="-122"/>
              </a:endParaRPr>
            </a:p>
          </p:txBody>
        </p:sp>
        <p:sp>
          <p:nvSpPr>
            <p:cNvPr id="48" name="圆角矩形 47"/>
            <p:cNvSpPr/>
            <p:nvPr/>
          </p:nvSpPr>
          <p:spPr>
            <a:xfrm>
              <a:off x="696615" y="3425549"/>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NFS</a:t>
              </a:r>
              <a:endParaRPr lang="zh-CN" altLang="en-US" sz="700" dirty="0">
                <a:latin typeface="微软雅黑" panose="020B0503020204020204" pitchFamily="34" charset="-122"/>
                <a:ea typeface="微软雅黑" panose="020B0503020204020204" pitchFamily="34" charset="-122"/>
              </a:endParaRPr>
            </a:p>
          </p:txBody>
        </p:sp>
        <p:sp>
          <p:nvSpPr>
            <p:cNvPr id="49" name="圆角矩形 48"/>
            <p:cNvSpPr/>
            <p:nvPr/>
          </p:nvSpPr>
          <p:spPr>
            <a:xfrm>
              <a:off x="696615" y="3569565"/>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50" dirty="0" err="1">
                  <a:latin typeface="微软雅黑" panose="020B0503020204020204" pitchFamily="34" charset="-122"/>
                  <a:ea typeface="微软雅黑" panose="020B0503020204020204" pitchFamily="34" charset="-122"/>
                </a:rPr>
                <a:t>romFS</a:t>
              </a:r>
              <a:endParaRPr lang="zh-CN" altLang="en-US" sz="650" dirty="0">
                <a:latin typeface="微软雅黑" panose="020B0503020204020204" pitchFamily="34" charset="-122"/>
                <a:ea typeface="微软雅黑" panose="020B0503020204020204" pitchFamily="34" charset="-122"/>
              </a:endParaRPr>
            </a:p>
          </p:txBody>
        </p:sp>
        <p:sp>
          <p:nvSpPr>
            <p:cNvPr id="50" name="圆角矩形 49"/>
            <p:cNvSpPr/>
            <p:nvPr/>
          </p:nvSpPr>
          <p:spPr>
            <a:xfrm>
              <a:off x="696615" y="3713581"/>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ramFS</a:t>
              </a:r>
              <a:endParaRPr lang="zh-CN" altLang="en-US" sz="700" dirty="0">
                <a:latin typeface="微软雅黑" panose="020B0503020204020204" pitchFamily="34" charset="-122"/>
                <a:ea typeface="微软雅黑" panose="020B0503020204020204" pitchFamily="34" charset="-122"/>
              </a:endParaRPr>
            </a:p>
          </p:txBody>
        </p:sp>
        <p:sp>
          <p:nvSpPr>
            <p:cNvPr id="51" name="圆角矩形 50"/>
            <p:cNvSpPr/>
            <p:nvPr/>
          </p:nvSpPr>
          <p:spPr>
            <a:xfrm>
              <a:off x="696615" y="3857597"/>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fatFS</a:t>
              </a:r>
              <a:endParaRPr lang="zh-CN" altLang="en-US" sz="700" dirty="0">
                <a:latin typeface="微软雅黑" panose="020B0503020204020204" pitchFamily="34" charset="-122"/>
                <a:ea typeface="微软雅黑" panose="020B0503020204020204" pitchFamily="34" charset="-122"/>
              </a:endParaRPr>
            </a:p>
          </p:txBody>
        </p:sp>
        <p:sp>
          <p:nvSpPr>
            <p:cNvPr id="52" name="圆角矩形 51"/>
            <p:cNvSpPr/>
            <p:nvPr/>
          </p:nvSpPr>
          <p:spPr>
            <a:xfrm>
              <a:off x="170742" y="3436422"/>
              <a:ext cx="495382"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rootFS</a:t>
              </a:r>
              <a:endParaRPr lang="zh-CN" altLang="en-US" sz="700" dirty="0">
                <a:latin typeface="微软雅黑" panose="020B0503020204020204" pitchFamily="34" charset="-122"/>
                <a:ea typeface="微软雅黑" panose="020B0503020204020204" pitchFamily="34" charset="-122"/>
              </a:endParaRPr>
            </a:p>
          </p:txBody>
        </p:sp>
        <p:sp>
          <p:nvSpPr>
            <p:cNvPr id="53" name="圆角矩形 52"/>
            <p:cNvSpPr/>
            <p:nvPr/>
          </p:nvSpPr>
          <p:spPr>
            <a:xfrm>
              <a:off x="170742" y="3597099"/>
              <a:ext cx="495383"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proc</a:t>
              </a:r>
              <a:r>
                <a:rPr lang="en-US" altLang="zh-CN" sz="700" dirty="0">
                  <a:latin typeface="微软雅黑" panose="020B0503020204020204" pitchFamily="34" charset="-122"/>
                  <a:ea typeface="微软雅黑" panose="020B0503020204020204" pitchFamily="34" charset="-122"/>
                </a:rPr>
                <a:t> FS</a:t>
              </a:r>
              <a:endParaRPr lang="zh-CN" altLang="en-US" sz="700" dirty="0">
                <a:latin typeface="微软雅黑" panose="020B0503020204020204" pitchFamily="34" charset="-122"/>
                <a:ea typeface="微软雅黑" panose="020B0503020204020204" pitchFamily="34" charset="-122"/>
              </a:endParaRPr>
            </a:p>
          </p:txBody>
        </p:sp>
        <p:sp>
          <p:nvSpPr>
            <p:cNvPr id="54" name="圆角矩形 53"/>
            <p:cNvSpPr/>
            <p:nvPr/>
          </p:nvSpPr>
          <p:spPr>
            <a:xfrm>
              <a:off x="170742" y="3763796"/>
              <a:ext cx="495381" cy="3478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700" dirty="0" err="1">
                  <a:latin typeface="微软雅黑" panose="020B0503020204020204" pitchFamily="34" charset="-122"/>
                  <a:ea typeface="微软雅黑" panose="020B0503020204020204" pitchFamily="34" charset="-122"/>
                </a:rPr>
                <a:t>Yaffs</a:t>
              </a:r>
              <a:endParaRPr lang="en-US" altLang="zh-CN" sz="700" dirty="0">
                <a:latin typeface="微软雅黑" panose="020B0503020204020204" pitchFamily="34" charset="-122"/>
                <a:ea typeface="微软雅黑" panose="020B0503020204020204" pitchFamily="34" charset="-122"/>
              </a:endParaRPr>
            </a:p>
            <a:p>
              <a:pPr algn="ctr">
                <a:lnSpc>
                  <a:spcPts val="500"/>
                </a:lnSpc>
              </a:pPr>
              <a:r>
                <a:rPr lang="en-US" altLang="zh-CN" sz="700" dirty="0">
                  <a:latin typeface="微软雅黑" panose="020B0503020204020204" pitchFamily="34" charset="-122"/>
                  <a:ea typeface="微软雅黑" panose="020B0503020204020204" pitchFamily="34" charset="-122"/>
                </a:rPr>
                <a:t>+</a:t>
              </a:r>
            </a:p>
            <a:p>
              <a:pPr algn="ctr">
                <a:lnSpc>
                  <a:spcPts val="500"/>
                </a:lnSpc>
              </a:pPr>
              <a:r>
                <a:rPr lang="en-US" altLang="zh-CN" sz="700" dirty="0" err="1">
                  <a:latin typeface="微软雅黑" panose="020B0503020204020204" pitchFamily="34" charset="-122"/>
                  <a:ea typeface="微软雅黑" panose="020B0503020204020204" pitchFamily="34" charset="-122"/>
                </a:rPr>
                <a:t>mtd</a:t>
              </a:r>
              <a:endParaRPr lang="zh-CN" altLang="en-US" sz="700" dirty="0">
                <a:latin typeface="微软雅黑" panose="020B0503020204020204" pitchFamily="34" charset="-122"/>
                <a:ea typeface="微软雅黑" panose="020B0503020204020204" pitchFamily="34" charset="-122"/>
              </a:endParaRPr>
            </a:p>
          </p:txBody>
        </p:sp>
        <p:sp>
          <p:nvSpPr>
            <p:cNvPr id="55" name="圆角矩形 54"/>
            <p:cNvSpPr/>
            <p:nvPr/>
          </p:nvSpPr>
          <p:spPr>
            <a:xfrm>
              <a:off x="706440" y="4019363"/>
              <a:ext cx="432046" cy="124277"/>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solidFill>
                    <a:schemeClr val="bg1"/>
                  </a:solidFill>
                  <a:latin typeface="微软雅黑" panose="020B0503020204020204" pitchFamily="34" charset="-122"/>
                  <a:ea typeface="微软雅黑" panose="020B0503020204020204" pitchFamily="34" charset="-122"/>
                </a:rPr>
                <a:t>partition</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56" name="下箭头 55"/>
            <p:cNvSpPr/>
            <p:nvPr/>
          </p:nvSpPr>
          <p:spPr>
            <a:xfrm>
              <a:off x="401607" y="4149310"/>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下箭头 56"/>
            <p:cNvSpPr/>
            <p:nvPr/>
          </p:nvSpPr>
          <p:spPr>
            <a:xfrm>
              <a:off x="899603" y="4149311"/>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圆角矩形 57"/>
            <p:cNvSpPr/>
            <p:nvPr/>
          </p:nvSpPr>
          <p:spPr>
            <a:xfrm>
              <a:off x="170742" y="4226983"/>
              <a:ext cx="470379"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err="1">
                  <a:solidFill>
                    <a:schemeClr val="bg1"/>
                  </a:solidFill>
                  <a:latin typeface="微软雅黑" panose="020B0503020204020204" pitchFamily="34" charset="-122"/>
                  <a:ea typeface="微软雅黑" panose="020B0503020204020204" pitchFamily="34" charset="-122"/>
                </a:rPr>
                <a:t>nand</a:t>
              </a:r>
              <a:r>
                <a:rPr lang="en-US" altLang="zh-CN" sz="600" dirty="0">
                  <a:solidFill>
                    <a:schemeClr val="bg1"/>
                  </a:solidFill>
                  <a:latin typeface="微软雅黑" panose="020B0503020204020204" pitchFamily="34" charset="-122"/>
                  <a:ea typeface="微软雅黑" panose="020B0503020204020204" pitchFamily="34" charset="-122"/>
                </a:rPr>
                <a:t> cache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678147" y="4226981"/>
              <a:ext cx="468983"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disk cache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1212327" y="4266353"/>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Keyboard</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61" name="圆角矩形 60"/>
            <p:cNvSpPr/>
            <p:nvPr/>
          </p:nvSpPr>
          <p:spPr>
            <a:xfrm>
              <a:off x="1950409" y="4266353"/>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Mouse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62" name="圆角矩形 61"/>
            <p:cNvSpPr/>
            <p:nvPr/>
          </p:nvSpPr>
          <p:spPr>
            <a:xfrm>
              <a:off x="2688491" y="4266353"/>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Sound</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63" name="矩形 62"/>
            <p:cNvSpPr/>
            <p:nvPr/>
          </p:nvSpPr>
          <p:spPr>
            <a:xfrm>
              <a:off x="35497" y="2075098"/>
              <a:ext cx="3389791" cy="854450"/>
            </a:xfrm>
            <a:prstGeom prst="rect">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64" name="圆角矩形 63"/>
            <p:cNvSpPr/>
            <p:nvPr/>
          </p:nvSpPr>
          <p:spPr>
            <a:xfrm>
              <a:off x="134578" y="237498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select</a:t>
              </a:r>
              <a:endParaRPr lang="zh-CN" altLang="en-US" sz="800" dirty="0">
                <a:latin typeface="微软雅黑" panose="020B0503020204020204" pitchFamily="34" charset="-122"/>
                <a:ea typeface="微软雅黑" panose="020B0503020204020204" pitchFamily="34" charset="-122"/>
              </a:endParaRPr>
            </a:p>
          </p:txBody>
        </p:sp>
        <p:sp>
          <p:nvSpPr>
            <p:cNvPr id="65" name="矩形 64"/>
            <p:cNvSpPr/>
            <p:nvPr/>
          </p:nvSpPr>
          <p:spPr>
            <a:xfrm>
              <a:off x="47912" y="2099258"/>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I/O System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66" name="圆角矩形 65"/>
            <p:cNvSpPr/>
            <p:nvPr/>
          </p:nvSpPr>
          <p:spPr>
            <a:xfrm>
              <a:off x="134578" y="264439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timerfd</a:t>
              </a:r>
              <a:endParaRPr lang="zh-CN" altLang="en-US" sz="800" dirty="0">
                <a:latin typeface="微软雅黑" panose="020B0503020204020204" pitchFamily="34" charset="-122"/>
                <a:ea typeface="微软雅黑" panose="020B0503020204020204" pitchFamily="34" charset="-122"/>
              </a:endParaRPr>
            </a:p>
          </p:txBody>
        </p:sp>
        <p:sp>
          <p:nvSpPr>
            <p:cNvPr id="67" name="圆角矩形 66"/>
            <p:cNvSpPr/>
            <p:nvPr/>
          </p:nvSpPr>
          <p:spPr>
            <a:xfrm>
              <a:off x="950841" y="237498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poll</a:t>
              </a:r>
              <a:endParaRPr lang="zh-CN" altLang="en-US" sz="800" dirty="0">
                <a:latin typeface="微软雅黑" panose="020B0503020204020204" pitchFamily="34" charset="-122"/>
                <a:ea typeface="微软雅黑" panose="020B0503020204020204" pitchFamily="34" charset="-122"/>
              </a:endParaRPr>
            </a:p>
          </p:txBody>
        </p:sp>
        <p:sp>
          <p:nvSpPr>
            <p:cNvPr id="68" name="圆角矩形 67"/>
            <p:cNvSpPr/>
            <p:nvPr/>
          </p:nvSpPr>
          <p:spPr>
            <a:xfrm>
              <a:off x="950841" y="264439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signalfd</a:t>
              </a:r>
              <a:endParaRPr lang="zh-CN" altLang="en-US" sz="800" dirty="0">
                <a:latin typeface="微软雅黑" panose="020B0503020204020204" pitchFamily="34" charset="-122"/>
                <a:ea typeface="微软雅黑" panose="020B0503020204020204" pitchFamily="34" charset="-122"/>
              </a:endParaRPr>
            </a:p>
          </p:txBody>
        </p:sp>
        <p:sp>
          <p:nvSpPr>
            <p:cNvPr id="69" name="圆角矩形 68"/>
            <p:cNvSpPr/>
            <p:nvPr/>
          </p:nvSpPr>
          <p:spPr>
            <a:xfrm>
              <a:off x="1767103" y="237498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epoll</a:t>
              </a:r>
              <a:endParaRPr lang="zh-CN" altLang="en-US" sz="800" dirty="0">
                <a:latin typeface="微软雅黑" panose="020B0503020204020204" pitchFamily="34" charset="-122"/>
                <a:ea typeface="微软雅黑" panose="020B0503020204020204" pitchFamily="34" charset="-122"/>
              </a:endParaRPr>
            </a:p>
          </p:txBody>
        </p:sp>
        <p:sp>
          <p:nvSpPr>
            <p:cNvPr id="70" name="圆角矩形 69"/>
            <p:cNvSpPr/>
            <p:nvPr/>
          </p:nvSpPr>
          <p:spPr>
            <a:xfrm>
              <a:off x="1767104" y="264439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Power</a:t>
              </a:r>
              <a:endParaRPr lang="zh-CN" altLang="en-US" sz="800" dirty="0">
                <a:latin typeface="微软雅黑" panose="020B0503020204020204" pitchFamily="34" charset="-122"/>
                <a:ea typeface="微软雅黑" panose="020B0503020204020204" pitchFamily="34" charset="-122"/>
              </a:endParaRPr>
            </a:p>
          </p:txBody>
        </p:sp>
        <p:sp>
          <p:nvSpPr>
            <p:cNvPr id="71" name="圆角矩形 70"/>
            <p:cNvSpPr/>
            <p:nvPr/>
          </p:nvSpPr>
          <p:spPr>
            <a:xfrm>
              <a:off x="2583365" y="237498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eventfd</a:t>
              </a:r>
              <a:endParaRPr lang="zh-CN" altLang="en-US" sz="800" dirty="0">
                <a:latin typeface="微软雅黑" panose="020B0503020204020204" pitchFamily="34" charset="-122"/>
                <a:ea typeface="微软雅黑" panose="020B0503020204020204" pitchFamily="34" charset="-122"/>
              </a:endParaRPr>
            </a:p>
          </p:txBody>
        </p:sp>
        <p:sp>
          <p:nvSpPr>
            <p:cNvPr id="72" name="圆角矩形 71"/>
            <p:cNvSpPr/>
            <p:nvPr/>
          </p:nvSpPr>
          <p:spPr>
            <a:xfrm>
              <a:off x="2583366" y="264439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Hotplug</a:t>
              </a:r>
              <a:endParaRPr lang="zh-CN" altLang="en-US" sz="800" dirty="0">
                <a:latin typeface="微软雅黑" panose="020B0503020204020204" pitchFamily="34" charset="-122"/>
                <a:ea typeface="微软雅黑" panose="020B0503020204020204" pitchFamily="34" charset="-122"/>
              </a:endParaRPr>
            </a:p>
          </p:txBody>
        </p:sp>
        <p:sp>
          <p:nvSpPr>
            <p:cNvPr id="73" name="矩形 72"/>
            <p:cNvSpPr/>
            <p:nvPr/>
          </p:nvSpPr>
          <p:spPr>
            <a:xfrm>
              <a:off x="35497" y="1191935"/>
              <a:ext cx="3389791"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74" name="圆角矩形 73"/>
            <p:cNvSpPr/>
            <p:nvPr/>
          </p:nvSpPr>
          <p:spPr>
            <a:xfrm>
              <a:off x="134580" y="148093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pthread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5" name="矩形 74"/>
            <p:cNvSpPr/>
            <p:nvPr/>
          </p:nvSpPr>
          <p:spPr>
            <a:xfrm>
              <a:off x="47911" y="1206668"/>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rgbClr val="00B050"/>
                  </a:solidFill>
                  <a:latin typeface="微软雅黑" panose="020B0503020204020204" pitchFamily="34" charset="-122"/>
                  <a:ea typeface="微软雅黑" panose="020B0503020204020204" pitchFamily="34" charset="-122"/>
                </a:rPr>
                <a:t>POSIX</a:t>
              </a:r>
              <a:endParaRPr lang="zh-CN" altLang="en-US" sz="1400" b="1" dirty="0">
                <a:solidFill>
                  <a:srgbClr val="00B050"/>
                </a:solidFill>
                <a:latin typeface="微软雅黑" panose="020B0503020204020204" pitchFamily="34" charset="-122"/>
                <a:ea typeface="微软雅黑" panose="020B0503020204020204" pitchFamily="34" charset="-122"/>
              </a:endParaRPr>
            </a:p>
          </p:txBody>
        </p:sp>
        <p:sp>
          <p:nvSpPr>
            <p:cNvPr id="76" name="圆角矩形 75"/>
            <p:cNvSpPr/>
            <p:nvPr/>
          </p:nvSpPr>
          <p:spPr>
            <a:xfrm>
              <a:off x="134579" y="175034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dll</a:t>
              </a:r>
              <a:r>
                <a:rPr lang="en-US" altLang="zh-CN" sz="800" dirty="0">
                  <a:solidFill>
                    <a:schemeClr val="bg1"/>
                  </a:solidFill>
                  <a:latin typeface="微软雅黑" panose="020B0503020204020204" pitchFamily="34" charset="-122"/>
                  <a:ea typeface="微软雅黑" panose="020B0503020204020204" pitchFamily="34" charset="-122"/>
                </a:rPr>
                <a:t> lib</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7" name="圆角矩形 76"/>
            <p:cNvSpPr/>
            <p:nvPr/>
          </p:nvSpPr>
          <p:spPr>
            <a:xfrm>
              <a:off x="758396" y="1480930"/>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semaphore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8" name="圆角矩形 77"/>
            <p:cNvSpPr/>
            <p:nvPr/>
          </p:nvSpPr>
          <p:spPr>
            <a:xfrm>
              <a:off x="758395" y="1750343"/>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async</a:t>
              </a:r>
              <a:r>
                <a:rPr lang="en-US" altLang="zh-CN" sz="800" dirty="0">
                  <a:solidFill>
                    <a:schemeClr val="bg1"/>
                  </a:solidFill>
                  <a:latin typeface="微软雅黑" panose="020B0503020204020204" pitchFamily="34" charset="-122"/>
                  <a:ea typeface="微软雅黑" panose="020B0503020204020204" pitchFamily="34" charset="-122"/>
                </a:rPr>
                <a:t> 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9" name="圆角矩形 78"/>
            <p:cNvSpPr/>
            <p:nvPr/>
          </p:nvSpPr>
          <p:spPr>
            <a:xfrm>
              <a:off x="1501202" y="148093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sched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0" name="圆角矩形 79"/>
            <p:cNvSpPr/>
            <p:nvPr/>
          </p:nvSpPr>
          <p:spPr>
            <a:xfrm>
              <a:off x="1501201" y="175034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multi 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1" name="圆角矩形 80"/>
            <p:cNvSpPr/>
            <p:nvPr/>
          </p:nvSpPr>
          <p:spPr>
            <a:xfrm>
              <a:off x="2125017" y="148093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mqueue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2" name="圆角矩形 81"/>
            <p:cNvSpPr/>
            <p:nvPr/>
          </p:nvSpPr>
          <p:spPr>
            <a:xfrm>
              <a:off x="2125017" y="175034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spwan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3" name="圆角矩形 82"/>
            <p:cNvSpPr/>
            <p:nvPr/>
          </p:nvSpPr>
          <p:spPr>
            <a:xfrm>
              <a:off x="2748832" y="148093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mman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4" name="圆角矩形 83"/>
            <p:cNvSpPr/>
            <p:nvPr/>
          </p:nvSpPr>
          <p:spPr>
            <a:xfrm>
              <a:off x="2748833" y="175034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fnmatch</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5" name="矩形 84"/>
            <p:cNvSpPr/>
            <p:nvPr/>
          </p:nvSpPr>
          <p:spPr>
            <a:xfrm>
              <a:off x="35496" y="170848"/>
              <a:ext cx="7141207" cy="972946"/>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86" name="圆角矩形 85"/>
            <p:cNvSpPr/>
            <p:nvPr/>
          </p:nvSpPr>
          <p:spPr>
            <a:xfrm>
              <a:off x="170109" y="450468"/>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SQLite3</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87" name="矩形 86"/>
            <p:cNvSpPr/>
            <p:nvPr/>
          </p:nvSpPr>
          <p:spPr>
            <a:xfrm>
              <a:off x="65572" y="170848"/>
              <a:ext cx="2475171"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latin typeface="微软雅黑" panose="020B0503020204020204" pitchFamily="34" charset="-122"/>
                  <a:ea typeface="微软雅黑" panose="020B0503020204020204" pitchFamily="34" charset="-122"/>
                </a:rPr>
                <a:t>3rd part software &amp; tools</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8" name="圆角矩形 87"/>
            <p:cNvSpPr/>
            <p:nvPr/>
          </p:nvSpPr>
          <p:spPr>
            <a:xfrm>
              <a:off x="170109" y="783647"/>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SDL</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89" name="圆角矩形 88"/>
            <p:cNvSpPr/>
            <p:nvPr/>
          </p:nvSpPr>
          <p:spPr>
            <a:xfrm>
              <a:off x="1036986" y="450468"/>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STL</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0" name="圆角矩形 89"/>
            <p:cNvSpPr/>
            <p:nvPr/>
          </p:nvSpPr>
          <p:spPr>
            <a:xfrm>
              <a:off x="1036986" y="783647"/>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FFmpeg</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1" name="圆角矩形 90"/>
            <p:cNvSpPr/>
            <p:nvPr/>
          </p:nvSpPr>
          <p:spPr>
            <a:xfrm>
              <a:off x="1903863" y="450468"/>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altLang="zh-CN" sz="900" dirty="0" err="1">
                  <a:solidFill>
                    <a:schemeClr val="bg1"/>
                  </a:solidFill>
                  <a:latin typeface="微软雅黑" panose="020B0503020204020204" pitchFamily="34" charset="-122"/>
                  <a:ea typeface="微软雅黑" panose="020B0503020204020204" pitchFamily="34" charset="-122"/>
                </a:rPr>
                <a:t>GoAHead</a:t>
              </a:r>
              <a:endParaRPr lang="en-US" altLang="zh-CN" sz="900" dirty="0">
                <a:solidFill>
                  <a:schemeClr val="bg1"/>
                </a:solidFill>
                <a:latin typeface="微软雅黑" panose="020B0503020204020204" pitchFamily="34" charset="-122"/>
                <a:ea typeface="微软雅黑" panose="020B0503020204020204" pitchFamily="34" charset="-122"/>
              </a:endParaRPr>
            </a:p>
            <a:p>
              <a:pPr algn="ctr">
                <a:lnSpc>
                  <a:spcPts val="900"/>
                </a:lnSpc>
              </a:pPr>
              <a:r>
                <a:rPr lang="en-US" altLang="zh-CN" sz="900" dirty="0" err="1">
                  <a:solidFill>
                    <a:schemeClr val="bg1"/>
                  </a:solidFill>
                  <a:latin typeface="微软雅黑" panose="020B0503020204020204" pitchFamily="34" charset="-122"/>
                  <a:ea typeface="微软雅黑" panose="020B0503020204020204" pitchFamily="34" charset="-122"/>
                </a:rPr>
                <a:t>WebSever</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92" name="圆角矩形 91"/>
            <p:cNvSpPr/>
            <p:nvPr/>
          </p:nvSpPr>
          <p:spPr>
            <a:xfrm>
              <a:off x="1903863" y="783647"/>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Qt</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3" name="圆角矩形 92"/>
            <p:cNvSpPr/>
            <p:nvPr/>
          </p:nvSpPr>
          <p:spPr>
            <a:xfrm>
              <a:off x="2770740" y="450468"/>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PolarSSL</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4" name="圆角矩形 93"/>
            <p:cNvSpPr/>
            <p:nvPr/>
          </p:nvSpPr>
          <p:spPr>
            <a:xfrm>
              <a:off x="2770740" y="783647"/>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iniparser</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5" name="圆角矩形 94"/>
            <p:cNvSpPr/>
            <p:nvPr/>
          </p:nvSpPr>
          <p:spPr>
            <a:xfrm>
              <a:off x="3637617" y="438057"/>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Lua</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6" name="圆角矩形 95"/>
            <p:cNvSpPr/>
            <p:nvPr/>
          </p:nvSpPr>
          <p:spPr>
            <a:xfrm>
              <a:off x="3637617" y="771236"/>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sypkg</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7" name="圆角矩形 96"/>
            <p:cNvSpPr/>
            <p:nvPr/>
          </p:nvSpPr>
          <p:spPr>
            <a:xfrm>
              <a:off x="4504494" y="423715"/>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ODBC</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8" name="圆角矩形 97"/>
            <p:cNvSpPr/>
            <p:nvPr/>
          </p:nvSpPr>
          <p:spPr>
            <a:xfrm>
              <a:off x="4504494" y="756894"/>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OpenVPN</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9" name="圆角矩形 98"/>
            <p:cNvSpPr/>
            <p:nvPr/>
          </p:nvSpPr>
          <p:spPr>
            <a:xfrm>
              <a:off x="5371371" y="423714"/>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miniXML</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00" name="圆角矩形 99"/>
            <p:cNvSpPr/>
            <p:nvPr/>
          </p:nvSpPr>
          <p:spPr>
            <a:xfrm>
              <a:off x="5371371" y="756893"/>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osip</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6238249" y="423713"/>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zLib</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6238249" y="756892"/>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03" name="矩形 102"/>
            <p:cNvSpPr/>
            <p:nvPr/>
          </p:nvSpPr>
          <p:spPr>
            <a:xfrm>
              <a:off x="3470169" y="1191935"/>
              <a:ext cx="1728000"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3540508" y="1265041"/>
              <a:ext cx="436699"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libc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3718097" y="1629409"/>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module.ko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4058318" y="1265041"/>
              <a:ext cx="526098"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Shell</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07" name="圆角矩形 106"/>
            <p:cNvSpPr/>
            <p:nvPr/>
          </p:nvSpPr>
          <p:spPr>
            <a:xfrm>
              <a:off x="3718097" y="1843069"/>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library.so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08" name="圆角矩形 107"/>
            <p:cNvSpPr/>
            <p:nvPr/>
          </p:nvSpPr>
          <p:spPr>
            <a:xfrm>
              <a:off x="4649668" y="1265041"/>
              <a:ext cx="436699"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GDB</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nvGrpSpPr>
            <p:cNvPr id="109" name="组合 108"/>
            <p:cNvGrpSpPr/>
            <p:nvPr/>
          </p:nvGrpSpPr>
          <p:grpSpPr>
            <a:xfrm>
              <a:off x="3482584" y="1190385"/>
              <a:ext cx="3694120" cy="3299475"/>
              <a:chOff x="436751" y="2876375"/>
              <a:chExt cx="822881" cy="1215750"/>
            </a:xfrm>
            <a:solidFill>
              <a:schemeClr val="accent6">
                <a:lumMod val="40000"/>
                <a:lumOff val="60000"/>
              </a:schemeClr>
            </a:solidFill>
          </p:grpSpPr>
          <p:sp>
            <p:nvSpPr>
              <p:cNvPr id="147" name="矩形 146"/>
              <p:cNvSpPr/>
              <p:nvPr/>
            </p:nvSpPr>
            <p:spPr>
              <a:xfrm>
                <a:off x="436751" y="3202363"/>
                <a:ext cx="822881" cy="88976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8" name="矩形 147"/>
              <p:cNvSpPr/>
              <p:nvPr/>
            </p:nvSpPr>
            <p:spPr>
              <a:xfrm>
                <a:off x="829315" y="2876375"/>
                <a:ext cx="430317" cy="436485"/>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10" name="圆角矩形 109"/>
            <p:cNvSpPr/>
            <p:nvPr/>
          </p:nvSpPr>
          <p:spPr>
            <a:xfrm>
              <a:off x="3540507" y="2141802"/>
              <a:ext cx="3492181" cy="233179"/>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BSD socket</a:t>
              </a:r>
              <a:endParaRPr lang="zh-CN" altLang="en-US" sz="1000" dirty="0">
                <a:latin typeface="微软雅黑" panose="020B0503020204020204" pitchFamily="34" charset="-122"/>
                <a:ea typeface="微软雅黑" panose="020B0503020204020204" pitchFamily="34" charset="-122"/>
              </a:endParaRPr>
            </a:p>
          </p:txBody>
        </p:sp>
        <p:sp>
          <p:nvSpPr>
            <p:cNvPr id="111" name="圆角矩形 110"/>
            <p:cNvSpPr/>
            <p:nvPr/>
          </p:nvSpPr>
          <p:spPr>
            <a:xfrm>
              <a:off x="5312487" y="1811562"/>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TFTP</a:t>
              </a:r>
              <a:endParaRPr lang="zh-CN" altLang="en-US" sz="800" dirty="0">
                <a:latin typeface="微软雅黑" panose="020B0503020204020204" pitchFamily="34" charset="-122"/>
                <a:ea typeface="微软雅黑" panose="020B0503020204020204" pitchFamily="34" charset="-122"/>
              </a:endParaRPr>
            </a:p>
          </p:txBody>
        </p:sp>
        <p:sp>
          <p:nvSpPr>
            <p:cNvPr id="112" name="圆角矩形 111"/>
            <p:cNvSpPr/>
            <p:nvPr/>
          </p:nvSpPr>
          <p:spPr>
            <a:xfrm>
              <a:off x="5879979" y="1811498"/>
              <a:ext cx="56422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Ping4/6</a:t>
              </a:r>
              <a:endParaRPr lang="zh-CN" altLang="en-US" sz="800" dirty="0">
                <a:latin typeface="微软雅黑" panose="020B0503020204020204" pitchFamily="34" charset="-122"/>
                <a:ea typeface="微软雅黑" panose="020B0503020204020204" pitchFamily="34" charset="-122"/>
              </a:endParaRPr>
            </a:p>
          </p:txBody>
        </p:sp>
        <p:sp>
          <p:nvSpPr>
            <p:cNvPr id="113" name="圆角矩形 112"/>
            <p:cNvSpPr/>
            <p:nvPr/>
          </p:nvSpPr>
          <p:spPr>
            <a:xfrm>
              <a:off x="6502112" y="1811497"/>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syslog</a:t>
              </a:r>
              <a:endParaRPr lang="zh-CN" altLang="en-US" sz="800" dirty="0">
                <a:latin typeface="微软雅黑" panose="020B0503020204020204" pitchFamily="34" charset="-122"/>
                <a:ea typeface="微软雅黑" panose="020B0503020204020204" pitchFamily="34" charset="-122"/>
              </a:endParaRPr>
            </a:p>
          </p:txBody>
        </p:sp>
        <p:sp>
          <p:nvSpPr>
            <p:cNvPr id="114" name="矩形 113"/>
            <p:cNvSpPr/>
            <p:nvPr/>
          </p:nvSpPr>
          <p:spPr>
            <a:xfrm>
              <a:off x="3504296" y="1420490"/>
              <a:ext cx="1694895" cy="22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latin typeface="微软雅黑" panose="020B0503020204020204" pitchFamily="34" charset="-122"/>
                  <a:ea typeface="微软雅黑" panose="020B0503020204020204" pitchFamily="34" charset="-122"/>
                </a:rPr>
                <a:t>Loader &amp; Symbol</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115" name="圆角矩形 114"/>
            <p:cNvSpPr/>
            <p:nvPr/>
          </p:nvSpPr>
          <p:spPr>
            <a:xfrm>
              <a:off x="5312487" y="1544145"/>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FTP</a:t>
              </a:r>
              <a:endParaRPr lang="zh-CN" altLang="en-US" sz="800" dirty="0">
                <a:latin typeface="微软雅黑" panose="020B0503020204020204" pitchFamily="34" charset="-122"/>
                <a:ea typeface="微软雅黑" panose="020B0503020204020204" pitchFamily="34" charset="-122"/>
              </a:endParaRPr>
            </a:p>
          </p:txBody>
        </p:sp>
        <p:sp>
          <p:nvSpPr>
            <p:cNvPr id="116" name="圆角矩形 115"/>
            <p:cNvSpPr/>
            <p:nvPr/>
          </p:nvSpPr>
          <p:spPr>
            <a:xfrm>
              <a:off x="5879979" y="1544081"/>
              <a:ext cx="56422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SNTP</a:t>
              </a:r>
              <a:endParaRPr lang="zh-CN" altLang="en-US" sz="800" dirty="0">
                <a:latin typeface="微软雅黑" panose="020B0503020204020204" pitchFamily="34" charset="-122"/>
                <a:ea typeface="微软雅黑" panose="020B0503020204020204" pitchFamily="34" charset="-122"/>
              </a:endParaRPr>
            </a:p>
          </p:txBody>
        </p:sp>
        <p:sp>
          <p:nvSpPr>
            <p:cNvPr id="117" name="圆角矩形 116"/>
            <p:cNvSpPr/>
            <p:nvPr/>
          </p:nvSpPr>
          <p:spPr>
            <a:xfrm>
              <a:off x="6502112" y="1544080"/>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Telnet</a:t>
              </a:r>
              <a:endParaRPr lang="zh-CN" altLang="en-US" sz="800" dirty="0">
                <a:latin typeface="微软雅黑" panose="020B0503020204020204" pitchFamily="34" charset="-122"/>
                <a:ea typeface="微软雅黑" panose="020B0503020204020204" pitchFamily="34" charset="-122"/>
              </a:endParaRPr>
            </a:p>
          </p:txBody>
        </p:sp>
        <p:sp>
          <p:nvSpPr>
            <p:cNvPr id="118" name="圆角矩形 117"/>
            <p:cNvSpPr/>
            <p:nvPr/>
          </p:nvSpPr>
          <p:spPr>
            <a:xfrm>
              <a:off x="5313676" y="1265041"/>
              <a:ext cx="81341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P-MIB</a:t>
              </a:r>
              <a:endParaRPr lang="zh-CN" altLang="en-US" sz="800" dirty="0">
                <a:latin typeface="微软雅黑" panose="020B0503020204020204" pitchFamily="34" charset="-122"/>
                <a:ea typeface="微软雅黑" panose="020B0503020204020204" pitchFamily="34" charset="-122"/>
              </a:endParaRPr>
            </a:p>
          </p:txBody>
        </p:sp>
        <p:sp>
          <p:nvSpPr>
            <p:cNvPr id="119" name="圆角矩形 118"/>
            <p:cNvSpPr/>
            <p:nvPr/>
          </p:nvSpPr>
          <p:spPr>
            <a:xfrm>
              <a:off x="6199094" y="1265041"/>
              <a:ext cx="83359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SunRPC</a:t>
              </a:r>
              <a:endParaRPr lang="zh-CN" altLang="en-US" sz="800" dirty="0">
                <a:latin typeface="微软雅黑" panose="020B0503020204020204" pitchFamily="34" charset="-122"/>
                <a:ea typeface="微软雅黑" panose="020B0503020204020204" pitchFamily="34" charset="-122"/>
              </a:endParaRPr>
            </a:p>
          </p:txBody>
        </p:sp>
        <p:sp>
          <p:nvSpPr>
            <p:cNvPr id="120" name="矩形 119"/>
            <p:cNvSpPr/>
            <p:nvPr/>
          </p:nvSpPr>
          <p:spPr>
            <a:xfrm>
              <a:off x="3540507" y="2418324"/>
              <a:ext cx="1440057"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1" name="矩形 120"/>
            <p:cNvSpPr/>
            <p:nvPr/>
          </p:nvSpPr>
          <p:spPr>
            <a:xfrm>
              <a:off x="5015567" y="2418324"/>
              <a:ext cx="981507"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2" name="矩形 121"/>
            <p:cNvSpPr/>
            <p:nvPr/>
          </p:nvSpPr>
          <p:spPr>
            <a:xfrm>
              <a:off x="6023164" y="2418324"/>
              <a:ext cx="1009524"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3" name="圆角矩形 122"/>
            <p:cNvSpPr/>
            <p:nvPr/>
          </p:nvSpPr>
          <p:spPr>
            <a:xfrm>
              <a:off x="3544380" y="3736082"/>
              <a:ext cx="80068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PPPoE</a:t>
              </a:r>
              <a:endParaRPr lang="zh-CN" altLang="en-US" sz="800" dirty="0">
                <a:latin typeface="微软雅黑" panose="020B0503020204020204" pitchFamily="34" charset="-122"/>
                <a:ea typeface="微软雅黑" panose="020B0503020204020204" pitchFamily="34" charset="-122"/>
              </a:endParaRPr>
            </a:p>
          </p:txBody>
        </p:sp>
        <p:sp>
          <p:nvSpPr>
            <p:cNvPr id="124" name="圆角矩形 123"/>
            <p:cNvSpPr/>
            <p:nvPr/>
          </p:nvSpPr>
          <p:spPr>
            <a:xfrm>
              <a:off x="4463728" y="3736082"/>
              <a:ext cx="76876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PPP</a:t>
              </a:r>
              <a:endParaRPr lang="zh-CN" altLang="en-US" sz="800" dirty="0">
                <a:latin typeface="微软雅黑" panose="020B0503020204020204" pitchFamily="34" charset="-122"/>
                <a:ea typeface="微软雅黑" panose="020B0503020204020204" pitchFamily="34" charset="-122"/>
              </a:endParaRPr>
            </a:p>
          </p:txBody>
        </p:sp>
        <p:sp>
          <p:nvSpPr>
            <p:cNvPr id="125" name="圆角矩形 124"/>
            <p:cNvSpPr/>
            <p:nvPr/>
          </p:nvSpPr>
          <p:spPr>
            <a:xfrm>
              <a:off x="5376504" y="3736082"/>
              <a:ext cx="76876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NAT</a:t>
              </a:r>
              <a:endParaRPr lang="zh-CN" altLang="en-US" sz="800" dirty="0">
                <a:latin typeface="微软雅黑" panose="020B0503020204020204" pitchFamily="34" charset="-122"/>
                <a:ea typeface="微软雅黑" panose="020B0503020204020204" pitchFamily="34" charset="-122"/>
              </a:endParaRPr>
            </a:p>
          </p:txBody>
        </p:sp>
        <p:sp>
          <p:nvSpPr>
            <p:cNvPr id="126" name="圆角矩形 125"/>
            <p:cNvSpPr/>
            <p:nvPr/>
          </p:nvSpPr>
          <p:spPr>
            <a:xfrm>
              <a:off x="6263928" y="3736082"/>
              <a:ext cx="76876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VPN</a:t>
              </a:r>
              <a:endParaRPr lang="zh-CN" altLang="en-US" sz="800" dirty="0">
                <a:latin typeface="微软雅黑" panose="020B0503020204020204" pitchFamily="34" charset="-122"/>
                <a:ea typeface="微软雅黑" panose="020B0503020204020204" pitchFamily="34" charset="-122"/>
              </a:endParaRPr>
            </a:p>
          </p:txBody>
        </p:sp>
        <p:sp>
          <p:nvSpPr>
            <p:cNvPr id="127" name="圆角矩形 126"/>
            <p:cNvSpPr/>
            <p:nvPr/>
          </p:nvSpPr>
          <p:spPr>
            <a:xfrm>
              <a:off x="3540508" y="4015788"/>
              <a:ext cx="3492180" cy="200468"/>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Net Packet Filter</a:t>
              </a:r>
              <a:endParaRPr lang="zh-CN" altLang="en-US" sz="1000" dirty="0">
                <a:latin typeface="微软雅黑" panose="020B0503020204020204" pitchFamily="34" charset="-122"/>
                <a:ea typeface="微软雅黑" panose="020B0503020204020204" pitchFamily="34" charset="-122"/>
              </a:endParaRPr>
            </a:p>
          </p:txBody>
        </p:sp>
        <p:sp>
          <p:nvSpPr>
            <p:cNvPr id="128" name="圆角矩形 127"/>
            <p:cNvSpPr/>
            <p:nvPr/>
          </p:nvSpPr>
          <p:spPr>
            <a:xfrm>
              <a:off x="3540508" y="4254427"/>
              <a:ext cx="1727778" cy="19412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wireless net framework</a:t>
              </a:r>
              <a:endParaRPr lang="zh-CN" altLang="en-US" sz="1000" dirty="0">
                <a:latin typeface="微软雅黑" panose="020B0503020204020204" pitchFamily="34" charset="-122"/>
                <a:ea typeface="微软雅黑" panose="020B0503020204020204" pitchFamily="34" charset="-122"/>
              </a:endParaRPr>
            </a:p>
          </p:txBody>
        </p:sp>
        <p:sp>
          <p:nvSpPr>
            <p:cNvPr id="129" name="圆角矩形 128"/>
            <p:cNvSpPr/>
            <p:nvPr/>
          </p:nvSpPr>
          <p:spPr>
            <a:xfrm>
              <a:off x="5371472" y="4254427"/>
              <a:ext cx="1661216" cy="19412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LoWPAN</a:t>
              </a:r>
              <a:endParaRPr lang="zh-CN" altLang="en-US" sz="1000" dirty="0">
                <a:latin typeface="微软雅黑" panose="020B0503020204020204" pitchFamily="34" charset="-122"/>
                <a:ea typeface="微软雅黑" panose="020B0503020204020204" pitchFamily="34" charset="-122"/>
              </a:endParaRPr>
            </a:p>
          </p:txBody>
        </p:sp>
        <p:sp>
          <p:nvSpPr>
            <p:cNvPr id="130" name="矩形 129"/>
            <p:cNvSpPr/>
            <p:nvPr/>
          </p:nvSpPr>
          <p:spPr>
            <a:xfrm>
              <a:off x="3688929" y="2488777"/>
              <a:ext cx="1152128"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latin typeface="微软雅黑" panose="020B0503020204020204" pitchFamily="34" charset="-122"/>
                  <a:ea typeface="微软雅黑" panose="020B0503020204020204" pitchFamily="34" charset="-122"/>
                </a:rPr>
                <a:t>AF_INET/AF_INET6</a:t>
              </a:r>
              <a:endParaRPr lang="zh-CN" altLang="en-US" sz="900" b="1" dirty="0">
                <a:solidFill>
                  <a:srgbClr val="DA8F20"/>
                </a:solidFill>
                <a:latin typeface="微软雅黑" panose="020B0503020204020204" pitchFamily="34" charset="-122"/>
                <a:ea typeface="微软雅黑" panose="020B0503020204020204" pitchFamily="34" charset="-122"/>
              </a:endParaRPr>
            </a:p>
          </p:txBody>
        </p:sp>
        <p:sp>
          <p:nvSpPr>
            <p:cNvPr id="131" name="矩形 130"/>
            <p:cNvSpPr/>
            <p:nvPr/>
          </p:nvSpPr>
          <p:spPr>
            <a:xfrm>
              <a:off x="5015566" y="2488777"/>
              <a:ext cx="981507"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latin typeface="微软雅黑" panose="020B0503020204020204" pitchFamily="34" charset="-122"/>
                  <a:ea typeface="微软雅黑" panose="020B0503020204020204" pitchFamily="34" charset="-122"/>
                </a:rPr>
                <a:t>AF_UNIX</a:t>
              </a:r>
              <a:endParaRPr lang="zh-CN" altLang="en-US" sz="900" b="1" dirty="0">
                <a:solidFill>
                  <a:srgbClr val="DA8F20"/>
                </a:solidFill>
                <a:latin typeface="微软雅黑" panose="020B0503020204020204" pitchFamily="34" charset="-122"/>
                <a:ea typeface="微软雅黑" panose="020B0503020204020204" pitchFamily="34" charset="-122"/>
              </a:endParaRPr>
            </a:p>
          </p:txBody>
        </p:sp>
        <p:sp>
          <p:nvSpPr>
            <p:cNvPr id="132" name="矩形 131"/>
            <p:cNvSpPr/>
            <p:nvPr/>
          </p:nvSpPr>
          <p:spPr>
            <a:xfrm>
              <a:off x="6030382" y="2488777"/>
              <a:ext cx="981507"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latin typeface="微软雅黑" panose="020B0503020204020204" pitchFamily="34" charset="-122"/>
                  <a:ea typeface="微软雅黑" panose="020B0503020204020204" pitchFamily="34" charset="-122"/>
                </a:rPr>
                <a:t>AF_PACKET</a:t>
              </a:r>
              <a:endParaRPr lang="zh-CN" altLang="en-US" sz="900" b="1" dirty="0">
                <a:solidFill>
                  <a:srgbClr val="DA8F20"/>
                </a:solidFill>
                <a:latin typeface="微软雅黑" panose="020B0503020204020204" pitchFamily="34" charset="-122"/>
                <a:ea typeface="微软雅黑" panose="020B0503020204020204" pitchFamily="34" charset="-122"/>
              </a:endParaRPr>
            </a:p>
          </p:txBody>
        </p:sp>
        <p:sp>
          <p:nvSpPr>
            <p:cNvPr id="133" name="圆角矩形 132"/>
            <p:cNvSpPr/>
            <p:nvPr/>
          </p:nvSpPr>
          <p:spPr>
            <a:xfrm>
              <a:off x="3750622" y="2666555"/>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DNS</a:t>
              </a:r>
              <a:endParaRPr lang="zh-CN" altLang="en-US" sz="800" dirty="0">
                <a:latin typeface="微软雅黑" panose="020B0503020204020204" pitchFamily="34" charset="-122"/>
                <a:ea typeface="微软雅黑" panose="020B0503020204020204" pitchFamily="34" charset="-122"/>
              </a:endParaRPr>
            </a:p>
          </p:txBody>
        </p:sp>
        <p:sp>
          <p:nvSpPr>
            <p:cNvPr id="134" name="圆角矩形 133"/>
            <p:cNvSpPr/>
            <p:nvPr/>
          </p:nvSpPr>
          <p:spPr>
            <a:xfrm>
              <a:off x="4274028" y="2666555"/>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DHCP</a:t>
              </a:r>
              <a:endParaRPr lang="zh-CN" altLang="en-US" sz="800" dirty="0">
                <a:latin typeface="微软雅黑" panose="020B0503020204020204" pitchFamily="34" charset="-122"/>
                <a:ea typeface="微软雅黑" panose="020B0503020204020204" pitchFamily="34" charset="-122"/>
              </a:endParaRPr>
            </a:p>
          </p:txBody>
        </p:sp>
        <p:sp>
          <p:nvSpPr>
            <p:cNvPr id="135" name="圆角矩形 134"/>
            <p:cNvSpPr/>
            <p:nvPr/>
          </p:nvSpPr>
          <p:spPr>
            <a:xfrm>
              <a:off x="3750622" y="2927053"/>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UDP</a:t>
              </a:r>
              <a:endParaRPr lang="zh-CN" altLang="en-US" sz="800" dirty="0">
                <a:latin typeface="微软雅黑" panose="020B0503020204020204" pitchFamily="34" charset="-122"/>
                <a:ea typeface="微软雅黑" panose="020B0503020204020204" pitchFamily="34" charset="-122"/>
              </a:endParaRPr>
            </a:p>
          </p:txBody>
        </p:sp>
        <p:sp>
          <p:nvSpPr>
            <p:cNvPr id="136" name="圆角矩形 135"/>
            <p:cNvSpPr/>
            <p:nvPr/>
          </p:nvSpPr>
          <p:spPr>
            <a:xfrm>
              <a:off x="4274028" y="2927053"/>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TCP</a:t>
              </a:r>
              <a:endParaRPr lang="zh-CN" altLang="en-US" sz="800" dirty="0">
                <a:latin typeface="微软雅黑" panose="020B0503020204020204" pitchFamily="34" charset="-122"/>
                <a:ea typeface="微软雅黑" panose="020B0503020204020204" pitchFamily="34" charset="-122"/>
              </a:endParaRPr>
            </a:p>
          </p:txBody>
        </p:sp>
        <p:sp>
          <p:nvSpPr>
            <p:cNvPr id="137" name="圆角矩形 136"/>
            <p:cNvSpPr/>
            <p:nvPr/>
          </p:nvSpPr>
          <p:spPr>
            <a:xfrm>
              <a:off x="3573234" y="3187551"/>
              <a:ext cx="451204"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IGMP</a:t>
              </a:r>
              <a:endParaRPr lang="zh-CN" altLang="en-US" sz="700" dirty="0">
                <a:latin typeface="微软雅黑" panose="020B0503020204020204" pitchFamily="34" charset="-122"/>
                <a:ea typeface="微软雅黑" panose="020B0503020204020204" pitchFamily="34" charset="-122"/>
              </a:endParaRPr>
            </a:p>
          </p:txBody>
        </p:sp>
        <p:sp>
          <p:nvSpPr>
            <p:cNvPr id="138" name="圆角矩形 137"/>
            <p:cNvSpPr/>
            <p:nvPr/>
          </p:nvSpPr>
          <p:spPr>
            <a:xfrm>
              <a:off x="4035987" y="3187551"/>
              <a:ext cx="483283"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IPv4/v6</a:t>
              </a:r>
              <a:endParaRPr lang="zh-CN" altLang="en-US" sz="700" dirty="0">
                <a:latin typeface="微软雅黑" panose="020B0503020204020204" pitchFamily="34" charset="-122"/>
                <a:ea typeface="微软雅黑" panose="020B0503020204020204" pitchFamily="34" charset="-122"/>
              </a:endParaRPr>
            </a:p>
          </p:txBody>
        </p:sp>
        <p:sp>
          <p:nvSpPr>
            <p:cNvPr id="139" name="圆角矩形 138"/>
            <p:cNvSpPr/>
            <p:nvPr/>
          </p:nvSpPr>
          <p:spPr>
            <a:xfrm>
              <a:off x="4530820" y="3187551"/>
              <a:ext cx="41275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ICMP</a:t>
              </a:r>
              <a:endParaRPr lang="zh-CN" altLang="en-US" sz="700" dirty="0">
                <a:latin typeface="微软雅黑" panose="020B0503020204020204" pitchFamily="34" charset="-122"/>
                <a:ea typeface="微软雅黑" panose="020B0503020204020204" pitchFamily="34" charset="-122"/>
              </a:endParaRPr>
            </a:p>
          </p:txBody>
        </p:sp>
        <p:sp>
          <p:nvSpPr>
            <p:cNvPr id="140" name="圆角矩形 139"/>
            <p:cNvSpPr/>
            <p:nvPr/>
          </p:nvSpPr>
          <p:spPr>
            <a:xfrm>
              <a:off x="3750622" y="3448050"/>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ARP</a:t>
              </a:r>
              <a:endParaRPr lang="zh-CN" altLang="en-US" sz="800" dirty="0">
                <a:latin typeface="微软雅黑" panose="020B0503020204020204" pitchFamily="34" charset="-122"/>
                <a:ea typeface="微软雅黑" panose="020B0503020204020204" pitchFamily="34" charset="-122"/>
              </a:endParaRPr>
            </a:p>
          </p:txBody>
        </p:sp>
        <p:sp>
          <p:nvSpPr>
            <p:cNvPr id="141" name="圆角矩形 140"/>
            <p:cNvSpPr/>
            <p:nvPr/>
          </p:nvSpPr>
          <p:spPr>
            <a:xfrm>
              <a:off x="4274028" y="3448050"/>
              <a:ext cx="567029"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Ad Hoc</a:t>
              </a:r>
              <a:endParaRPr lang="zh-CN" altLang="en-US" sz="800" dirty="0">
                <a:latin typeface="微软雅黑" panose="020B0503020204020204" pitchFamily="34" charset="-122"/>
                <a:ea typeface="微软雅黑" panose="020B0503020204020204" pitchFamily="34" charset="-122"/>
              </a:endParaRPr>
            </a:p>
          </p:txBody>
        </p:sp>
        <p:sp>
          <p:nvSpPr>
            <p:cNvPr id="142" name="圆角矩形 141"/>
            <p:cNvSpPr/>
            <p:nvPr/>
          </p:nvSpPr>
          <p:spPr>
            <a:xfrm>
              <a:off x="5205074" y="2726731"/>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dual-pipe</a:t>
              </a:r>
              <a:endParaRPr lang="zh-CN" altLang="en-US" sz="800" dirty="0">
                <a:latin typeface="微软雅黑" panose="020B0503020204020204" pitchFamily="34" charset="-122"/>
                <a:ea typeface="微软雅黑" panose="020B0503020204020204" pitchFamily="34" charset="-122"/>
              </a:endParaRPr>
            </a:p>
          </p:txBody>
        </p:sp>
        <p:sp>
          <p:nvSpPr>
            <p:cNvPr id="143" name="圆角矩形 142"/>
            <p:cNvSpPr/>
            <p:nvPr/>
          </p:nvSpPr>
          <p:spPr>
            <a:xfrm>
              <a:off x="5205074" y="3029165"/>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cred</a:t>
              </a:r>
              <a:endParaRPr lang="zh-CN" altLang="en-US" sz="800" dirty="0">
                <a:latin typeface="微软雅黑" panose="020B0503020204020204" pitchFamily="34" charset="-122"/>
                <a:ea typeface="微软雅黑" panose="020B0503020204020204" pitchFamily="34" charset="-122"/>
              </a:endParaRPr>
            </a:p>
          </p:txBody>
        </p:sp>
        <p:sp>
          <p:nvSpPr>
            <p:cNvPr id="144" name="圆角矩形 143"/>
            <p:cNvSpPr/>
            <p:nvPr/>
          </p:nvSpPr>
          <p:spPr>
            <a:xfrm>
              <a:off x="5205074" y="3317847"/>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fd</a:t>
              </a:r>
              <a:r>
                <a:rPr lang="en-US" altLang="zh-CN" sz="800" dirty="0">
                  <a:latin typeface="微软雅黑" panose="020B0503020204020204" pitchFamily="34" charset="-122"/>
                  <a:ea typeface="微软雅黑" panose="020B0503020204020204" pitchFamily="34" charset="-122"/>
                </a:rPr>
                <a:t>-trans</a:t>
              </a:r>
              <a:endParaRPr lang="zh-CN" altLang="en-US" sz="800" dirty="0">
                <a:latin typeface="微软雅黑" panose="020B0503020204020204" pitchFamily="34" charset="-122"/>
                <a:ea typeface="微软雅黑" panose="020B0503020204020204" pitchFamily="34" charset="-122"/>
              </a:endParaRPr>
            </a:p>
          </p:txBody>
        </p:sp>
        <p:sp>
          <p:nvSpPr>
            <p:cNvPr id="145" name="圆角矩形 144"/>
            <p:cNvSpPr/>
            <p:nvPr/>
          </p:nvSpPr>
          <p:spPr>
            <a:xfrm>
              <a:off x="6206312" y="2726731"/>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mmap</a:t>
              </a:r>
              <a:endParaRPr lang="zh-CN" altLang="en-US" sz="800" dirty="0">
                <a:latin typeface="微软雅黑" panose="020B0503020204020204" pitchFamily="34" charset="-122"/>
                <a:ea typeface="微软雅黑" panose="020B0503020204020204" pitchFamily="34" charset="-122"/>
              </a:endParaRPr>
            </a:p>
          </p:txBody>
        </p:sp>
        <p:sp>
          <p:nvSpPr>
            <p:cNvPr id="146" name="圆角矩形 145"/>
            <p:cNvSpPr/>
            <p:nvPr/>
          </p:nvSpPr>
          <p:spPr>
            <a:xfrm>
              <a:off x="6206312" y="3029165"/>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queue</a:t>
              </a:r>
              <a:endParaRPr lang="zh-CN" altLang="en-US" sz="800" dirty="0">
                <a:latin typeface="微软雅黑" panose="020B0503020204020204" pitchFamily="34" charset="-122"/>
                <a:ea typeface="微软雅黑" panose="020B0503020204020204" pitchFamily="34" charset="-122"/>
              </a:endParaRPr>
            </a:p>
          </p:txBody>
        </p:sp>
      </p:grpSp>
      <p:grpSp>
        <p:nvGrpSpPr>
          <p:cNvPr id="151" name="Arch_BOX"/>
          <p:cNvGrpSpPr/>
          <p:nvPr/>
        </p:nvGrpSpPr>
        <p:grpSpPr>
          <a:xfrm>
            <a:off x="628651" y="5430875"/>
            <a:ext cx="7991461" cy="369162"/>
            <a:chOff x="35497" y="5718907"/>
            <a:chExt cx="7128792" cy="369162"/>
          </a:xfrm>
        </p:grpSpPr>
        <p:sp>
          <p:nvSpPr>
            <p:cNvPr id="152" name="矩形 151"/>
            <p:cNvSpPr/>
            <p:nvPr/>
          </p:nvSpPr>
          <p:spPr>
            <a:xfrm>
              <a:off x="35497" y="5718907"/>
              <a:ext cx="7128792" cy="36916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53" name="矩形 152"/>
            <p:cNvSpPr/>
            <p:nvPr/>
          </p:nvSpPr>
          <p:spPr>
            <a:xfrm>
              <a:off x="77988" y="5752306"/>
              <a:ext cx="1440160"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Architecture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154" name="Arch_ARM"/>
          <p:cNvSpPr/>
          <p:nvPr/>
        </p:nvSpPr>
        <p:spPr>
          <a:xfrm>
            <a:off x="2317926" y="5495815"/>
            <a:ext cx="1396729"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ARM</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55" name="Arch_PPC"/>
          <p:cNvSpPr/>
          <p:nvPr/>
        </p:nvSpPr>
        <p:spPr>
          <a:xfrm>
            <a:off x="3896131" y="5495815"/>
            <a:ext cx="1396729"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PowerPC</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56" name="Arch_MIPS"/>
          <p:cNvSpPr/>
          <p:nvPr/>
        </p:nvSpPr>
        <p:spPr>
          <a:xfrm>
            <a:off x="5474335" y="5495815"/>
            <a:ext cx="1396729"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MIPS</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57" name="Arch_x86"/>
          <p:cNvSpPr/>
          <p:nvPr/>
        </p:nvSpPr>
        <p:spPr>
          <a:xfrm>
            <a:off x="7052540" y="5495815"/>
            <a:ext cx="1396729"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latin typeface="微软雅黑" panose="020B0503020204020204" pitchFamily="34" charset="-122"/>
                <a:ea typeface="微软雅黑" panose="020B0503020204020204" pitchFamily="34" charset="-122"/>
              </a:rPr>
              <a:t>x86</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zhangpengcheng1@acoinfo.co\Desktop\work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634" y="-495300"/>
            <a:ext cx="7688416" cy="70638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
          <p:cNvSpPr txBox="1">
            <a:spLocks noChangeArrowheads="1"/>
          </p:cNvSpPr>
          <p:nvPr/>
        </p:nvSpPr>
        <p:spPr bwMode="auto">
          <a:xfrm>
            <a:off x="8674592" y="4309872"/>
            <a:ext cx="3118587" cy="2031325"/>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smtClean="0">
                <a:solidFill>
                  <a:srgbClr val="165380"/>
                </a:solidFill>
                <a:latin typeface="微软雅黑" panose="020B0503020204020204" pitchFamily="34" charset="-122"/>
                <a:ea typeface="微软雅黑" panose="020B0503020204020204" pitchFamily="34" charset="-122"/>
              </a:rPr>
              <a:t>2020</a:t>
            </a:r>
            <a:r>
              <a:rPr lang="zh-CN" altLang="en-US" sz="2800" b="1" dirty="0" smtClean="0">
                <a:solidFill>
                  <a:srgbClr val="165380"/>
                </a:solidFill>
                <a:latin typeface="微软雅黑" panose="020B0503020204020204" pitchFamily="34" charset="-122"/>
                <a:ea typeface="微软雅黑" panose="020B0503020204020204" pitchFamily="34" charset="-122"/>
              </a:rPr>
              <a:t>年</a:t>
            </a:r>
            <a:endParaRPr lang="en-US" altLang="zh-CN" sz="2800" b="1" dirty="0">
              <a:solidFill>
                <a:srgbClr val="165380"/>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smtClean="0">
                <a:solidFill>
                  <a:srgbClr val="7F7F7F"/>
                </a:solidFill>
                <a:latin typeface="微软雅黑" panose="020B0503020204020204" pitchFamily="34" charset="-122"/>
                <a:ea typeface="微软雅黑" panose="020B0503020204020204" pitchFamily="34" charset="-122"/>
              </a:rPr>
              <a:t>支持</a:t>
            </a:r>
            <a:r>
              <a:rPr lang="en-US" altLang="zh-CN" sz="1400" dirty="0">
                <a:solidFill>
                  <a:srgbClr val="7F7F7F"/>
                </a:solidFill>
                <a:latin typeface="微软雅黑" panose="020B0503020204020204" pitchFamily="34" charset="-122"/>
                <a:ea typeface="微软雅黑" panose="020B0503020204020204" pitchFamily="34" charset="-122"/>
              </a:rPr>
              <a:t> </a:t>
            </a:r>
            <a:r>
              <a:rPr lang="en-US" altLang="zh-CN" sz="1400" dirty="0" smtClean="0">
                <a:solidFill>
                  <a:srgbClr val="7F7F7F"/>
                </a:solidFill>
                <a:latin typeface="微软雅黑" panose="020B0503020204020204" pitchFamily="34" charset="-122"/>
                <a:ea typeface="微软雅黑" panose="020B0503020204020204" pitchFamily="34" charset="-122"/>
              </a:rPr>
              <a:t>SPARC</a:t>
            </a:r>
            <a:r>
              <a:rPr lang="zh-CN" altLang="en-US" sz="1400" dirty="0" smtClean="0">
                <a:solidFill>
                  <a:srgbClr val="7F7F7F"/>
                </a:solidFill>
                <a:latin typeface="微软雅黑" panose="020B0503020204020204" pitchFamily="34" charset="-122"/>
                <a:ea typeface="微软雅黑" panose="020B0503020204020204" pitchFamily="34" charset="-122"/>
              </a:rPr>
              <a:t>、</a:t>
            </a:r>
            <a:r>
              <a:rPr lang="en-US" altLang="zh-CN" sz="1400" dirty="0" smtClean="0">
                <a:solidFill>
                  <a:srgbClr val="7F7F7F"/>
                </a:solidFill>
                <a:latin typeface="微软雅黑" panose="020B0503020204020204" pitchFamily="34" charset="-122"/>
                <a:ea typeface="微软雅黑" panose="020B0503020204020204" pitchFamily="34" charset="-122"/>
              </a:rPr>
              <a:t>DSP</a:t>
            </a:r>
            <a:r>
              <a:rPr lang="zh-CN" altLang="en-US" sz="1400" dirty="0" smtClean="0">
                <a:solidFill>
                  <a:srgbClr val="7F7F7F"/>
                </a:solidFill>
                <a:latin typeface="微软雅黑" panose="020B0503020204020204" pitchFamily="34" charset="-122"/>
                <a:ea typeface="微软雅黑" panose="020B0503020204020204" pitchFamily="34" charset="-122"/>
              </a:rPr>
              <a:t>、</a:t>
            </a:r>
            <a:r>
              <a:rPr lang="en-US" altLang="zh-CN" sz="1400" dirty="0" smtClean="0">
                <a:solidFill>
                  <a:srgbClr val="7F7F7F"/>
                </a:solidFill>
                <a:latin typeface="微软雅黑" panose="020B0503020204020204" pitchFamily="34" charset="-122"/>
                <a:ea typeface="微软雅黑" panose="020B0503020204020204" pitchFamily="34" charset="-122"/>
              </a:rPr>
              <a:t>C-SKY</a:t>
            </a:r>
            <a:r>
              <a:rPr lang="zh-CN" altLang="en-US" sz="1400" dirty="0" smtClean="0">
                <a:solidFill>
                  <a:srgbClr val="7F7F7F"/>
                </a:solidFill>
                <a:latin typeface="微软雅黑" panose="020B0503020204020204" pitchFamily="34" charset="-122"/>
                <a:ea typeface="微软雅黑" panose="020B0503020204020204" pitchFamily="34" charset="-122"/>
              </a:rPr>
              <a:t>、</a:t>
            </a:r>
            <a:r>
              <a:rPr lang="en-US" altLang="zh-CN" sz="1400" dirty="0" smtClean="0">
                <a:solidFill>
                  <a:srgbClr val="7F7F7F"/>
                </a:solidFill>
                <a:latin typeface="微软雅黑" panose="020B0503020204020204" pitchFamily="34" charset="-122"/>
                <a:ea typeface="微软雅黑" panose="020B0503020204020204" pitchFamily="34" charset="-122"/>
              </a:rPr>
              <a:t>RISC-V </a:t>
            </a:r>
            <a:r>
              <a:rPr lang="zh-CN" altLang="en-US" sz="1400" dirty="0" smtClean="0">
                <a:solidFill>
                  <a:srgbClr val="7F7F7F"/>
                </a:solidFill>
                <a:latin typeface="微软雅黑" panose="020B0503020204020204" pitchFamily="34" charset="-122"/>
                <a:ea typeface="微软雅黑" panose="020B0503020204020204" pitchFamily="34" charset="-122"/>
              </a:rPr>
              <a:t>等架构，支持人工智能算法</a:t>
            </a:r>
            <a:r>
              <a:rPr lang="en-US" altLang="zh-CN" sz="1400" dirty="0" smtClean="0">
                <a:solidFill>
                  <a:srgbClr val="7F7F7F"/>
                </a:solidFill>
                <a:latin typeface="微软雅黑" panose="020B0503020204020204" pitchFamily="34" charset="-122"/>
                <a:ea typeface="微软雅黑" panose="020B0503020204020204" pitchFamily="34" charset="-122"/>
              </a:rPr>
              <a:t>NCNN </a:t>
            </a:r>
            <a:r>
              <a:rPr lang="zh-CN" altLang="en-US" sz="1400" dirty="0" smtClean="0">
                <a:solidFill>
                  <a:srgbClr val="7F7F7F"/>
                </a:solidFill>
                <a:latin typeface="微软雅黑" panose="020B0503020204020204" pitchFamily="34" charset="-122"/>
                <a:ea typeface="微软雅黑" panose="020B0503020204020204" pitchFamily="34" charset="-122"/>
              </a:rPr>
              <a:t>和 </a:t>
            </a:r>
            <a:r>
              <a:rPr lang="en-US" altLang="zh-CN" sz="1400" dirty="0" smtClean="0">
                <a:solidFill>
                  <a:srgbClr val="7F7F7F"/>
                </a:solidFill>
                <a:latin typeface="微软雅黑" panose="020B0503020204020204" pitchFamily="34" charset="-122"/>
                <a:ea typeface="微软雅黑" panose="020B0503020204020204" pitchFamily="34" charset="-122"/>
              </a:rPr>
              <a:t>TensorFlow </a:t>
            </a:r>
            <a:r>
              <a:rPr lang="zh-CN" altLang="en-US" sz="1400" dirty="0" smtClean="0">
                <a:solidFill>
                  <a:srgbClr val="7F7F7F"/>
                </a:solidFill>
                <a:latin typeface="微软雅黑" panose="020B0503020204020204" pitchFamily="34" charset="-122"/>
                <a:ea typeface="微软雅黑" panose="020B0503020204020204" pitchFamily="34" charset="-122"/>
              </a:rPr>
              <a:t>框架，支持</a:t>
            </a:r>
            <a:r>
              <a:rPr lang="en-US" altLang="zh-CN" sz="1400" dirty="0" smtClean="0">
                <a:solidFill>
                  <a:srgbClr val="7F7F7F"/>
                </a:solidFill>
                <a:latin typeface="微软雅黑" panose="020B0503020204020204" pitchFamily="34" charset="-122"/>
                <a:ea typeface="微软雅黑" panose="020B0503020204020204" pitchFamily="34" charset="-122"/>
              </a:rPr>
              <a:t>JavaScript</a:t>
            </a:r>
            <a:r>
              <a:rPr lang="zh-CN" altLang="en-US" sz="1400" dirty="0" smtClean="0">
                <a:solidFill>
                  <a:srgbClr val="7F7F7F"/>
                </a:solidFill>
                <a:latin typeface="微软雅黑" panose="020B0503020204020204" pitchFamily="34" charset="-122"/>
                <a:ea typeface="微软雅黑" panose="020B0503020204020204" pitchFamily="34" charset="-122"/>
              </a:rPr>
              <a:t>、</a:t>
            </a:r>
            <a:r>
              <a:rPr lang="en-US" altLang="zh-CN" sz="1400" dirty="0" smtClean="0">
                <a:solidFill>
                  <a:srgbClr val="7F7F7F"/>
                </a:solidFill>
                <a:latin typeface="微软雅黑" panose="020B0503020204020204" pitchFamily="34" charset="-122"/>
                <a:ea typeface="微软雅黑" panose="020B0503020204020204" pitchFamily="34" charset="-122"/>
              </a:rPr>
              <a:t>Python </a:t>
            </a:r>
            <a:r>
              <a:rPr lang="zh-CN" altLang="en-US" sz="1400" dirty="0" smtClean="0">
                <a:solidFill>
                  <a:srgbClr val="7F7F7F"/>
                </a:solidFill>
                <a:latin typeface="微软雅黑" panose="020B0503020204020204" pitchFamily="34" charset="-122"/>
                <a:ea typeface="微软雅黑" panose="020B0503020204020204" pitchFamily="34" charset="-122"/>
              </a:rPr>
              <a:t>语言。  </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7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504024" y="4323021"/>
            <a:ext cx="3887366" cy="1577740"/>
          </a:xfrm>
          <a:prstGeom prst="rect">
            <a:avLst/>
          </a:prstGeom>
          <a:noFill/>
          <a:ln w="12700">
            <a:noFill/>
            <a:miter lim="800000"/>
          </a:ln>
        </p:spPr>
        <p:txBody>
          <a:bodyPr wrap="square">
            <a:spAutoFit/>
          </a:bodyPr>
          <a:lstStyle/>
          <a:p>
            <a:pPr>
              <a:lnSpc>
                <a:spcPct val="150000"/>
              </a:lnSpc>
            </a:pPr>
            <a:r>
              <a:rPr lang="en-US" altLang="zh-CN" sz="2400" b="1" dirty="0">
                <a:solidFill>
                  <a:srgbClr val="165380"/>
                </a:solidFill>
                <a:latin typeface="微软雅黑" panose="020B0503020204020204" pitchFamily="34" charset="-122"/>
                <a:ea typeface="微软雅黑" panose="020B0503020204020204" pitchFamily="34" charset="-122"/>
              </a:rPr>
              <a:t>2014</a:t>
            </a:r>
            <a:r>
              <a:rPr lang="zh-CN" altLang="en-US" sz="2400" b="1" dirty="0">
                <a:solidFill>
                  <a:srgbClr val="165380"/>
                </a:solidFill>
                <a:latin typeface="微软雅黑" panose="020B0503020204020204" pitchFamily="34" charset="-122"/>
                <a:ea typeface="微软雅黑" panose="020B0503020204020204" pitchFamily="34" charset="-122"/>
              </a:rPr>
              <a:t>年</a:t>
            </a:r>
          </a:p>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全面支持</a:t>
            </a:r>
            <a:r>
              <a:rPr lang="en-US" altLang="zh-CN" sz="1400" dirty="0">
                <a:solidFill>
                  <a:srgbClr val="7F7F7F"/>
                </a:solidFill>
                <a:latin typeface="微软雅黑" panose="020B0503020204020204" pitchFamily="34" charset="-122"/>
                <a:ea typeface="微软雅黑" panose="020B0503020204020204" pitchFamily="34" charset="-122"/>
              </a:rPr>
              <a:t> ARM</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a:solidFill>
                  <a:srgbClr val="7F7F7F"/>
                </a:solidFill>
                <a:latin typeface="微软雅黑" panose="020B0503020204020204" pitchFamily="34" charset="-122"/>
                <a:ea typeface="微软雅黑" panose="020B0503020204020204" pitchFamily="34" charset="-122"/>
              </a:rPr>
              <a:t> MIPS </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a:solidFill>
                  <a:srgbClr val="7F7F7F"/>
                </a:solidFill>
                <a:latin typeface="微软雅黑" panose="020B0503020204020204" pitchFamily="34" charset="-122"/>
                <a:ea typeface="微软雅黑" panose="020B0503020204020204" pitchFamily="34" charset="-122"/>
              </a:rPr>
              <a:t>PowerPC</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a:solidFill>
                  <a:srgbClr val="7F7F7F"/>
                </a:solidFill>
                <a:latin typeface="微软雅黑" panose="020B0503020204020204" pitchFamily="34" charset="-122"/>
                <a:ea typeface="微软雅黑" panose="020B0503020204020204" pitchFamily="34" charset="-122"/>
              </a:rPr>
              <a:t>x86 </a:t>
            </a:r>
            <a:r>
              <a:rPr lang="zh-CN" altLang="en-US" sz="1400" dirty="0">
                <a:solidFill>
                  <a:srgbClr val="7F7F7F"/>
                </a:solidFill>
                <a:latin typeface="微软雅黑" panose="020B0503020204020204" pitchFamily="34" charset="-122"/>
                <a:ea typeface="微软雅黑" panose="020B0503020204020204" pitchFamily="34" charset="-122"/>
              </a:rPr>
              <a:t>四大平台，完美适配各大半导体厂商芯片，适用范围更加广阔。</a:t>
            </a:r>
          </a:p>
        </p:txBody>
      </p:sp>
      <p:sp>
        <p:nvSpPr>
          <p:cNvPr id="2" name="ARM"/>
          <p:cNvSpPr txBox="1"/>
          <p:nvPr/>
        </p:nvSpPr>
        <p:spPr>
          <a:xfrm>
            <a:off x="1216448" y="1052735"/>
            <a:ext cx="1197764" cy="369332"/>
          </a:xfrm>
          <a:prstGeom prst="rect">
            <a:avLst/>
          </a:prstGeom>
          <a:solidFill>
            <a:srgbClr val="0070C0"/>
          </a:solidFill>
          <a:ln>
            <a:solidFill>
              <a:schemeClr val="tx1"/>
            </a:solidFill>
          </a:ln>
        </p:spPr>
        <p:txBody>
          <a:bodyPr wrap="square" rtlCol="0">
            <a:spAutoFit/>
          </a:bodyPr>
          <a:lstStyle/>
          <a:p>
            <a:pPr algn="ctr"/>
            <a:r>
              <a:rPr lang="en-US" altLang="zh-CN" b="1" dirty="0">
                <a:solidFill>
                  <a:schemeClr val="bg1"/>
                </a:solidFill>
                <a:ea typeface="微软雅黑" panose="020B0503020204020204" pitchFamily="34" charset="-122"/>
              </a:rPr>
              <a:t>ARM</a:t>
            </a:r>
            <a:endParaRPr lang="zh-CN" altLang="en-US" b="1" dirty="0">
              <a:solidFill>
                <a:schemeClr val="bg1"/>
              </a:solidFill>
              <a:ea typeface="微软雅黑" panose="020B0503020204020204" pitchFamily="34" charset="-122"/>
            </a:endParaRPr>
          </a:p>
        </p:txBody>
      </p:sp>
      <p:sp>
        <p:nvSpPr>
          <p:cNvPr id="28" name="PPC"/>
          <p:cNvSpPr txBox="1"/>
          <p:nvPr/>
        </p:nvSpPr>
        <p:spPr>
          <a:xfrm>
            <a:off x="1216447" y="2855411"/>
            <a:ext cx="1197764" cy="369332"/>
          </a:xfrm>
          <a:prstGeom prst="rect">
            <a:avLst/>
          </a:prstGeom>
          <a:solidFill>
            <a:srgbClr val="0070C0"/>
          </a:solidFill>
          <a:ln>
            <a:solidFill>
              <a:schemeClr val="tx1"/>
            </a:solidFill>
          </a:ln>
        </p:spPr>
        <p:txBody>
          <a:bodyPr wrap="none" rtlCol="0">
            <a:spAutoFit/>
          </a:bodyPr>
          <a:lstStyle/>
          <a:p>
            <a:pPr algn="ctr"/>
            <a:r>
              <a:rPr lang="en-US" altLang="zh-CN" b="1" dirty="0">
                <a:solidFill>
                  <a:schemeClr val="bg1"/>
                </a:solidFill>
                <a:ea typeface="微软雅黑" panose="020B0503020204020204" pitchFamily="34" charset="-122"/>
              </a:rPr>
              <a:t>PowerPC</a:t>
            </a:r>
            <a:endParaRPr lang="zh-CN" altLang="en-US" b="1" dirty="0">
              <a:solidFill>
                <a:schemeClr val="bg1"/>
              </a:solidFill>
              <a:ea typeface="微软雅黑" panose="020B0503020204020204" pitchFamily="34" charset="-122"/>
            </a:endParaRPr>
          </a:p>
        </p:txBody>
      </p:sp>
      <p:sp>
        <p:nvSpPr>
          <p:cNvPr id="29" name="MIPS"/>
          <p:cNvSpPr txBox="1"/>
          <p:nvPr/>
        </p:nvSpPr>
        <p:spPr>
          <a:xfrm>
            <a:off x="1236123" y="4079547"/>
            <a:ext cx="1197763" cy="369332"/>
          </a:xfrm>
          <a:prstGeom prst="rect">
            <a:avLst/>
          </a:prstGeom>
          <a:solidFill>
            <a:srgbClr val="0070C0"/>
          </a:solidFill>
          <a:ln>
            <a:solidFill>
              <a:schemeClr val="tx1"/>
            </a:solidFill>
          </a:ln>
        </p:spPr>
        <p:txBody>
          <a:bodyPr wrap="square" rtlCol="0">
            <a:spAutoFit/>
          </a:bodyPr>
          <a:lstStyle/>
          <a:p>
            <a:pPr algn="ctr"/>
            <a:r>
              <a:rPr lang="en-US" altLang="zh-CN" b="1" dirty="0">
                <a:solidFill>
                  <a:schemeClr val="bg1"/>
                </a:solidFill>
                <a:ea typeface="微软雅黑" panose="020B0503020204020204" pitchFamily="34" charset="-122"/>
              </a:rPr>
              <a:t>MIPS</a:t>
            </a:r>
            <a:endParaRPr lang="zh-CN" altLang="en-US" b="1" dirty="0">
              <a:solidFill>
                <a:schemeClr val="bg1"/>
              </a:solidFill>
              <a:ea typeface="微软雅黑" panose="020B0503020204020204" pitchFamily="34" charset="-122"/>
            </a:endParaRPr>
          </a:p>
        </p:txBody>
      </p:sp>
      <p:sp>
        <p:nvSpPr>
          <p:cNvPr id="30" name="X86"/>
          <p:cNvSpPr txBox="1"/>
          <p:nvPr/>
        </p:nvSpPr>
        <p:spPr>
          <a:xfrm>
            <a:off x="1216448" y="5281359"/>
            <a:ext cx="1197762" cy="369332"/>
          </a:xfrm>
          <a:prstGeom prst="rect">
            <a:avLst/>
          </a:prstGeom>
          <a:solidFill>
            <a:srgbClr val="0070C0"/>
          </a:solidFill>
          <a:ln>
            <a:solidFill>
              <a:schemeClr val="tx1"/>
            </a:solidFill>
          </a:ln>
        </p:spPr>
        <p:txBody>
          <a:bodyPr wrap="square" rtlCol="0">
            <a:spAutoFit/>
          </a:bodyPr>
          <a:lstStyle/>
          <a:p>
            <a:pPr algn="ctr"/>
            <a:r>
              <a:rPr lang="en-US" altLang="zh-CN" b="1" dirty="0">
                <a:solidFill>
                  <a:schemeClr val="bg1"/>
                </a:solidFill>
                <a:ea typeface="微软雅黑" panose="020B0503020204020204" pitchFamily="34" charset="-122"/>
              </a:rPr>
              <a:t>x86</a:t>
            </a:r>
            <a:endParaRPr lang="zh-CN" altLang="en-US" b="1" dirty="0">
              <a:solidFill>
                <a:schemeClr val="bg1"/>
              </a:solidFill>
              <a:ea typeface="微软雅黑" panose="020B0503020204020204" pitchFamily="34" charset="-122"/>
            </a:endParaRPr>
          </a:p>
        </p:txBody>
      </p:sp>
      <p:pic>
        <p:nvPicPr>
          <p:cNvPr id="172046" name="Picture 14" descr="C:\Users\yangyang\Desktop\logo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972" y="1052736"/>
            <a:ext cx="1534651" cy="545095"/>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47" name="Picture 15" descr="C:\Users\yangyang\Desktop\lohgo0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0383" y="1052736"/>
            <a:ext cx="1512168" cy="537109"/>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48" name="Picture 16" descr="C:\Users\yangyang\Desktop\logo0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23311" y="1052736"/>
            <a:ext cx="1512168" cy="537109"/>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49" name="Picture 17" descr="C:\Users\yangyang\Desktop\logo0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4972" y="1733295"/>
            <a:ext cx="1517693" cy="539072"/>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0" name="Picture 18" descr="C:\Users\yangyang\Desktop\logo0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240" y="1044750"/>
            <a:ext cx="1534651" cy="545095"/>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1" name="Picture 19" descr="C:\Users\yangyang\Desktop\logo0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8239" y="1733295"/>
            <a:ext cx="1520391" cy="540029"/>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2" name="Picture 20" descr="C:\Users\yangyang\Desktop\logo08.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24204" y="1733295"/>
            <a:ext cx="1506463" cy="535083"/>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3" name="Picture 21" descr="C:\Users\yangyang\Desktop\logo04.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9611" y="2855411"/>
            <a:ext cx="1498622" cy="532297"/>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4" name="Picture 22" descr="C:\Users\yangyang\Desktop\logo09.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44360" y="2778453"/>
            <a:ext cx="1500733" cy="533047"/>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5" name="Picture 23" descr="C:\Users\yangyang\Desktop\logo1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49835" y="2865249"/>
            <a:ext cx="1506462" cy="535082"/>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6" name="Picture 24" descr="C:\Users\yangyang\Desktop\logo10.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4293" y="4079547"/>
            <a:ext cx="1523910" cy="54128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7" name="Picture 25" descr="C:\Users\yangyang\Desktop\logo11.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8238" y="4079547"/>
            <a:ext cx="1520391" cy="54003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8" name="Picture 26" descr="C:\Users\yangyang\Desktop\logo01.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63132" y="5278884"/>
            <a:ext cx="1481961" cy="52638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01378" name="Picture 2"/>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4587908" y="5278884"/>
            <a:ext cx="1501049" cy="530858"/>
          </a:xfrm>
          <a:prstGeom prst="rect">
            <a:avLst/>
          </a:prstGeom>
          <a:noFill/>
          <a:extLst>
            <a:ext uri="{909E8E84-426E-40DD-AFC4-6F175D3DCCD1}">
              <a14:hiddenFill xmlns:a14="http://schemas.microsoft.com/office/drawing/2010/main">
                <a:solidFill>
                  <a:srgbClr val="FFFFFF"/>
                </a:solidFill>
              </a14:hiddenFill>
            </a:ext>
          </a:extLst>
        </p:spPr>
      </p:pic>
      <p:pic>
        <p:nvPicPr>
          <p:cNvPr id="98306" name="Picture 2" descr="C:\Users\yangyang\Desktop\stlogo.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56240" y="1715298"/>
            <a:ext cx="1534651" cy="5450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00"/>
                                        <p:tgtEl>
                                          <p:spTgt spid="2"/>
                                        </p:tgtEl>
                                      </p:cBhvr>
                                    </p:animEffect>
                                    <p:anim calcmode="lin" valueType="num">
                                      <p:cBhvr>
                                        <p:cTn id="12" dur="700" fill="hold"/>
                                        <p:tgtEl>
                                          <p:spTgt spid="2"/>
                                        </p:tgtEl>
                                        <p:attrNameLst>
                                          <p:attrName>ppt_x</p:attrName>
                                        </p:attrNameLst>
                                      </p:cBhvr>
                                      <p:tavLst>
                                        <p:tav tm="0">
                                          <p:val>
                                            <p:strVal val="#ppt_x"/>
                                          </p:val>
                                        </p:tav>
                                        <p:tav tm="100000">
                                          <p:val>
                                            <p:strVal val="#ppt_x"/>
                                          </p:val>
                                        </p:tav>
                                      </p:tavLst>
                                    </p:anim>
                                    <p:anim calcmode="lin" valueType="num">
                                      <p:cBhvr>
                                        <p:cTn id="13" dur="700" fill="hold"/>
                                        <p:tgtEl>
                                          <p:spTgt spid="2"/>
                                        </p:tgtEl>
                                        <p:attrNameLst>
                                          <p:attrName>ppt_y</p:attrName>
                                        </p:attrNameLst>
                                      </p:cBhvr>
                                      <p:tavLst>
                                        <p:tav tm="0">
                                          <p:val>
                                            <p:strVal val="#ppt_y+.1"/>
                                          </p:val>
                                        </p:tav>
                                        <p:tav tm="100000">
                                          <p:val>
                                            <p:strVal val="#ppt_y"/>
                                          </p:val>
                                        </p:tav>
                                      </p:tavLst>
                                    </p:anim>
                                  </p:childTnLst>
                                </p:cTn>
                              </p:par>
                              <p:par>
                                <p:cTn id="14" presetID="14" presetClass="entr" presetSubtype="10" fill="hold" nodeType="withEffect">
                                  <p:stCondLst>
                                    <p:cond delay="400"/>
                                  </p:stCondLst>
                                  <p:childTnLst>
                                    <p:set>
                                      <p:cBhvr>
                                        <p:cTn id="15" dur="1" fill="hold">
                                          <p:stCondLst>
                                            <p:cond delay="0"/>
                                          </p:stCondLst>
                                        </p:cTn>
                                        <p:tgtEl>
                                          <p:spTgt spid="172046"/>
                                        </p:tgtEl>
                                        <p:attrNameLst>
                                          <p:attrName>style.visibility</p:attrName>
                                        </p:attrNameLst>
                                      </p:cBhvr>
                                      <p:to>
                                        <p:strVal val="visible"/>
                                      </p:to>
                                    </p:set>
                                    <p:animEffect transition="in" filter="randombar(horizontal)">
                                      <p:cBhvr>
                                        <p:cTn id="16" dur="500"/>
                                        <p:tgtEl>
                                          <p:spTgt spid="172046"/>
                                        </p:tgtEl>
                                      </p:cBhvr>
                                    </p:animEffect>
                                  </p:childTnLst>
                                </p:cTn>
                              </p:par>
                              <p:par>
                                <p:cTn id="17" presetID="14" presetClass="entr" presetSubtype="10" fill="hold" nodeType="withEffect">
                                  <p:stCondLst>
                                    <p:cond delay="400"/>
                                  </p:stCondLst>
                                  <p:childTnLst>
                                    <p:set>
                                      <p:cBhvr>
                                        <p:cTn id="18" dur="1" fill="hold">
                                          <p:stCondLst>
                                            <p:cond delay="0"/>
                                          </p:stCondLst>
                                        </p:cTn>
                                        <p:tgtEl>
                                          <p:spTgt spid="172047"/>
                                        </p:tgtEl>
                                        <p:attrNameLst>
                                          <p:attrName>style.visibility</p:attrName>
                                        </p:attrNameLst>
                                      </p:cBhvr>
                                      <p:to>
                                        <p:strVal val="visible"/>
                                      </p:to>
                                    </p:set>
                                    <p:animEffect transition="in" filter="randombar(horizontal)">
                                      <p:cBhvr>
                                        <p:cTn id="19" dur="500"/>
                                        <p:tgtEl>
                                          <p:spTgt spid="172047"/>
                                        </p:tgtEl>
                                      </p:cBhvr>
                                    </p:animEffect>
                                  </p:childTnLst>
                                </p:cTn>
                              </p:par>
                              <p:par>
                                <p:cTn id="20" presetID="14" presetClass="entr" presetSubtype="10" fill="hold" nodeType="withEffect">
                                  <p:stCondLst>
                                    <p:cond delay="400"/>
                                  </p:stCondLst>
                                  <p:childTnLst>
                                    <p:set>
                                      <p:cBhvr>
                                        <p:cTn id="21" dur="1" fill="hold">
                                          <p:stCondLst>
                                            <p:cond delay="0"/>
                                          </p:stCondLst>
                                        </p:cTn>
                                        <p:tgtEl>
                                          <p:spTgt spid="172048"/>
                                        </p:tgtEl>
                                        <p:attrNameLst>
                                          <p:attrName>style.visibility</p:attrName>
                                        </p:attrNameLst>
                                      </p:cBhvr>
                                      <p:to>
                                        <p:strVal val="visible"/>
                                      </p:to>
                                    </p:set>
                                    <p:animEffect transition="in" filter="randombar(horizontal)">
                                      <p:cBhvr>
                                        <p:cTn id="22" dur="500"/>
                                        <p:tgtEl>
                                          <p:spTgt spid="172048"/>
                                        </p:tgtEl>
                                      </p:cBhvr>
                                    </p:animEffect>
                                  </p:childTnLst>
                                </p:cTn>
                              </p:par>
                              <p:par>
                                <p:cTn id="23" presetID="14" presetClass="entr" presetSubtype="10" fill="hold" nodeType="withEffect">
                                  <p:stCondLst>
                                    <p:cond delay="400"/>
                                  </p:stCondLst>
                                  <p:childTnLst>
                                    <p:set>
                                      <p:cBhvr>
                                        <p:cTn id="24" dur="1" fill="hold">
                                          <p:stCondLst>
                                            <p:cond delay="0"/>
                                          </p:stCondLst>
                                        </p:cTn>
                                        <p:tgtEl>
                                          <p:spTgt spid="172050"/>
                                        </p:tgtEl>
                                        <p:attrNameLst>
                                          <p:attrName>style.visibility</p:attrName>
                                        </p:attrNameLst>
                                      </p:cBhvr>
                                      <p:to>
                                        <p:strVal val="visible"/>
                                      </p:to>
                                    </p:set>
                                    <p:animEffect transition="in" filter="randombar(horizontal)">
                                      <p:cBhvr>
                                        <p:cTn id="25" dur="500"/>
                                        <p:tgtEl>
                                          <p:spTgt spid="172050"/>
                                        </p:tgtEl>
                                      </p:cBhvr>
                                    </p:animEffect>
                                  </p:childTnLst>
                                </p:cTn>
                              </p:par>
                              <p:par>
                                <p:cTn id="26" presetID="14" presetClass="entr" presetSubtype="10" fill="hold" nodeType="withEffect">
                                  <p:stCondLst>
                                    <p:cond delay="400"/>
                                  </p:stCondLst>
                                  <p:childTnLst>
                                    <p:set>
                                      <p:cBhvr>
                                        <p:cTn id="27" dur="1" fill="hold">
                                          <p:stCondLst>
                                            <p:cond delay="0"/>
                                          </p:stCondLst>
                                        </p:cTn>
                                        <p:tgtEl>
                                          <p:spTgt spid="172049"/>
                                        </p:tgtEl>
                                        <p:attrNameLst>
                                          <p:attrName>style.visibility</p:attrName>
                                        </p:attrNameLst>
                                      </p:cBhvr>
                                      <p:to>
                                        <p:strVal val="visible"/>
                                      </p:to>
                                    </p:set>
                                    <p:animEffect transition="in" filter="randombar(horizontal)">
                                      <p:cBhvr>
                                        <p:cTn id="28" dur="500"/>
                                        <p:tgtEl>
                                          <p:spTgt spid="172049"/>
                                        </p:tgtEl>
                                      </p:cBhvr>
                                    </p:animEffect>
                                  </p:childTnLst>
                                </p:cTn>
                              </p:par>
                              <p:par>
                                <p:cTn id="29" presetID="14" presetClass="entr" presetSubtype="10" fill="hold" nodeType="withEffect">
                                  <p:stCondLst>
                                    <p:cond delay="400"/>
                                  </p:stCondLst>
                                  <p:childTnLst>
                                    <p:set>
                                      <p:cBhvr>
                                        <p:cTn id="30" dur="1" fill="hold">
                                          <p:stCondLst>
                                            <p:cond delay="0"/>
                                          </p:stCondLst>
                                        </p:cTn>
                                        <p:tgtEl>
                                          <p:spTgt spid="172051"/>
                                        </p:tgtEl>
                                        <p:attrNameLst>
                                          <p:attrName>style.visibility</p:attrName>
                                        </p:attrNameLst>
                                      </p:cBhvr>
                                      <p:to>
                                        <p:strVal val="visible"/>
                                      </p:to>
                                    </p:set>
                                    <p:animEffect transition="in" filter="randombar(horizontal)">
                                      <p:cBhvr>
                                        <p:cTn id="31" dur="500"/>
                                        <p:tgtEl>
                                          <p:spTgt spid="172051"/>
                                        </p:tgtEl>
                                      </p:cBhvr>
                                    </p:animEffect>
                                  </p:childTnLst>
                                </p:cTn>
                              </p:par>
                              <p:par>
                                <p:cTn id="32" presetID="14" presetClass="entr" presetSubtype="10" fill="hold" nodeType="withEffect">
                                  <p:stCondLst>
                                    <p:cond delay="400"/>
                                  </p:stCondLst>
                                  <p:childTnLst>
                                    <p:set>
                                      <p:cBhvr>
                                        <p:cTn id="33" dur="1" fill="hold">
                                          <p:stCondLst>
                                            <p:cond delay="0"/>
                                          </p:stCondLst>
                                        </p:cTn>
                                        <p:tgtEl>
                                          <p:spTgt spid="172052"/>
                                        </p:tgtEl>
                                        <p:attrNameLst>
                                          <p:attrName>style.visibility</p:attrName>
                                        </p:attrNameLst>
                                      </p:cBhvr>
                                      <p:to>
                                        <p:strVal val="visible"/>
                                      </p:to>
                                    </p:set>
                                    <p:animEffect transition="in" filter="randombar(horizontal)">
                                      <p:cBhvr>
                                        <p:cTn id="34" dur="500"/>
                                        <p:tgtEl>
                                          <p:spTgt spid="172052"/>
                                        </p:tgtEl>
                                      </p:cBhvr>
                                    </p:animEffect>
                                  </p:childTnLst>
                                </p:cTn>
                              </p:par>
                              <p:par>
                                <p:cTn id="35" presetID="42" presetClass="entr" presetSubtype="0" fill="hold" grpId="0" nodeType="withEffect">
                                  <p:stCondLst>
                                    <p:cond delay="7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700"/>
                                        <p:tgtEl>
                                          <p:spTgt spid="28"/>
                                        </p:tgtEl>
                                      </p:cBhvr>
                                    </p:animEffect>
                                    <p:anim calcmode="lin" valueType="num">
                                      <p:cBhvr>
                                        <p:cTn id="38" dur="700" fill="hold"/>
                                        <p:tgtEl>
                                          <p:spTgt spid="28"/>
                                        </p:tgtEl>
                                        <p:attrNameLst>
                                          <p:attrName>ppt_x</p:attrName>
                                        </p:attrNameLst>
                                      </p:cBhvr>
                                      <p:tavLst>
                                        <p:tav tm="0">
                                          <p:val>
                                            <p:strVal val="#ppt_x"/>
                                          </p:val>
                                        </p:tav>
                                        <p:tav tm="100000">
                                          <p:val>
                                            <p:strVal val="#ppt_x"/>
                                          </p:val>
                                        </p:tav>
                                      </p:tavLst>
                                    </p:anim>
                                    <p:anim calcmode="lin" valueType="num">
                                      <p:cBhvr>
                                        <p:cTn id="39" dur="700" fill="hold"/>
                                        <p:tgtEl>
                                          <p:spTgt spid="28"/>
                                        </p:tgtEl>
                                        <p:attrNameLst>
                                          <p:attrName>ppt_y</p:attrName>
                                        </p:attrNameLst>
                                      </p:cBhvr>
                                      <p:tavLst>
                                        <p:tav tm="0">
                                          <p:val>
                                            <p:strVal val="#ppt_y+.1"/>
                                          </p:val>
                                        </p:tav>
                                        <p:tav tm="100000">
                                          <p:val>
                                            <p:strVal val="#ppt_y"/>
                                          </p:val>
                                        </p:tav>
                                      </p:tavLst>
                                    </p:anim>
                                  </p:childTnLst>
                                </p:cTn>
                              </p:par>
                              <p:par>
                                <p:cTn id="40" presetID="14" presetClass="entr" presetSubtype="10" fill="hold" nodeType="withEffect">
                                  <p:stCondLst>
                                    <p:cond delay="1100"/>
                                  </p:stCondLst>
                                  <p:childTnLst>
                                    <p:set>
                                      <p:cBhvr>
                                        <p:cTn id="41" dur="1" fill="hold">
                                          <p:stCondLst>
                                            <p:cond delay="0"/>
                                          </p:stCondLst>
                                        </p:cTn>
                                        <p:tgtEl>
                                          <p:spTgt spid="172054"/>
                                        </p:tgtEl>
                                        <p:attrNameLst>
                                          <p:attrName>style.visibility</p:attrName>
                                        </p:attrNameLst>
                                      </p:cBhvr>
                                      <p:to>
                                        <p:strVal val="visible"/>
                                      </p:to>
                                    </p:set>
                                    <p:animEffect transition="in" filter="randombar(horizontal)">
                                      <p:cBhvr>
                                        <p:cTn id="42" dur="500"/>
                                        <p:tgtEl>
                                          <p:spTgt spid="172054"/>
                                        </p:tgtEl>
                                      </p:cBhvr>
                                    </p:animEffect>
                                  </p:childTnLst>
                                </p:cTn>
                              </p:par>
                              <p:par>
                                <p:cTn id="43" presetID="14" presetClass="entr" presetSubtype="10" fill="hold" nodeType="withEffect">
                                  <p:stCondLst>
                                    <p:cond delay="1100"/>
                                  </p:stCondLst>
                                  <p:childTnLst>
                                    <p:set>
                                      <p:cBhvr>
                                        <p:cTn id="44" dur="1" fill="hold">
                                          <p:stCondLst>
                                            <p:cond delay="0"/>
                                          </p:stCondLst>
                                        </p:cTn>
                                        <p:tgtEl>
                                          <p:spTgt spid="172053"/>
                                        </p:tgtEl>
                                        <p:attrNameLst>
                                          <p:attrName>style.visibility</p:attrName>
                                        </p:attrNameLst>
                                      </p:cBhvr>
                                      <p:to>
                                        <p:strVal val="visible"/>
                                      </p:to>
                                    </p:set>
                                    <p:animEffect transition="in" filter="randombar(horizontal)">
                                      <p:cBhvr>
                                        <p:cTn id="45" dur="500"/>
                                        <p:tgtEl>
                                          <p:spTgt spid="172053"/>
                                        </p:tgtEl>
                                      </p:cBhvr>
                                    </p:animEffect>
                                  </p:childTnLst>
                                </p:cTn>
                              </p:par>
                              <p:par>
                                <p:cTn id="46" presetID="14" presetClass="entr" presetSubtype="10" fill="hold" nodeType="withEffect">
                                  <p:stCondLst>
                                    <p:cond delay="1100"/>
                                  </p:stCondLst>
                                  <p:childTnLst>
                                    <p:set>
                                      <p:cBhvr>
                                        <p:cTn id="47" dur="1" fill="hold">
                                          <p:stCondLst>
                                            <p:cond delay="0"/>
                                          </p:stCondLst>
                                        </p:cTn>
                                        <p:tgtEl>
                                          <p:spTgt spid="172055"/>
                                        </p:tgtEl>
                                        <p:attrNameLst>
                                          <p:attrName>style.visibility</p:attrName>
                                        </p:attrNameLst>
                                      </p:cBhvr>
                                      <p:to>
                                        <p:strVal val="visible"/>
                                      </p:to>
                                    </p:set>
                                    <p:animEffect transition="in" filter="randombar(horizontal)">
                                      <p:cBhvr>
                                        <p:cTn id="48" dur="500"/>
                                        <p:tgtEl>
                                          <p:spTgt spid="172055"/>
                                        </p:tgtEl>
                                      </p:cBhvr>
                                    </p:animEffect>
                                  </p:childTnLst>
                                </p:cTn>
                              </p:par>
                              <p:par>
                                <p:cTn id="49" presetID="42" presetClass="entr" presetSubtype="0" fill="hold" grpId="0" nodeType="withEffect">
                                  <p:stCondLst>
                                    <p:cond delay="140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700"/>
                                        <p:tgtEl>
                                          <p:spTgt spid="29"/>
                                        </p:tgtEl>
                                      </p:cBhvr>
                                    </p:animEffect>
                                    <p:anim calcmode="lin" valueType="num">
                                      <p:cBhvr>
                                        <p:cTn id="52" dur="700" fill="hold"/>
                                        <p:tgtEl>
                                          <p:spTgt spid="29"/>
                                        </p:tgtEl>
                                        <p:attrNameLst>
                                          <p:attrName>ppt_x</p:attrName>
                                        </p:attrNameLst>
                                      </p:cBhvr>
                                      <p:tavLst>
                                        <p:tav tm="0">
                                          <p:val>
                                            <p:strVal val="#ppt_x"/>
                                          </p:val>
                                        </p:tav>
                                        <p:tav tm="100000">
                                          <p:val>
                                            <p:strVal val="#ppt_x"/>
                                          </p:val>
                                        </p:tav>
                                      </p:tavLst>
                                    </p:anim>
                                    <p:anim calcmode="lin" valueType="num">
                                      <p:cBhvr>
                                        <p:cTn id="53" dur="700" fill="hold"/>
                                        <p:tgtEl>
                                          <p:spTgt spid="29"/>
                                        </p:tgtEl>
                                        <p:attrNameLst>
                                          <p:attrName>ppt_y</p:attrName>
                                        </p:attrNameLst>
                                      </p:cBhvr>
                                      <p:tavLst>
                                        <p:tav tm="0">
                                          <p:val>
                                            <p:strVal val="#ppt_y+.1"/>
                                          </p:val>
                                        </p:tav>
                                        <p:tav tm="100000">
                                          <p:val>
                                            <p:strVal val="#ppt_y"/>
                                          </p:val>
                                        </p:tav>
                                      </p:tavLst>
                                    </p:anim>
                                  </p:childTnLst>
                                </p:cTn>
                              </p:par>
                              <p:par>
                                <p:cTn id="54" presetID="14" presetClass="entr" presetSubtype="10" fill="hold" nodeType="withEffect">
                                  <p:stCondLst>
                                    <p:cond delay="1800"/>
                                  </p:stCondLst>
                                  <p:childTnLst>
                                    <p:set>
                                      <p:cBhvr>
                                        <p:cTn id="55" dur="1" fill="hold">
                                          <p:stCondLst>
                                            <p:cond delay="0"/>
                                          </p:stCondLst>
                                        </p:cTn>
                                        <p:tgtEl>
                                          <p:spTgt spid="172056"/>
                                        </p:tgtEl>
                                        <p:attrNameLst>
                                          <p:attrName>style.visibility</p:attrName>
                                        </p:attrNameLst>
                                      </p:cBhvr>
                                      <p:to>
                                        <p:strVal val="visible"/>
                                      </p:to>
                                    </p:set>
                                    <p:animEffect transition="in" filter="randombar(horizontal)">
                                      <p:cBhvr>
                                        <p:cTn id="56" dur="500"/>
                                        <p:tgtEl>
                                          <p:spTgt spid="172056"/>
                                        </p:tgtEl>
                                      </p:cBhvr>
                                    </p:animEffect>
                                  </p:childTnLst>
                                </p:cTn>
                              </p:par>
                              <p:par>
                                <p:cTn id="57" presetID="14" presetClass="entr" presetSubtype="10" fill="hold" nodeType="withEffect">
                                  <p:stCondLst>
                                    <p:cond delay="1800"/>
                                  </p:stCondLst>
                                  <p:childTnLst>
                                    <p:set>
                                      <p:cBhvr>
                                        <p:cTn id="58" dur="1" fill="hold">
                                          <p:stCondLst>
                                            <p:cond delay="0"/>
                                          </p:stCondLst>
                                        </p:cTn>
                                        <p:tgtEl>
                                          <p:spTgt spid="172057"/>
                                        </p:tgtEl>
                                        <p:attrNameLst>
                                          <p:attrName>style.visibility</p:attrName>
                                        </p:attrNameLst>
                                      </p:cBhvr>
                                      <p:to>
                                        <p:strVal val="visible"/>
                                      </p:to>
                                    </p:set>
                                    <p:animEffect transition="in" filter="randombar(horizontal)">
                                      <p:cBhvr>
                                        <p:cTn id="59" dur="500"/>
                                        <p:tgtEl>
                                          <p:spTgt spid="172057"/>
                                        </p:tgtEl>
                                      </p:cBhvr>
                                    </p:animEffect>
                                  </p:childTnLst>
                                </p:cTn>
                              </p:par>
                              <p:par>
                                <p:cTn id="60" presetID="42" presetClass="entr" presetSubtype="0" fill="hold" grpId="0" nodeType="withEffect">
                                  <p:stCondLst>
                                    <p:cond delay="210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700"/>
                                        <p:tgtEl>
                                          <p:spTgt spid="30"/>
                                        </p:tgtEl>
                                      </p:cBhvr>
                                    </p:animEffect>
                                    <p:anim calcmode="lin" valueType="num">
                                      <p:cBhvr>
                                        <p:cTn id="63" dur="700" fill="hold"/>
                                        <p:tgtEl>
                                          <p:spTgt spid="30"/>
                                        </p:tgtEl>
                                        <p:attrNameLst>
                                          <p:attrName>ppt_x</p:attrName>
                                        </p:attrNameLst>
                                      </p:cBhvr>
                                      <p:tavLst>
                                        <p:tav tm="0">
                                          <p:val>
                                            <p:strVal val="#ppt_x"/>
                                          </p:val>
                                        </p:tav>
                                        <p:tav tm="100000">
                                          <p:val>
                                            <p:strVal val="#ppt_x"/>
                                          </p:val>
                                        </p:tav>
                                      </p:tavLst>
                                    </p:anim>
                                    <p:anim calcmode="lin" valueType="num">
                                      <p:cBhvr>
                                        <p:cTn id="64" dur="700" fill="hold"/>
                                        <p:tgtEl>
                                          <p:spTgt spid="30"/>
                                        </p:tgtEl>
                                        <p:attrNameLst>
                                          <p:attrName>ppt_y</p:attrName>
                                        </p:attrNameLst>
                                      </p:cBhvr>
                                      <p:tavLst>
                                        <p:tav tm="0">
                                          <p:val>
                                            <p:strVal val="#ppt_y+.1"/>
                                          </p:val>
                                        </p:tav>
                                        <p:tav tm="100000">
                                          <p:val>
                                            <p:strVal val="#ppt_y"/>
                                          </p:val>
                                        </p:tav>
                                      </p:tavLst>
                                    </p:anim>
                                  </p:childTnLst>
                                </p:cTn>
                              </p:par>
                              <p:par>
                                <p:cTn id="65" presetID="14" presetClass="entr" presetSubtype="10" fill="hold" nodeType="withEffect">
                                  <p:stCondLst>
                                    <p:cond delay="2400"/>
                                  </p:stCondLst>
                                  <p:childTnLst>
                                    <p:set>
                                      <p:cBhvr>
                                        <p:cTn id="66" dur="1" fill="hold">
                                          <p:stCondLst>
                                            <p:cond delay="0"/>
                                          </p:stCondLst>
                                        </p:cTn>
                                        <p:tgtEl>
                                          <p:spTgt spid="172058"/>
                                        </p:tgtEl>
                                        <p:attrNameLst>
                                          <p:attrName>style.visibility</p:attrName>
                                        </p:attrNameLst>
                                      </p:cBhvr>
                                      <p:to>
                                        <p:strVal val="visible"/>
                                      </p:to>
                                    </p:set>
                                    <p:animEffect transition="in" filter="randombar(horizontal)">
                                      <p:cBhvr>
                                        <p:cTn id="67" dur="500"/>
                                        <p:tgtEl>
                                          <p:spTgt spid="172058"/>
                                        </p:tgtEl>
                                      </p:cBhvr>
                                    </p:animEffect>
                                  </p:childTnLst>
                                </p:cTn>
                              </p:par>
                              <p:par>
                                <p:cTn id="68" presetID="14" presetClass="entr" presetSubtype="10" fill="hold" nodeType="withEffect">
                                  <p:stCondLst>
                                    <p:cond delay="2400"/>
                                  </p:stCondLst>
                                  <p:childTnLst>
                                    <p:set>
                                      <p:cBhvr>
                                        <p:cTn id="69" dur="1" fill="hold">
                                          <p:stCondLst>
                                            <p:cond delay="0"/>
                                          </p:stCondLst>
                                        </p:cTn>
                                        <p:tgtEl>
                                          <p:spTgt spid="101378"/>
                                        </p:tgtEl>
                                        <p:attrNameLst>
                                          <p:attrName>style.visibility</p:attrName>
                                        </p:attrNameLst>
                                      </p:cBhvr>
                                      <p:to>
                                        <p:strVal val="visible"/>
                                      </p:to>
                                    </p:set>
                                    <p:animEffect transition="in" filter="randombar(horizontal)">
                                      <p:cBhvr>
                                        <p:cTn id="70" dur="500"/>
                                        <p:tgtEl>
                                          <p:spTgt spid="101378"/>
                                        </p:tgtEl>
                                      </p:cBhvr>
                                    </p:animEffect>
                                  </p:childTnLst>
                                </p:cTn>
                              </p:par>
                              <p:par>
                                <p:cTn id="71" presetID="14" presetClass="entr" presetSubtype="10" fill="hold" nodeType="withEffect">
                                  <p:stCondLst>
                                    <p:cond delay="400"/>
                                  </p:stCondLst>
                                  <p:childTnLst>
                                    <p:set>
                                      <p:cBhvr>
                                        <p:cTn id="72" dur="1" fill="hold">
                                          <p:stCondLst>
                                            <p:cond delay="0"/>
                                          </p:stCondLst>
                                        </p:cTn>
                                        <p:tgtEl>
                                          <p:spTgt spid="98306"/>
                                        </p:tgtEl>
                                        <p:attrNameLst>
                                          <p:attrName>style.visibility</p:attrName>
                                        </p:attrNameLst>
                                      </p:cBhvr>
                                      <p:to>
                                        <p:strVal val="visible"/>
                                      </p:to>
                                    </p:set>
                                    <p:animEffect transition="in" filter="randombar(horizontal)">
                                      <p:cBhvr>
                                        <p:cTn id="73" dur="500"/>
                                        <p:tgtEl>
                                          <p:spTgt spid="9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P spid="28" grpId="0" animBg="1"/>
      <p:bldP spid="29"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758752" y="620688"/>
            <a:ext cx="2448272" cy="1336214"/>
            <a:chOff x="539552" y="980728"/>
            <a:chExt cx="2448272" cy="1336214"/>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783" y="980728"/>
              <a:ext cx="936104" cy="936104"/>
            </a:xfrm>
            <a:prstGeom prst="rect">
              <a:avLst/>
            </a:prstGeom>
          </p:spPr>
        </p:pic>
        <p:sp>
          <p:nvSpPr>
            <p:cNvPr id="2" name="TextBox 1"/>
            <p:cNvSpPr txBox="1"/>
            <p:nvPr/>
          </p:nvSpPr>
          <p:spPr>
            <a:xfrm>
              <a:off x="539552" y="1916832"/>
              <a:ext cx="2448272" cy="400110"/>
            </a:xfrm>
            <a:prstGeom prst="rect">
              <a:avLst/>
            </a:prstGeom>
            <a:noFill/>
          </p:spPr>
          <p:txBody>
            <a:bodyPr wrap="square" rtlCol="0">
              <a:spAutoFit/>
            </a:bodyPr>
            <a:lstStyle/>
            <a:p>
              <a:r>
                <a:rPr lang="en-US" altLang="zh-CN" sz="2000" dirty="0" err="1">
                  <a:solidFill>
                    <a:srgbClr val="7F7F7F"/>
                  </a:solidFill>
                  <a:latin typeface="Arial Unicode MS" panose="020B0604020202020204" charset="-122"/>
                  <a:ea typeface="Arial Unicode MS" panose="020B0604020202020204" charset="-122"/>
                  <a:cs typeface="Arial Unicode MS" panose="020B0604020202020204" charset="-122"/>
                </a:rPr>
                <a:t>RealEvo</a:t>
              </a:r>
              <a:r>
                <a:rPr lang="en-US" altLang="zh-CN" sz="2000" dirty="0">
                  <a:solidFill>
                    <a:srgbClr val="7F7F7F"/>
                  </a:solidFill>
                  <a:latin typeface="Arial Unicode MS" panose="020B0604020202020204" charset="-122"/>
                  <a:ea typeface="Arial Unicode MS" panose="020B0604020202020204" charset="-122"/>
                  <a:cs typeface="Arial Unicode MS" panose="020B0604020202020204" charset="-122"/>
                </a:rPr>
                <a:t>-IDE</a:t>
              </a:r>
              <a:endParaRPr lang="zh-CN" altLang="en-US" sz="2000" dirty="0">
                <a:solidFill>
                  <a:srgbClr val="7F7F7F"/>
                </a:solidFill>
                <a:latin typeface="Arial Unicode MS" panose="020B0604020202020204" charset="-122"/>
                <a:ea typeface="Arial Unicode MS" panose="020B0604020202020204" charset="-122"/>
                <a:cs typeface="Arial Unicode MS" panose="020B0604020202020204" charset="-122"/>
              </a:endParaRPr>
            </a:p>
          </p:txBody>
        </p:sp>
      </p:grpSp>
      <p:grpSp>
        <p:nvGrpSpPr>
          <p:cNvPr id="20" name="组合 19"/>
          <p:cNvGrpSpPr/>
          <p:nvPr/>
        </p:nvGrpSpPr>
        <p:grpSpPr>
          <a:xfrm>
            <a:off x="1470720" y="2041684"/>
            <a:ext cx="3096344" cy="1336214"/>
            <a:chOff x="251520" y="2401724"/>
            <a:chExt cx="3096344" cy="1336214"/>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158" y="2401724"/>
              <a:ext cx="936104" cy="936104"/>
            </a:xfrm>
            <a:prstGeom prst="rect">
              <a:avLst/>
            </a:prstGeom>
          </p:spPr>
        </p:pic>
        <p:sp>
          <p:nvSpPr>
            <p:cNvPr id="13" name="TextBox 12"/>
            <p:cNvSpPr txBox="1"/>
            <p:nvPr/>
          </p:nvSpPr>
          <p:spPr>
            <a:xfrm>
              <a:off x="251520" y="3337828"/>
              <a:ext cx="3096344" cy="400110"/>
            </a:xfrm>
            <a:prstGeom prst="rect">
              <a:avLst/>
            </a:prstGeom>
            <a:noFill/>
          </p:spPr>
          <p:txBody>
            <a:bodyPr wrap="square" rtlCol="0">
              <a:spAutoFit/>
            </a:bodyPr>
            <a:lstStyle/>
            <a:p>
              <a:r>
                <a:rPr lang="en-US" altLang="zh-CN" sz="2000" dirty="0" err="1">
                  <a:solidFill>
                    <a:srgbClr val="7F7F7F"/>
                  </a:solidFill>
                  <a:latin typeface="Arial Unicode MS" panose="020B0604020202020204" charset="-122"/>
                  <a:ea typeface="Arial Unicode MS" panose="020B0604020202020204" charset="-122"/>
                  <a:cs typeface="Arial Unicode MS" panose="020B0604020202020204" charset="-122"/>
                </a:rPr>
                <a:t>RealEvo</a:t>
              </a:r>
              <a:r>
                <a:rPr lang="en-US" altLang="zh-CN" sz="2000" dirty="0">
                  <a:solidFill>
                    <a:srgbClr val="7F7F7F"/>
                  </a:solidFill>
                  <a:latin typeface="Arial Unicode MS" panose="020B0604020202020204" charset="-122"/>
                  <a:ea typeface="Arial Unicode MS" panose="020B0604020202020204" charset="-122"/>
                  <a:cs typeface="Arial Unicode MS" panose="020B0604020202020204" charset="-122"/>
                </a:rPr>
                <a:t>-Compiler</a:t>
              </a:r>
              <a:endParaRPr lang="zh-CN" altLang="en-US" sz="2000" dirty="0">
                <a:solidFill>
                  <a:srgbClr val="7F7F7F"/>
                </a:solidFill>
                <a:latin typeface="Arial Unicode MS" panose="020B0604020202020204" charset="-122"/>
                <a:ea typeface="Arial Unicode MS" panose="020B0604020202020204" charset="-122"/>
                <a:cs typeface="Arial Unicode MS" panose="020B0604020202020204" charset="-122"/>
              </a:endParaRPr>
            </a:p>
          </p:txBody>
        </p:sp>
      </p:grpSp>
      <p:grpSp>
        <p:nvGrpSpPr>
          <p:cNvPr id="21" name="组合 20"/>
          <p:cNvGrpSpPr/>
          <p:nvPr/>
        </p:nvGrpSpPr>
        <p:grpSpPr>
          <a:xfrm>
            <a:off x="1542728" y="3481844"/>
            <a:ext cx="3240360" cy="1336214"/>
            <a:chOff x="323528" y="3841884"/>
            <a:chExt cx="3240360" cy="1336214"/>
          </a:xfrm>
        </p:grpSpPr>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3158" y="3841884"/>
              <a:ext cx="936104" cy="936104"/>
            </a:xfrm>
            <a:prstGeom prst="rect">
              <a:avLst/>
            </a:prstGeom>
          </p:spPr>
        </p:pic>
        <p:sp>
          <p:nvSpPr>
            <p:cNvPr id="14" name="TextBox 13"/>
            <p:cNvSpPr txBox="1"/>
            <p:nvPr/>
          </p:nvSpPr>
          <p:spPr>
            <a:xfrm>
              <a:off x="323528" y="4777988"/>
              <a:ext cx="3240360" cy="400110"/>
            </a:xfrm>
            <a:prstGeom prst="rect">
              <a:avLst/>
            </a:prstGeom>
            <a:noFill/>
          </p:spPr>
          <p:txBody>
            <a:bodyPr wrap="square" rtlCol="0">
              <a:spAutoFit/>
            </a:bodyPr>
            <a:lstStyle/>
            <a:p>
              <a:r>
                <a:rPr lang="en-US" altLang="zh-CN" sz="2000" dirty="0" err="1">
                  <a:solidFill>
                    <a:srgbClr val="7F7F7F"/>
                  </a:solidFill>
                  <a:latin typeface="Arial Unicode MS" panose="020B0604020202020204" charset="-122"/>
                  <a:ea typeface="Arial Unicode MS" panose="020B0604020202020204" charset="-122"/>
                  <a:cs typeface="Arial Unicode MS" panose="020B0604020202020204" charset="-122"/>
                </a:rPr>
                <a:t>RealEvo</a:t>
              </a:r>
              <a:r>
                <a:rPr lang="en-US" altLang="zh-CN" sz="2000" dirty="0">
                  <a:solidFill>
                    <a:srgbClr val="7F7F7F"/>
                  </a:solidFill>
                  <a:latin typeface="Arial Unicode MS" panose="020B0604020202020204" charset="-122"/>
                  <a:ea typeface="Arial Unicode MS" panose="020B0604020202020204" charset="-122"/>
                  <a:cs typeface="Arial Unicode MS" panose="020B0604020202020204" charset="-122"/>
                </a:rPr>
                <a:t>-Simulator</a:t>
              </a:r>
              <a:endParaRPr lang="zh-CN" altLang="en-US" sz="2000" dirty="0">
                <a:solidFill>
                  <a:srgbClr val="7F7F7F"/>
                </a:solidFill>
                <a:latin typeface="Arial Unicode MS" panose="020B0604020202020204" charset="-122"/>
                <a:ea typeface="Arial Unicode MS" panose="020B0604020202020204" charset="-122"/>
                <a:cs typeface="Arial Unicode MS" panose="020B0604020202020204" charset="-122"/>
              </a:endParaRPr>
            </a:p>
          </p:txBody>
        </p:sp>
      </p:grpSp>
      <p:grpSp>
        <p:nvGrpSpPr>
          <p:cNvPr id="22" name="组合 21"/>
          <p:cNvGrpSpPr/>
          <p:nvPr/>
        </p:nvGrpSpPr>
        <p:grpSpPr>
          <a:xfrm>
            <a:off x="1470720" y="4945958"/>
            <a:ext cx="3384376" cy="1384269"/>
            <a:chOff x="251520" y="5305997"/>
            <a:chExt cx="3384376" cy="1384269"/>
          </a:xfrm>
        </p:grpSpPr>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772" y="5305997"/>
              <a:ext cx="969670" cy="969670"/>
            </a:xfrm>
            <a:prstGeom prst="rect">
              <a:avLst/>
            </a:prstGeom>
          </p:spPr>
        </p:pic>
        <p:sp>
          <p:nvSpPr>
            <p:cNvPr id="15" name="TextBox 14"/>
            <p:cNvSpPr txBox="1"/>
            <p:nvPr/>
          </p:nvSpPr>
          <p:spPr>
            <a:xfrm>
              <a:off x="251520" y="6290156"/>
              <a:ext cx="3384376" cy="400110"/>
            </a:xfrm>
            <a:prstGeom prst="rect">
              <a:avLst/>
            </a:prstGeom>
            <a:noFill/>
          </p:spPr>
          <p:txBody>
            <a:bodyPr wrap="square" rtlCol="0">
              <a:spAutoFit/>
            </a:bodyPr>
            <a:lstStyle/>
            <a:p>
              <a:r>
                <a:rPr lang="en-US" altLang="zh-CN" sz="2000" dirty="0" err="1">
                  <a:solidFill>
                    <a:srgbClr val="7F7F7F"/>
                  </a:solidFill>
                  <a:latin typeface="Arial Unicode MS" panose="020B0604020202020204" charset="-122"/>
                  <a:ea typeface="Arial Unicode MS" panose="020B0604020202020204" charset="-122"/>
                  <a:cs typeface="Arial Unicode MS" panose="020B0604020202020204" charset="-122"/>
                </a:rPr>
                <a:t>RealEvo-QtSylixOS</a:t>
              </a:r>
              <a:endParaRPr lang="zh-CN" altLang="en-US" sz="2000" dirty="0">
                <a:solidFill>
                  <a:srgbClr val="7F7F7F"/>
                </a:solidFill>
                <a:latin typeface="Arial Unicode MS" panose="020B0604020202020204" charset="-122"/>
                <a:ea typeface="Arial Unicode MS" panose="020B0604020202020204" charset="-122"/>
                <a:cs typeface="Arial Unicode MS" panose="020B0604020202020204" charset="-122"/>
              </a:endParaRPr>
            </a:p>
          </p:txBody>
        </p:sp>
      </p:gr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7889" y="670885"/>
            <a:ext cx="6390870" cy="4933752"/>
          </a:xfrm>
          <a:prstGeom prst="rect">
            <a:avLst/>
          </a:prstGeom>
        </p:spPr>
      </p:pic>
      <p:pic>
        <p:nvPicPr>
          <p:cNvPr id="24" name="图片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6125" y="492071"/>
            <a:ext cx="5834421" cy="4667537"/>
          </a:xfrm>
          <a:prstGeom prst="rect">
            <a:avLst/>
          </a:prstGeom>
        </p:spPr>
      </p:pic>
      <p:pic>
        <p:nvPicPr>
          <p:cNvPr id="25" name="图片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6312" y="742304"/>
            <a:ext cx="5452934" cy="5150367"/>
          </a:xfrm>
          <a:prstGeom prst="rect">
            <a:avLst/>
          </a:prstGeom>
        </p:spPr>
      </p:pic>
      <p:pic>
        <p:nvPicPr>
          <p:cNvPr id="26" name="图片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76788" y="620688"/>
            <a:ext cx="6015772" cy="5271983"/>
          </a:xfrm>
          <a:prstGeom prst="rect">
            <a:avLst/>
          </a:prstGeom>
        </p:spPr>
      </p:pic>
      <p:sp>
        <p:nvSpPr>
          <p:cNvPr id="17" name="TextBox 16"/>
          <p:cNvSpPr txBox="1">
            <a:spLocks noChangeArrowheads="1"/>
          </p:cNvSpPr>
          <p:nvPr/>
        </p:nvSpPr>
        <p:spPr bwMode="auto">
          <a:xfrm>
            <a:off x="4539278" y="5070827"/>
            <a:ext cx="6166652" cy="1292662"/>
          </a:xfrm>
          <a:prstGeom prst="rect">
            <a:avLst/>
          </a:prstGeom>
          <a:noFill/>
          <a:ln w="12700">
            <a:noFill/>
            <a:miter lim="800000"/>
          </a:ln>
        </p:spPr>
        <p:txBody>
          <a:bodyPr wrap="square">
            <a:spAutoFit/>
          </a:bodyPr>
          <a:lstStyle/>
          <a:p>
            <a:pPr>
              <a:lnSpc>
                <a:spcPct val="150000"/>
              </a:lnSpc>
            </a:pPr>
            <a:r>
              <a:rPr lang="en-US" altLang="zh-CN" sz="2400" b="1" dirty="0">
                <a:solidFill>
                  <a:srgbClr val="7F7F7F"/>
                </a:solidFill>
                <a:latin typeface="微软雅黑" panose="020B0503020204020204" pitchFamily="34" charset="-122"/>
                <a:ea typeface="微软雅黑" panose="020B0503020204020204" pitchFamily="34" charset="-122"/>
              </a:rPr>
              <a:t>2015</a:t>
            </a:r>
            <a:r>
              <a:rPr lang="zh-CN" altLang="en-US" sz="2400" b="1" dirty="0">
                <a:solidFill>
                  <a:srgbClr val="7F7F7F"/>
                </a:solidFill>
                <a:latin typeface="微软雅黑" panose="020B0503020204020204" pitchFamily="34" charset="-122"/>
                <a:ea typeface="微软雅黑" panose="020B0503020204020204" pitchFamily="34" charset="-122"/>
              </a:rPr>
              <a:t>年</a:t>
            </a:r>
            <a:endParaRPr lang="en-US" altLang="zh-CN" sz="2400" b="1" dirty="0">
              <a:solidFill>
                <a:srgbClr val="7F7F7F"/>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围绕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推出全新的 </a:t>
            </a:r>
            <a:r>
              <a:rPr lang="en-US" altLang="zh-CN" sz="1400" dirty="0" err="1">
                <a:solidFill>
                  <a:srgbClr val="7F7F7F"/>
                </a:solidFill>
                <a:latin typeface="微软雅黑" panose="020B0503020204020204" pitchFamily="34" charset="-122"/>
                <a:ea typeface="微软雅黑" panose="020B0503020204020204" pitchFamily="34" charset="-122"/>
              </a:rPr>
              <a:t>RealEvo</a:t>
            </a:r>
            <a:r>
              <a:rPr lang="en-US" altLang="zh-CN" sz="1400" dirty="0">
                <a:solidFill>
                  <a:srgbClr val="7F7F7F"/>
                </a:solidFill>
                <a:latin typeface="微软雅黑" panose="020B0503020204020204" pitchFamily="34" charset="-122"/>
                <a:ea typeface="微软雅黑" panose="020B0503020204020204" pitchFamily="34" charset="-122"/>
              </a:rPr>
              <a:t> </a:t>
            </a:r>
            <a:r>
              <a:rPr lang="zh-CN" altLang="en-US" sz="1400" dirty="0">
                <a:solidFill>
                  <a:srgbClr val="7F7F7F"/>
                </a:solidFill>
                <a:latin typeface="微软雅黑" panose="020B0503020204020204" pitchFamily="34" charset="-122"/>
                <a:ea typeface="微软雅黑" panose="020B0503020204020204" pitchFamily="34" charset="-122"/>
              </a:rPr>
              <a:t>系列集成开发环境，集设计、开发、调试、仿真、部署、测试功能于一体，是一套完整的嵌入式开发解决方案。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2" presetClass="entr" presetSubtype="4"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1+#ppt_h/2"/>
                                          </p:val>
                                        </p:tav>
                                        <p:tav tm="100000">
                                          <p:val>
                                            <p:strVal val="#ppt_y"/>
                                          </p:val>
                                        </p:tav>
                                      </p:tavLst>
                                    </p:anim>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par>
                                <p:cTn id="52" presetID="10" presetClass="exit" presetSubtype="0" fill="hold" nodeType="withEffect">
                                  <p:stCondLst>
                                    <p:cond delay="0"/>
                                  </p:stCondLst>
                                  <p:childTnLst>
                                    <p:animEffect transition="out" filter="fad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par>
                                <p:cTn id="55" presetID="42"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anim calcmode="lin" valueType="num">
                                      <p:cBhvr>
                                        <p:cTn id="58" dur="500" fill="hold"/>
                                        <p:tgtEl>
                                          <p:spTgt spid="26"/>
                                        </p:tgtEl>
                                        <p:attrNameLst>
                                          <p:attrName>ppt_x</p:attrName>
                                        </p:attrNameLst>
                                      </p:cBhvr>
                                      <p:tavLst>
                                        <p:tav tm="0">
                                          <p:val>
                                            <p:strVal val="#ppt_x"/>
                                          </p:val>
                                        </p:tav>
                                        <p:tav tm="100000">
                                          <p:val>
                                            <p:strVal val="#ppt_x"/>
                                          </p:val>
                                        </p:tav>
                                      </p:tavLst>
                                    </p:anim>
                                    <p:anim calcmode="lin" valueType="num">
                                      <p:cBhvr>
                                        <p:cTn id="5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4228759" y="1316918"/>
            <a:ext cx="3454226" cy="576064"/>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zh-CN" sz="2200" cap="none" dirty="0" err="1">
                <a:solidFill>
                  <a:srgbClr val="7F7F7F"/>
                </a:solidFill>
                <a:latin typeface="+mn-lt"/>
                <a:ea typeface="微软雅黑" panose="020B0503020204020204" pitchFamily="34" charset="-122"/>
              </a:rPr>
              <a:t>TpsFs</a:t>
            </a:r>
            <a:r>
              <a:rPr lang="zh-CN" altLang="en-US" sz="2200" cap="none" dirty="0">
                <a:solidFill>
                  <a:srgbClr val="7F7F7F"/>
                </a:solidFill>
                <a:ea typeface="微软雅黑" panose="020B0503020204020204" pitchFamily="34" charset="-122"/>
              </a:rPr>
              <a:t>：掉电安全文件系统</a:t>
            </a:r>
            <a:endParaRPr lang="zh-CN" altLang="en-US" sz="2200" dirty="0">
              <a:solidFill>
                <a:srgbClr val="7F7F7F"/>
              </a:solidFill>
              <a:ea typeface="微软雅黑" panose="020B0503020204020204" pitchFamily="34" charset="-122"/>
            </a:endParaRPr>
          </a:p>
        </p:txBody>
      </p:sp>
      <p:pic>
        <p:nvPicPr>
          <p:cNvPr id="159746" name="Picture 2" descr="E:\工作\设计\R和S图标\系统图标256-256\fs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9745" y="404664"/>
            <a:ext cx="912254" cy="91225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p:cNvGrpSpPr/>
          <p:nvPr/>
        </p:nvGrpSpPr>
        <p:grpSpPr>
          <a:xfrm>
            <a:off x="6411997" y="2055848"/>
            <a:ext cx="4515812" cy="4253472"/>
            <a:chOff x="4705720" y="2055848"/>
            <a:chExt cx="4299789" cy="4253472"/>
          </a:xfrm>
        </p:grpSpPr>
        <p:sp>
          <p:nvSpPr>
            <p:cNvPr id="34" name="TextBox 33"/>
            <p:cNvSpPr txBox="1">
              <a:spLocks noChangeArrowheads="1"/>
            </p:cNvSpPr>
            <p:nvPr/>
          </p:nvSpPr>
          <p:spPr bwMode="auto">
            <a:xfrm>
              <a:off x="4705720" y="2055848"/>
              <a:ext cx="4299789" cy="4253472"/>
            </a:xfrm>
            <a:prstGeom prst="rect">
              <a:avLst/>
            </a:prstGeom>
            <a:noFill/>
            <a:ln w="12700">
              <a:noFill/>
              <a:miter lim="800000"/>
            </a:ln>
          </p:spPr>
          <p:txBody>
            <a:bodyPr wrap="square">
              <a:spAutoFit/>
            </a:bodyPr>
            <a:lstStyle/>
            <a:p>
              <a:pPr>
                <a:lnSpc>
                  <a:spcPct val="170000"/>
                </a:lnSpc>
              </a:pPr>
              <a:r>
                <a:rPr lang="en-US" altLang="zh-CN" sz="3200" b="1" dirty="0">
                  <a:solidFill>
                    <a:srgbClr val="165380"/>
                  </a:solidFill>
                  <a:latin typeface="微软雅黑" panose="020B0503020204020204" pitchFamily="34" charset="-122"/>
                  <a:ea typeface="微软雅黑" panose="020B0503020204020204" pitchFamily="34" charset="-122"/>
                </a:rPr>
                <a:t>2016</a:t>
              </a:r>
              <a:r>
                <a:rPr lang="zh-CN" altLang="en-US" sz="3200" b="1" dirty="0">
                  <a:solidFill>
                    <a:srgbClr val="165380"/>
                  </a:solidFill>
                  <a:latin typeface="微软雅黑" panose="020B0503020204020204" pitchFamily="34" charset="-122"/>
                  <a:ea typeface="微软雅黑" panose="020B0503020204020204" pitchFamily="34" charset="-122"/>
                </a:rPr>
                <a:t>年</a:t>
              </a:r>
            </a:p>
            <a:p>
              <a:pPr>
                <a:lnSpc>
                  <a:spcPct val="200000"/>
                </a:lnSpc>
              </a:pPr>
              <a:r>
                <a:rPr lang="en-US" altLang="zh-CN" sz="1200" dirty="0" err="1">
                  <a:solidFill>
                    <a:srgbClr val="7F7F7F"/>
                  </a:solidFill>
                  <a:latin typeface="微软雅黑" panose="020B0503020204020204" pitchFamily="34" charset="-122"/>
                  <a:ea typeface="微软雅黑" panose="020B0503020204020204" pitchFamily="34" charset="-122"/>
                </a:rPr>
                <a:t>TpsFs</a:t>
              </a:r>
              <a:r>
                <a:rPr lang="en-US" altLang="zh-CN" sz="1200" dirty="0">
                  <a:solidFill>
                    <a:srgbClr val="7F7F7F"/>
                  </a:solidFill>
                  <a:latin typeface="微软雅黑" panose="020B0503020204020204" pitchFamily="34" charset="-122"/>
                  <a:ea typeface="微软雅黑" panose="020B0503020204020204" pitchFamily="34" charset="-122"/>
                </a:rPr>
                <a:t> </a:t>
              </a:r>
              <a:r>
                <a:rPr lang="zh-CN" altLang="en-US" sz="1200" dirty="0">
                  <a:solidFill>
                    <a:srgbClr val="7F7F7F"/>
                  </a:solidFill>
                  <a:latin typeface="微软雅黑" panose="020B0503020204020204" pitchFamily="34" charset="-122"/>
                  <a:ea typeface="微软雅黑" panose="020B0503020204020204" pitchFamily="34" charset="-122"/>
                </a:rPr>
                <a:t>是 </a:t>
              </a:r>
              <a:r>
                <a:rPr lang="en-US" altLang="zh-CN" sz="1200" dirty="0">
                  <a:solidFill>
                    <a:srgbClr val="7F7F7F"/>
                  </a:solidFill>
                  <a:latin typeface="微软雅黑" panose="020B0503020204020204" pitchFamily="34" charset="-122"/>
                  <a:ea typeface="微软雅黑" panose="020B0503020204020204" pitchFamily="34" charset="-122"/>
                </a:rPr>
                <a:t>SylixOS </a:t>
              </a:r>
              <a:r>
                <a:rPr lang="zh-CN" altLang="en-US" sz="1200" dirty="0">
                  <a:solidFill>
                    <a:srgbClr val="7F7F7F"/>
                  </a:solidFill>
                  <a:latin typeface="微软雅黑" panose="020B0503020204020204" pitchFamily="34" charset="-122"/>
                  <a:ea typeface="微软雅黑" panose="020B0503020204020204" pitchFamily="34" charset="-122"/>
                </a:rPr>
                <a:t>针对大容量存储设备集成的文件管理系统，在任何异常掉电情况下，保证文件完整无损，具有以下特点：</a:t>
              </a:r>
              <a:endParaRPr lang="en-US" altLang="zh-CN" sz="1200" dirty="0">
                <a:solidFill>
                  <a:srgbClr val="7F7F7F"/>
                </a:solidFill>
                <a:latin typeface="微软雅黑" panose="020B0503020204020204" pitchFamily="34" charset="-122"/>
                <a:ea typeface="微软雅黑" panose="020B0503020204020204" pitchFamily="34" charset="-122"/>
              </a:endParaRPr>
            </a:p>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    采用 </a:t>
              </a:r>
              <a:r>
                <a:rPr lang="en-US" altLang="zh-CN" sz="1200" dirty="0" err="1">
                  <a:solidFill>
                    <a:srgbClr val="7F7F7F"/>
                  </a:solidFill>
                  <a:latin typeface="微软雅黑" panose="020B0503020204020204" pitchFamily="34" charset="-122"/>
                  <a:ea typeface="微软雅黑" panose="020B0503020204020204" pitchFamily="34" charset="-122"/>
                </a:rPr>
                <a:t>B+tree</a:t>
              </a:r>
              <a:r>
                <a:rPr lang="en-US" altLang="zh-CN" sz="1200" dirty="0">
                  <a:solidFill>
                    <a:srgbClr val="7F7F7F"/>
                  </a:solidFill>
                  <a:latin typeface="微软雅黑" panose="020B0503020204020204" pitchFamily="34" charset="-122"/>
                  <a:ea typeface="微软雅黑" panose="020B0503020204020204" pitchFamily="34" charset="-122"/>
                </a:rPr>
                <a:t> </a:t>
              </a:r>
              <a:r>
                <a:rPr lang="zh-CN" altLang="en-US" sz="1200" dirty="0">
                  <a:solidFill>
                    <a:srgbClr val="7F7F7F"/>
                  </a:solidFill>
                  <a:latin typeface="微软雅黑" panose="020B0503020204020204" pitchFamily="34" charset="-122"/>
                  <a:ea typeface="微软雅黑" panose="020B0503020204020204" pitchFamily="34" charset="-122"/>
                </a:rPr>
                <a:t>存储结构，空间管理效率高，文件访问速度快；</a:t>
              </a:r>
            </a:p>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    掉电安全，对文件系统元数据的操作使用事务提交；</a:t>
              </a:r>
            </a:p>
            <a:p>
              <a:pPr>
                <a:lnSpc>
                  <a:spcPct val="200000"/>
                </a:lnSpc>
              </a:pPr>
              <a:r>
                <a:rPr lang="en-US" altLang="zh-CN" sz="1200" dirty="0">
                  <a:solidFill>
                    <a:srgbClr val="7F7F7F"/>
                  </a:solidFill>
                  <a:latin typeface="微软雅黑" panose="020B0503020204020204" pitchFamily="34" charset="-122"/>
                  <a:ea typeface="微软雅黑" panose="020B0503020204020204" pitchFamily="34" charset="-122"/>
                </a:rPr>
                <a:t>    64 </a:t>
              </a:r>
              <a:r>
                <a:rPr lang="zh-CN" altLang="en-US" sz="1200" dirty="0">
                  <a:solidFill>
                    <a:srgbClr val="7F7F7F"/>
                  </a:solidFill>
                  <a:latin typeface="微软雅黑" panose="020B0503020204020204" pitchFamily="34" charset="-122"/>
                  <a:ea typeface="微软雅黑" panose="020B0503020204020204" pitchFamily="34" charset="-122"/>
                </a:rPr>
                <a:t>位文件系统，支持 </a:t>
              </a:r>
              <a:r>
                <a:rPr lang="en-US" altLang="zh-CN" sz="1200" dirty="0">
                  <a:solidFill>
                    <a:srgbClr val="7F7F7F"/>
                  </a:solidFill>
                  <a:latin typeface="微软雅黑" panose="020B0503020204020204" pitchFamily="34" charset="-122"/>
                  <a:ea typeface="微软雅黑" panose="020B0503020204020204" pitchFamily="34" charset="-122"/>
                </a:rPr>
                <a:t>EB </a:t>
              </a:r>
              <a:r>
                <a:rPr lang="zh-CN" altLang="en-US" sz="1200" dirty="0">
                  <a:solidFill>
                    <a:srgbClr val="7F7F7F"/>
                  </a:solidFill>
                  <a:latin typeface="微软雅黑" panose="020B0503020204020204" pitchFamily="34" charset="-122"/>
                  <a:ea typeface="微软雅黑" panose="020B0503020204020204" pitchFamily="34" charset="-122"/>
                </a:rPr>
                <a:t>级别文件长度；</a:t>
              </a:r>
            </a:p>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    接口简单，便于移植；</a:t>
              </a:r>
            </a:p>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    支持硬链接，软链接，文件锁等操作；</a:t>
              </a:r>
            </a:p>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    拥有便捷的图形化访问工具；</a:t>
              </a:r>
            </a:p>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    使用多种技术保证文件系统故障恢复能力。</a:t>
              </a:r>
            </a:p>
          </p:txBody>
        </p:sp>
        <p:sp>
          <p:nvSpPr>
            <p:cNvPr id="35" name="椭圆 34"/>
            <p:cNvSpPr/>
            <p:nvPr/>
          </p:nvSpPr>
          <p:spPr>
            <a:xfrm>
              <a:off x="4747657" y="3845365"/>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6" name="椭圆 35"/>
            <p:cNvSpPr/>
            <p:nvPr/>
          </p:nvSpPr>
          <p:spPr>
            <a:xfrm>
              <a:off x="4747657" y="4213310"/>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7" name="椭圆 36"/>
            <p:cNvSpPr/>
            <p:nvPr/>
          </p:nvSpPr>
          <p:spPr>
            <a:xfrm>
              <a:off x="4747657" y="4581255"/>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8" name="椭圆 37"/>
            <p:cNvSpPr/>
            <p:nvPr/>
          </p:nvSpPr>
          <p:spPr>
            <a:xfrm>
              <a:off x="4747657" y="4949200"/>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9" name="椭圆 38"/>
            <p:cNvSpPr/>
            <p:nvPr/>
          </p:nvSpPr>
          <p:spPr>
            <a:xfrm>
              <a:off x="4747657" y="5317145"/>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40" name="椭圆 39"/>
            <p:cNvSpPr/>
            <p:nvPr/>
          </p:nvSpPr>
          <p:spPr>
            <a:xfrm>
              <a:off x="4747657" y="5685090"/>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41" name="椭圆 40"/>
            <p:cNvSpPr/>
            <p:nvPr/>
          </p:nvSpPr>
          <p:spPr>
            <a:xfrm>
              <a:off x="4747656" y="6053032"/>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grpSp>
      <p:grpSp>
        <p:nvGrpSpPr>
          <p:cNvPr id="16" name="组合 15"/>
          <p:cNvGrpSpPr/>
          <p:nvPr/>
        </p:nvGrpSpPr>
        <p:grpSpPr>
          <a:xfrm>
            <a:off x="819225" y="2636912"/>
            <a:ext cx="4680520" cy="3672408"/>
            <a:chOff x="4716016" y="2420888"/>
            <a:chExt cx="4680520" cy="3672408"/>
          </a:xfrm>
        </p:grpSpPr>
        <p:sp>
          <p:nvSpPr>
            <p:cNvPr id="17" name="矩形 16"/>
            <p:cNvSpPr/>
            <p:nvPr/>
          </p:nvSpPr>
          <p:spPr bwMode="auto">
            <a:xfrm>
              <a:off x="5078238" y="2852936"/>
              <a:ext cx="3670225" cy="309634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b="1" i="1" dirty="0">
                  <a:solidFill>
                    <a:srgbClr val="7F7F7F"/>
                  </a:solidFill>
                  <a:ea typeface="微软雅黑" panose="020B0503020204020204" pitchFamily="34" charset="-122"/>
                </a:rPr>
                <a:t> </a:t>
              </a:r>
              <a:endParaRPr lang="zh-CN" altLang="en-US" sz="2400" b="1" i="1" dirty="0" err="1">
                <a:solidFill>
                  <a:srgbClr val="7F7F7F"/>
                </a:solidFill>
                <a:ea typeface="微软雅黑" panose="020B0503020204020204" pitchFamily="34" charset="-122"/>
              </a:endParaRPr>
            </a:p>
          </p:txBody>
        </p:sp>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16016" y="2420888"/>
              <a:ext cx="4680520" cy="367240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396093" y="3878311"/>
            <a:ext cx="71796" cy="1908087"/>
            <a:chOff x="4499993" y="3845365"/>
            <a:chExt cx="68361" cy="1908087"/>
          </a:xfrm>
        </p:grpSpPr>
        <p:sp>
          <p:nvSpPr>
            <p:cNvPr id="35" name="椭圆 34"/>
            <p:cNvSpPr/>
            <p:nvPr/>
          </p:nvSpPr>
          <p:spPr>
            <a:xfrm>
              <a:off x="4499993" y="3845365"/>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6" name="椭圆 35"/>
            <p:cNvSpPr/>
            <p:nvPr/>
          </p:nvSpPr>
          <p:spPr>
            <a:xfrm>
              <a:off x="4499993" y="4213310"/>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7" name="椭圆 36"/>
            <p:cNvSpPr/>
            <p:nvPr/>
          </p:nvSpPr>
          <p:spPr>
            <a:xfrm>
              <a:off x="4499993" y="4581255"/>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8" name="椭圆 37"/>
            <p:cNvSpPr/>
            <p:nvPr/>
          </p:nvSpPr>
          <p:spPr>
            <a:xfrm>
              <a:off x="4499993" y="4949200"/>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9" name="椭圆 38"/>
            <p:cNvSpPr/>
            <p:nvPr/>
          </p:nvSpPr>
          <p:spPr>
            <a:xfrm>
              <a:off x="4499993" y="5317145"/>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40" name="椭圆 39"/>
            <p:cNvSpPr/>
            <p:nvPr/>
          </p:nvSpPr>
          <p:spPr>
            <a:xfrm>
              <a:off x="4499993" y="5685090"/>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grpSp>
      <p:pic>
        <p:nvPicPr>
          <p:cNvPr id="2051" name="Picture 3" descr="C:\Users\zhangpengcheng1@acoinfo.co\Desktop\未标题-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0607" y="2605436"/>
            <a:ext cx="4824536" cy="365333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a:spLocks noChangeArrowheads="1"/>
          </p:cNvSpPr>
          <p:nvPr/>
        </p:nvSpPr>
        <p:spPr bwMode="auto">
          <a:xfrm>
            <a:off x="8513415" y="3670548"/>
            <a:ext cx="2808312" cy="2308324"/>
          </a:xfrm>
          <a:prstGeom prst="rect">
            <a:avLst/>
          </a:prstGeom>
          <a:noFill/>
          <a:ln w="12700">
            <a:noFill/>
            <a:miter lim="800000"/>
          </a:ln>
        </p:spPr>
        <p:txBody>
          <a:bodyPr wrap="square">
            <a:spAutoFit/>
          </a:bodyPr>
          <a:lstStyle/>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支持分时分区</a:t>
            </a:r>
            <a:endParaRPr lang="en-US" altLang="zh-CN" sz="1200" dirty="0">
              <a:solidFill>
                <a:srgbClr val="7F7F7F"/>
              </a:solidFill>
              <a:latin typeface="微软雅黑" panose="020B0503020204020204" pitchFamily="34" charset="-122"/>
              <a:ea typeface="微软雅黑" panose="020B0503020204020204" pitchFamily="34" charset="-122"/>
            </a:endParaRPr>
          </a:p>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采用微内核架构</a:t>
            </a:r>
            <a:endParaRPr lang="en-US" altLang="zh-CN" sz="1200" dirty="0">
              <a:solidFill>
                <a:srgbClr val="7F7F7F"/>
              </a:solidFill>
              <a:latin typeface="微软雅黑" panose="020B0503020204020204" pitchFamily="34" charset="-122"/>
              <a:ea typeface="微软雅黑" panose="020B0503020204020204" pitchFamily="34" charset="-122"/>
            </a:endParaRPr>
          </a:p>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系统确定性</a:t>
            </a:r>
            <a:endParaRPr lang="en-US" altLang="zh-CN" sz="1200" dirty="0">
              <a:solidFill>
                <a:srgbClr val="7F7F7F"/>
              </a:solidFill>
              <a:latin typeface="微软雅黑" panose="020B0503020204020204" pitchFamily="34" charset="-122"/>
              <a:ea typeface="微软雅黑" panose="020B0503020204020204" pitchFamily="34" charset="-122"/>
            </a:endParaRPr>
          </a:p>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采用两级调度</a:t>
            </a:r>
            <a:endParaRPr lang="en-US" altLang="zh-CN" sz="1200" dirty="0">
              <a:solidFill>
                <a:srgbClr val="7F7F7F"/>
              </a:solidFill>
              <a:latin typeface="微软雅黑" panose="020B0503020204020204" pitchFamily="34" charset="-122"/>
              <a:ea typeface="微软雅黑" panose="020B0503020204020204" pitchFamily="34" charset="-122"/>
            </a:endParaRPr>
          </a:p>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支持多核</a:t>
            </a:r>
            <a:endParaRPr lang="en-US" altLang="zh-CN" sz="1200" dirty="0">
              <a:solidFill>
                <a:srgbClr val="7F7F7F"/>
              </a:solidFill>
              <a:latin typeface="微软雅黑" panose="020B0503020204020204" pitchFamily="34" charset="-122"/>
              <a:ea typeface="微软雅黑" panose="020B0503020204020204" pitchFamily="34" charset="-122"/>
            </a:endParaRPr>
          </a:p>
          <a:p>
            <a:pPr>
              <a:lnSpc>
                <a:spcPct val="200000"/>
              </a:lnSpc>
            </a:pPr>
            <a:r>
              <a:rPr lang="zh-CN" altLang="en-US" sz="1200" dirty="0">
                <a:solidFill>
                  <a:srgbClr val="7F7F7F"/>
                </a:solidFill>
                <a:latin typeface="微软雅黑" panose="020B0503020204020204" pitchFamily="34" charset="-122"/>
                <a:ea typeface="微软雅黑" panose="020B0503020204020204" pitchFamily="34" charset="-122"/>
              </a:rPr>
              <a:t>支持</a:t>
            </a:r>
            <a:r>
              <a:rPr lang="en-US" altLang="zh-CN" sz="1200" dirty="0">
                <a:solidFill>
                  <a:srgbClr val="7F7F7F"/>
                </a:solidFill>
                <a:latin typeface="微软雅黑" panose="020B0503020204020204" pitchFamily="34" charset="-122"/>
                <a:ea typeface="微软雅黑" panose="020B0503020204020204" pitchFamily="34" charset="-122"/>
              </a:rPr>
              <a:t>ARINC653 </a:t>
            </a:r>
            <a:r>
              <a:rPr lang="zh-CN" altLang="en-US" sz="1200" dirty="0">
                <a:solidFill>
                  <a:srgbClr val="7F7F7F"/>
                </a:solidFill>
                <a:latin typeface="微软雅黑" panose="020B0503020204020204" pitchFamily="34" charset="-122"/>
                <a:ea typeface="微软雅黑" panose="020B0503020204020204" pitchFamily="34" charset="-122"/>
              </a:rPr>
              <a:t>标准</a:t>
            </a:r>
          </a:p>
        </p:txBody>
      </p:sp>
      <p:pic>
        <p:nvPicPr>
          <p:cNvPr id="2052" name="Picture 4" descr="C:\Users\zhangpengcheng1@acoinfo.co\Desktop\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727" y="3441592"/>
            <a:ext cx="3600429" cy="23876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a:spLocks noChangeArrowheads="1"/>
          </p:cNvSpPr>
          <p:nvPr/>
        </p:nvSpPr>
        <p:spPr bwMode="auto">
          <a:xfrm>
            <a:off x="1240607" y="1422170"/>
            <a:ext cx="9721080" cy="678327"/>
          </a:xfrm>
          <a:prstGeom prst="rect">
            <a:avLst/>
          </a:prstGeom>
          <a:noFill/>
          <a:ln w="12700">
            <a:noFill/>
            <a:miter lim="800000"/>
          </a:ln>
        </p:spPr>
        <p:txBody>
          <a:bodyPr wrap="square">
            <a:spAutoFit/>
          </a:bodyPr>
          <a:lstStyle/>
          <a:p>
            <a:pPr>
              <a:lnSpc>
                <a:spcPct val="170000"/>
              </a:lnSpc>
            </a:pPr>
            <a:r>
              <a:rPr lang="zh-CN" altLang="en-US" sz="1200" dirty="0">
                <a:solidFill>
                  <a:srgbClr val="7F7F7F"/>
                </a:solidFill>
                <a:latin typeface="微软雅黑" panose="020B0503020204020204" pitchFamily="34" charset="-122"/>
                <a:ea typeface="微软雅黑" panose="020B0503020204020204" pitchFamily="34" charset="-122"/>
              </a:rPr>
              <a:t>       安全关键领域（</a:t>
            </a:r>
            <a:r>
              <a:rPr lang="en-US" altLang="zh-CN" sz="1200" dirty="0">
                <a:solidFill>
                  <a:srgbClr val="7F7F7F"/>
                </a:solidFill>
                <a:latin typeface="微软雅黑" panose="020B0503020204020204" pitchFamily="34" charset="-122"/>
                <a:ea typeface="微软雅黑" panose="020B0503020204020204" pitchFamily="34" charset="-122"/>
              </a:rPr>
              <a:t>Safety-Critical</a:t>
            </a:r>
            <a:r>
              <a:rPr lang="zh-CN" altLang="en-US" sz="1200" dirty="0">
                <a:solidFill>
                  <a:srgbClr val="7F7F7F"/>
                </a:solidFill>
                <a:latin typeface="微软雅黑" panose="020B0503020204020204" pitchFamily="34" charset="-122"/>
                <a:ea typeface="微软雅黑" panose="020B0503020204020204" pitchFamily="34" charset="-122"/>
              </a:rPr>
              <a:t>）推出全新的 </a:t>
            </a:r>
            <a:r>
              <a:rPr lang="en-US" altLang="zh-CN" sz="1200" dirty="0">
                <a:solidFill>
                  <a:srgbClr val="7F7F7F"/>
                </a:solidFill>
                <a:latin typeface="微软雅黑" panose="020B0503020204020204" pitchFamily="34" charset="-122"/>
                <a:ea typeface="微软雅黑" panose="020B0503020204020204" pitchFamily="34" charset="-122"/>
              </a:rPr>
              <a:t>Matrix653 </a:t>
            </a:r>
            <a:r>
              <a:rPr lang="zh-CN" altLang="en-US" sz="1200" dirty="0">
                <a:solidFill>
                  <a:srgbClr val="7F7F7F"/>
                </a:solidFill>
                <a:latin typeface="微软雅黑" panose="020B0503020204020204" pitchFamily="34" charset="-122"/>
                <a:ea typeface="微软雅黑" panose="020B0503020204020204" pitchFamily="34" charset="-122"/>
              </a:rPr>
              <a:t>操作系统，满足容错安全和信息安全。用户使用 </a:t>
            </a:r>
            <a:r>
              <a:rPr lang="en-US" altLang="zh-CN" sz="1200" dirty="0">
                <a:solidFill>
                  <a:srgbClr val="7F7F7F"/>
                </a:solidFill>
                <a:latin typeface="微软雅黑" panose="020B0503020204020204" pitchFamily="34" charset="-122"/>
                <a:ea typeface="微软雅黑" panose="020B0503020204020204" pitchFamily="34" charset="-122"/>
              </a:rPr>
              <a:t>Matrix653 </a:t>
            </a:r>
            <a:r>
              <a:rPr lang="zh-CN" altLang="en-US" sz="1200" dirty="0">
                <a:solidFill>
                  <a:srgbClr val="7F7F7F"/>
                </a:solidFill>
                <a:latin typeface="微软雅黑" panose="020B0503020204020204" pitchFamily="34" charset="-122"/>
                <a:ea typeface="微软雅黑" panose="020B0503020204020204" pitchFamily="34" charset="-122"/>
              </a:rPr>
              <a:t>操作系统可以快速搭建出符合航电系统 </a:t>
            </a:r>
            <a:r>
              <a:rPr lang="en-US" altLang="zh-CN" sz="1200" dirty="0" err="1">
                <a:solidFill>
                  <a:srgbClr val="7F7F7F"/>
                </a:solidFill>
                <a:latin typeface="微软雅黑" panose="020B0503020204020204" pitchFamily="34" charset="-122"/>
                <a:ea typeface="微软雅黑" panose="020B0503020204020204" pitchFamily="34" charset="-122"/>
              </a:rPr>
              <a:t>SWaP</a:t>
            </a:r>
            <a:r>
              <a:rPr lang="zh-CN" altLang="en-US" sz="1200" dirty="0">
                <a:solidFill>
                  <a:srgbClr val="7F7F7F"/>
                </a:solidFill>
                <a:latin typeface="微软雅黑" panose="020B0503020204020204" pitchFamily="34" charset="-122"/>
                <a:ea typeface="微软雅黑" panose="020B0503020204020204" pitchFamily="34" charset="-122"/>
              </a:rPr>
              <a:t>（</a:t>
            </a:r>
            <a:r>
              <a:rPr lang="en-US" altLang="zh-CN" sz="1200" dirty="0">
                <a:solidFill>
                  <a:srgbClr val="7F7F7F"/>
                </a:solidFill>
                <a:latin typeface="微软雅黑" panose="020B0503020204020204" pitchFamily="34" charset="-122"/>
                <a:ea typeface="微软雅黑" panose="020B0503020204020204" pitchFamily="34" charset="-122"/>
              </a:rPr>
              <a:t>Size Weight and Power</a:t>
            </a:r>
            <a:r>
              <a:rPr lang="zh-CN" altLang="en-US" sz="1200" dirty="0">
                <a:solidFill>
                  <a:srgbClr val="7F7F7F"/>
                </a:solidFill>
                <a:latin typeface="微软雅黑" panose="020B0503020204020204" pitchFamily="34" charset="-122"/>
                <a:ea typeface="微软雅黑" panose="020B0503020204020204" pitchFamily="34" charset="-122"/>
              </a:rPr>
              <a:t>）设计约束，适合于行业标准的稳定、高效、可移植的软件系统。</a:t>
            </a:r>
            <a:endParaRPr lang="en-US" altLang="zh-CN" sz="1200" dirty="0">
              <a:solidFill>
                <a:srgbClr val="7F7F7F"/>
              </a:solidFill>
              <a:latin typeface="微软雅黑" panose="020B0503020204020204" pitchFamily="34" charset="-122"/>
              <a:ea typeface="微软雅黑" panose="020B0503020204020204" pitchFamily="34" charset="-122"/>
            </a:endParaRPr>
          </a:p>
        </p:txBody>
      </p:sp>
      <p:sp>
        <p:nvSpPr>
          <p:cNvPr id="4" name="矩形 3"/>
          <p:cNvSpPr/>
          <p:nvPr/>
        </p:nvSpPr>
        <p:spPr>
          <a:xfrm>
            <a:off x="6930260" y="2409134"/>
            <a:ext cx="1960793" cy="999248"/>
          </a:xfrm>
          <a:prstGeom prst="rect">
            <a:avLst/>
          </a:prstGeom>
        </p:spPr>
        <p:txBody>
          <a:bodyPr wrap="none">
            <a:spAutoFit/>
          </a:bodyPr>
          <a:lstStyle/>
          <a:p>
            <a:pPr>
              <a:lnSpc>
                <a:spcPct val="170000"/>
              </a:lnSpc>
            </a:pPr>
            <a:r>
              <a:rPr lang="en-US" altLang="zh-CN" sz="4000" b="1" dirty="0">
                <a:solidFill>
                  <a:srgbClr val="165380"/>
                </a:solidFill>
                <a:latin typeface="微软雅黑" panose="020B0503020204020204" pitchFamily="34" charset="-122"/>
                <a:ea typeface="微软雅黑" panose="020B0503020204020204" pitchFamily="34" charset="-122"/>
              </a:rPr>
              <a:t>2017</a:t>
            </a:r>
            <a:r>
              <a:rPr lang="zh-CN" altLang="en-US" sz="4000" b="1" dirty="0">
                <a:solidFill>
                  <a:srgbClr val="165380"/>
                </a:solidFill>
                <a:latin typeface="微软雅黑" panose="020B0503020204020204" pitchFamily="34" charset="-122"/>
                <a:ea typeface="微软雅黑" panose="020B0503020204020204" pitchFamily="34" charset="-122"/>
              </a:rPr>
              <a:t>年</a:t>
            </a:r>
          </a:p>
        </p:txBody>
      </p:sp>
      <p:sp>
        <p:nvSpPr>
          <p:cNvPr id="23" name="矩形 22"/>
          <p:cNvSpPr/>
          <p:nvPr/>
        </p:nvSpPr>
        <p:spPr bwMode="auto">
          <a:xfrm>
            <a:off x="4336951" y="357719"/>
            <a:ext cx="3528392" cy="442641"/>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r>
              <a:rPr lang="en-US" altLang="zh-CN" sz="2000" dirty="0">
                <a:solidFill>
                  <a:srgbClr val="7F7F7F"/>
                </a:solidFill>
                <a:latin typeface="微软雅黑" panose="020B0503020204020204" pitchFamily="34" charset="-122"/>
                <a:ea typeface="微软雅黑" panose="020B0503020204020204" pitchFamily="34" charset="-122"/>
              </a:rPr>
              <a:t>Matrix653 </a:t>
            </a:r>
            <a:r>
              <a:rPr lang="zh-CN" altLang="en-US" sz="2000" dirty="0">
                <a:solidFill>
                  <a:srgbClr val="7F7F7F"/>
                </a:solidFill>
                <a:latin typeface="微软雅黑" panose="020B0503020204020204" pitchFamily="34" charset="-122"/>
                <a:ea typeface="微软雅黑" panose="020B0503020204020204" pitchFamily="34" charset="-122"/>
              </a:rPr>
              <a:t>分时分区操作系统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2423592" y="4562370"/>
            <a:ext cx="7488832" cy="1818959"/>
          </a:xfrm>
          <a:prstGeom prst="rect">
            <a:avLst/>
          </a:prstGeom>
          <a:noFill/>
          <a:ln w="12700">
            <a:noFill/>
            <a:miter lim="800000"/>
          </a:ln>
        </p:spPr>
        <p:txBody>
          <a:bodyPr wrap="square">
            <a:spAutoFit/>
          </a:bodyPr>
          <a:lstStyle/>
          <a:p>
            <a:pPr>
              <a:lnSpc>
                <a:spcPct val="170000"/>
              </a:lnSpc>
            </a:pPr>
            <a:r>
              <a:rPr lang="en-US" altLang="zh-CN" sz="4800" b="1" dirty="0">
                <a:solidFill>
                  <a:srgbClr val="165380"/>
                </a:solidFill>
                <a:latin typeface="微软雅黑" panose="020B0503020204020204" pitchFamily="34" charset="-122"/>
                <a:ea typeface="微软雅黑" panose="020B0503020204020204" pitchFamily="34" charset="-122"/>
              </a:rPr>
              <a:t>2017</a:t>
            </a:r>
            <a:r>
              <a:rPr lang="zh-CN" altLang="en-US" sz="4800" b="1" dirty="0">
                <a:solidFill>
                  <a:srgbClr val="165380"/>
                </a:solidFill>
                <a:latin typeface="微软雅黑" panose="020B0503020204020204" pitchFamily="34" charset="-122"/>
                <a:ea typeface="微软雅黑" panose="020B0503020204020204" pitchFamily="34" charset="-122"/>
              </a:rPr>
              <a:t>年</a:t>
            </a:r>
            <a:endParaRPr lang="en-US" altLang="zh-CN" sz="4800" b="1" dirty="0">
              <a:solidFill>
                <a:srgbClr val="165380"/>
              </a:solidFill>
              <a:latin typeface="微软雅黑" panose="020B0503020204020204" pitchFamily="34" charset="-122"/>
              <a:ea typeface="微软雅黑" panose="020B0503020204020204" pitchFamily="34" charset="-122"/>
            </a:endParaRPr>
          </a:p>
          <a:p>
            <a:pPr>
              <a:lnSpc>
                <a:spcPct val="170000"/>
              </a:lnSpc>
            </a:pP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在性能和功能上均有全新突破，以满足更广泛更前沿的技术需求。</a:t>
            </a:r>
          </a:p>
        </p:txBody>
      </p:sp>
      <p:sp>
        <p:nvSpPr>
          <p:cNvPr id="11" name="矩形 10"/>
          <p:cNvSpPr/>
          <p:nvPr/>
        </p:nvSpPr>
        <p:spPr bwMode="auto">
          <a:xfrm>
            <a:off x="2166133" y="489623"/>
            <a:ext cx="3373346" cy="64807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solidFill>
                  <a:srgbClr val="7F7F7F"/>
                </a:solidFill>
                <a:latin typeface="微软雅黑" panose="020B0503020204020204" pitchFamily="34" charset="-122"/>
                <a:ea typeface="微软雅黑" panose="020B0503020204020204" pitchFamily="34" charset="-122"/>
              </a:rPr>
              <a:t>SylixOS</a:t>
            </a:r>
            <a:r>
              <a:rPr lang="en-US" altLang="zh-CN" sz="2400" baseline="30000" dirty="0">
                <a:solidFill>
                  <a:srgbClr val="7F7F7F"/>
                </a:solidFill>
                <a:latin typeface="微软雅黑" panose="020B0503020204020204" pitchFamily="34" charset="-122"/>
                <a:ea typeface="微软雅黑" panose="020B0503020204020204" pitchFamily="34" charset="-122"/>
              </a:rPr>
              <a:t>®</a:t>
            </a:r>
            <a:r>
              <a:rPr lang="en-US" altLang="zh-CN" sz="2400" b="1" dirty="0">
                <a:solidFill>
                  <a:srgbClr val="7F7F7F"/>
                </a:solidFill>
                <a:latin typeface="微软雅黑" panose="020B0503020204020204" pitchFamily="34" charset="-122"/>
                <a:ea typeface="微软雅黑" panose="020B0503020204020204" pitchFamily="34" charset="-122"/>
              </a:rPr>
              <a:t> </a:t>
            </a:r>
            <a:r>
              <a:rPr lang="en-US" altLang="zh-CN" sz="2400" dirty="0">
                <a:solidFill>
                  <a:srgbClr val="7F7F7F"/>
                </a:solidFill>
                <a:latin typeface="微软雅黑" panose="020B0503020204020204" pitchFamily="34" charset="-122"/>
                <a:ea typeface="微软雅黑" panose="020B0503020204020204" pitchFamily="34" charset="-122"/>
              </a:rPr>
              <a:t>Lite</a:t>
            </a:r>
            <a:endParaRPr lang="zh-CN" altLang="en-US" sz="2400" dirty="0">
              <a:solidFill>
                <a:srgbClr val="7F7F7F"/>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2165904" y="1425727"/>
            <a:ext cx="3378421" cy="64807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err="1">
                <a:solidFill>
                  <a:srgbClr val="7F7F7F"/>
                </a:solidFill>
                <a:latin typeface="微软雅黑" panose="020B0503020204020204" pitchFamily="34" charset="-122"/>
                <a:ea typeface="微软雅黑" panose="020B0503020204020204" pitchFamily="34" charset="-122"/>
              </a:rPr>
              <a:t>OpenMP</a:t>
            </a:r>
            <a:r>
              <a:rPr lang="en-US" altLang="zh-CN" sz="2400" dirty="0">
                <a:solidFill>
                  <a:srgbClr val="7F7F7F"/>
                </a:solidFill>
                <a:latin typeface="微软雅黑" panose="020B0503020204020204" pitchFamily="34" charset="-122"/>
                <a:ea typeface="微软雅黑" panose="020B0503020204020204" pitchFamily="34" charset="-122"/>
              </a:rPr>
              <a:t> 4.0</a:t>
            </a:r>
            <a:endParaRPr lang="zh-CN" altLang="en-US" sz="2400" dirty="0">
              <a:solidFill>
                <a:srgbClr val="7F7F7F"/>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2166133" y="2361831"/>
            <a:ext cx="3373346" cy="64807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err="1">
                <a:solidFill>
                  <a:srgbClr val="7F7F7F"/>
                </a:solidFill>
                <a:latin typeface="微软雅黑" panose="020B0503020204020204" pitchFamily="34" charset="-122"/>
                <a:ea typeface="微软雅黑" panose="020B0503020204020204" pitchFamily="34" charset="-122"/>
              </a:rPr>
              <a:t>OpenBLAS</a:t>
            </a:r>
            <a:endParaRPr lang="zh-CN" altLang="en-US" sz="2400" dirty="0">
              <a:solidFill>
                <a:srgbClr val="7F7F7F"/>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6647676" y="481652"/>
            <a:ext cx="3373346" cy="64807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err="1">
                <a:solidFill>
                  <a:srgbClr val="7F7F7F"/>
                </a:solidFill>
                <a:latin typeface="微软雅黑" panose="020B0503020204020204" pitchFamily="34" charset="-122"/>
                <a:ea typeface="微软雅黑" panose="020B0503020204020204" pitchFamily="34" charset="-122"/>
              </a:rPr>
              <a:t>SMT</a:t>
            </a:r>
            <a:r>
              <a:rPr lang="en-US" altLang="zh-CN" sz="2400" dirty="0">
                <a:solidFill>
                  <a:srgbClr val="7F7F7F"/>
                </a:solidFill>
                <a:latin typeface="微软雅黑" panose="020B0503020204020204" pitchFamily="34" charset="-122"/>
                <a:ea typeface="微软雅黑" panose="020B0503020204020204" pitchFamily="34" charset="-122"/>
              </a:rPr>
              <a:t> </a:t>
            </a:r>
            <a:r>
              <a:rPr lang="zh-CN" altLang="en-US" sz="2400" dirty="0">
                <a:solidFill>
                  <a:srgbClr val="7F7F7F"/>
                </a:solidFill>
                <a:latin typeface="微软雅黑" panose="020B0503020204020204" pitchFamily="34" charset="-122"/>
                <a:ea typeface="微软雅黑" panose="020B0503020204020204" pitchFamily="34" charset="-122"/>
              </a:rPr>
              <a:t>调度均衡</a:t>
            </a:r>
          </a:p>
        </p:txBody>
      </p:sp>
      <p:sp>
        <p:nvSpPr>
          <p:cNvPr id="15" name="矩形 14"/>
          <p:cNvSpPr/>
          <p:nvPr/>
        </p:nvSpPr>
        <p:spPr bwMode="auto">
          <a:xfrm>
            <a:off x="6647676" y="1417756"/>
            <a:ext cx="3373346" cy="64807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solidFill>
                  <a:srgbClr val="7F7F7F"/>
                </a:solidFill>
                <a:latin typeface="微软雅黑" panose="020B0503020204020204" pitchFamily="34" charset="-122"/>
                <a:ea typeface="微软雅黑" panose="020B0503020204020204" pitchFamily="34" charset="-122"/>
              </a:rPr>
              <a:t>C++11 </a:t>
            </a:r>
            <a:r>
              <a:rPr lang="zh-CN" altLang="en-US" sz="2400" dirty="0">
                <a:solidFill>
                  <a:srgbClr val="7F7F7F"/>
                </a:solidFill>
                <a:latin typeface="微软雅黑" panose="020B0503020204020204" pitchFamily="34" charset="-122"/>
                <a:ea typeface="微软雅黑" panose="020B0503020204020204" pitchFamily="34" charset="-122"/>
              </a:rPr>
              <a:t>多线程标准</a:t>
            </a:r>
          </a:p>
        </p:txBody>
      </p:sp>
      <p:sp>
        <p:nvSpPr>
          <p:cNvPr id="16" name="矩形 15"/>
          <p:cNvSpPr/>
          <p:nvPr/>
        </p:nvSpPr>
        <p:spPr bwMode="auto">
          <a:xfrm>
            <a:off x="6647676" y="2353860"/>
            <a:ext cx="3373346" cy="64807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rgbClr val="7F7F7F"/>
                </a:solidFill>
                <a:latin typeface="微软雅黑" panose="020B0503020204020204" pitchFamily="34" charset="-122"/>
                <a:ea typeface="微软雅黑" panose="020B0503020204020204" pitchFamily="34" charset="-122"/>
              </a:rPr>
              <a:t>非入侵式性能分析</a:t>
            </a:r>
          </a:p>
        </p:txBody>
      </p:sp>
      <p:sp>
        <p:nvSpPr>
          <p:cNvPr id="17" name="矩形 16"/>
          <p:cNvSpPr/>
          <p:nvPr/>
        </p:nvSpPr>
        <p:spPr bwMode="auto">
          <a:xfrm>
            <a:off x="2166133" y="3297935"/>
            <a:ext cx="3373346" cy="64807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solidFill>
                  <a:srgbClr val="7F7F7F"/>
                </a:solidFill>
                <a:latin typeface="微软雅黑" panose="020B0503020204020204" pitchFamily="34" charset="-122"/>
                <a:ea typeface="微软雅黑" panose="020B0503020204020204" pitchFamily="34" charset="-122"/>
              </a:rPr>
              <a:t>Trusted computing </a:t>
            </a:r>
            <a:endParaRPr lang="zh-CN" altLang="en-US" sz="2400" dirty="0">
              <a:solidFill>
                <a:srgbClr val="7F7F7F"/>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6647676" y="3289964"/>
            <a:ext cx="3373346" cy="64807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solidFill>
                  <a:srgbClr val="7F7F7F"/>
                </a:solidFill>
                <a:latin typeface="微软雅黑" panose="020B0503020204020204" pitchFamily="34" charset="-122"/>
                <a:ea typeface="微软雅黑" panose="020B0503020204020204" pitchFamily="34" charset="-122"/>
              </a:rPr>
              <a:t>SPARC</a:t>
            </a:r>
            <a:endParaRPr lang="zh-CN" altLang="en-US" sz="2400" dirty="0">
              <a:solidFill>
                <a:srgbClr val="7F7F7F"/>
              </a:solidFill>
              <a:latin typeface="微软雅黑" panose="020B0503020204020204" pitchFamily="34" charset="-122"/>
              <a:ea typeface="微软雅黑" panose="020B0503020204020204" pitchFamily="34" charset="-122"/>
            </a:endParaRPr>
          </a:p>
        </p:txBody>
      </p:sp>
      <p:sp>
        <p:nvSpPr>
          <p:cNvPr id="19" name="矩形 18"/>
          <p:cNvSpPr/>
          <p:nvPr/>
        </p:nvSpPr>
        <p:spPr bwMode="auto">
          <a:xfrm>
            <a:off x="2170978" y="4162031"/>
            <a:ext cx="3373346" cy="64807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err="1">
                <a:solidFill>
                  <a:srgbClr val="7F7F7F"/>
                </a:solidFill>
                <a:latin typeface="微软雅黑" panose="020B0503020204020204" pitchFamily="34" charset="-122"/>
                <a:ea typeface="微软雅黑" panose="020B0503020204020204" pitchFamily="34" charset="-122"/>
              </a:rPr>
              <a:t>MultiCore</a:t>
            </a:r>
            <a:r>
              <a:rPr lang="en-US" altLang="zh-CN" sz="2400">
                <a:solidFill>
                  <a:srgbClr val="7F7F7F"/>
                </a:solidFill>
                <a:latin typeface="微软雅黑" panose="020B0503020204020204" pitchFamily="34" charset="-122"/>
                <a:ea typeface="微软雅黑" panose="020B0503020204020204" pitchFamily="34" charset="-122"/>
              </a:rPr>
              <a:t> DSP</a:t>
            </a:r>
            <a:endParaRPr lang="zh-CN" altLang="en-US" sz="2400" dirty="0">
              <a:solidFill>
                <a:srgbClr val="7F7F7F"/>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6647676" y="4165480"/>
            <a:ext cx="3373346" cy="64807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rgbClr val="7F7F7F"/>
                </a:solidFill>
                <a:latin typeface="微软雅黑" panose="020B0503020204020204" pitchFamily="34" charset="-122"/>
                <a:ea typeface="微软雅黑" panose="020B0503020204020204" pitchFamily="34" charset="-122"/>
              </a:rPr>
              <a:t>Matrix653</a:t>
            </a:r>
            <a:r>
              <a:rPr lang="zh-CN" altLang="en-US" dirty="0">
                <a:solidFill>
                  <a:srgbClr val="7F7F7F"/>
                </a:solidFill>
                <a:latin typeface="微软雅黑" panose="020B0503020204020204" pitchFamily="34" charset="-122"/>
                <a:ea typeface="微软雅黑" panose="020B0503020204020204" pitchFamily="34" charset="-122"/>
              </a:rPr>
              <a:t>分时分区操作系统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
                                        <p:tgtEl>
                                          <p:spTgt spid="11"/>
                                        </p:tgtEl>
                                      </p:cBhvr>
                                    </p:animEffect>
                                    <p:anim calcmode="lin" valueType="num">
                                      <p:cBhvr>
                                        <p:cTn id="13" dur="200" fill="hold"/>
                                        <p:tgtEl>
                                          <p:spTgt spid="11"/>
                                        </p:tgtEl>
                                        <p:attrNameLst>
                                          <p:attrName>ppt_x</p:attrName>
                                        </p:attrNameLst>
                                      </p:cBhvr>
                                      <p:tavLst>
                                        <p:tav tm="0">
                                          <p:val>
                                            <p:strVal val="#ppt_x"/>
                                          </p:val>
                                        </p:tav>
                                        <p:tav tm="100000">
                                          <p:val>
                                            <p:strVal val="#ppt_x"/>
                                          </p:val>
                                        </p:tav>
                                      </p:tavLst>
                                    </p:anim>
                                    <p:anim calcmode="lin" valueType="num">
                                      <p:cBhvr>
                                        <p:cTn id="14" dur="2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
                                        <p:tgtEl>
                                          <p:spTgt spid="14"/>
                                        </p:tgtEl>
                                      </p:cBhvr>
                                    </p:animEffect>
                                    <p:anim calcmode="lin" valueType="num">
                                      <p:cBhvr>
                                        <p:cTn id="19" dur="200" fill="hold"/>
                                        <p:tgtEl>
                                          <p:spTgt spid="14"/>
                                        </p:tgtEl>
                                        <p:attrNameLst>
                                          <p:attrName>ppt_x</p:attrName>
                                        </p:attrNameLst>
                                      </p:cBhvr>
                                      <p:tavLst>
                                        <p:tav tm="0">
                                          <p:val>
                                            <p:strVal val="#ppt_x"/>
                                          </p:val>
                                        </p:tav>
                                        <p:tav tm="100000">
                                          <p:val>
                                            <p:strVal val="#ppt_x"/>
                                          </p:val>
                                        </p:tav>
                                      </p:tavLst>
                                    </p:anim>
                                    <p:anim calcmode="lin" valueType="num">
                                      <p:cBhvr>
                                        <p:cTn id="20" dur="2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00"/>
                                        <p:tgtEl>
                                          <p:spTgt spid="15"/>
                                        </p:tgtEl>
                                      </p:cBhvr>
                                    </p:animEffect>
                                    <p:anim calcmode="lin" valueType="num">
                                      <p:cBhvr>
                                        <p:cTn id="25" dur="200" fill="hold"/>
                                        <p:tgtEl>
                                          <p:spTgt spid="15"/>
                                        </p:tgtEl>
                                        <p:attrNameLst>
                                          <p:attrName>ppt_x</p:attrName>
                                        </p:attrNameLst>
                                      </p:cBhvr>
                                      <p:tavLst>
                                        <p:tav tm="0">
                                          <p:val>
                                            <p:strVal val="#ppt_x"/>
                                          </p:val>
                                        </p:tav>
                                        <p:tav tm="100000">
                                          <p:val>
                                            <p:strVal val="#ppt_x"/>
                                          </p:val>
                                        </p:tav>
                                      </p:tavLst>
                                    </p:anim>
                                    <p:anim calcmode="lin" valueType="num">
                                      <p:cBhvr>
                                        <p:cTn id="26" dur="200" fill="hold"/>
                                        <p:tgtEl>
                                          <p:spTgt spid="1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00"/>
                                        <p:tgtEl>
                                          <p:spTgt spid="12"/>
                                        </p:tgtEl>
                                      </p:cBhvr>
                                    </p:animEffect>
                                    <p:anim calcmode="lin" valueType="num">
                                      <p:cBhvr>
                                        <p:cTn id="31" dur="200" fill="hold"/>
                                        <p:tgtEl>
                                          <p:spTgt spid="12"/>
                                        </p:tgtEl>
                                        <p:attrNameLst>
                                          <p:attrName>ppt_x</p:attrName>
                                        </p:attrNameLst>
                                      </p:cBhvr>
                                      <p:tavLst>
                                        <p:tav tm="0">
                                          <p:val>
                                            <p:strVal val="#ppt_x"/>
                                          </p:val>
                                        </p:tav>
                                        <p:tav tm="100000">
                                          <p:val>
                                            <p:strVal val="#ppt_x"/>
                                          </p:val>
                                        </p:tav>
                                      </p:tavLst>
                                    </p:anim>
                                    <p:anim calcmode="lin" valueType="num">
                                      <p:cBhvr>
                                        <p:cTn id="32" dur="200" fill="hold"/>
                                        <p:tgtEl>
                                          <p:spTgt spid="12"/>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
                                        <p:tgtEl>
                                          <p:spTgt spid="13"/>
                                        </p:tgtEl>
                                      </p:cBhvr>
                                    </p:animEffect>
                                    <p:anim calcmode="lin" valueType="num">
                                      <p:cBhvr>
                                        <p:cTn id="37" dur="200" fill="hold"/>
                                        <p:tgtEl>
                                          <p:spTgt spid="13"/>
                                        </p:tgtEl>
                                        <p:attrNameLst>
                                          <p:attrName>ppt_x</p:attrName>
                                        </p:attrNameLst>
                                      </p:cBhvr>
                                      <p:tavLst>
                                        <p:tav tm="0">
                                          <p:val>
                                            <p:strVal val="#ppt_x"/>
                                          </p:val>
                                        </p:tav>
                                        <p:tav tm="100000">
                                          <p:val>
                                            <p:strVal val="#ppt_x"/>
                                          </p:val>
                                        </p:tav>
                                      </p:tavLst>
                                    </p:anim>
                                    <p:anim calcmode="lin" valueType="num">
                                      <p:cBhvr>
                                        <p:cTn id="38" dur="200" fill="hold"/>
                                        <p:tgtEl>
                                          <p:spTgt spid="13"/>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
                                        <p:tgtEl>
                                          <p:spTgt spid="16"/>
                                        </p:tgtEl>
                                      </p:cBhvr>
                                    </p:animEffect>
                                    <p:anim calcmode="lin" valueType="num">
                                      <p:cBhvr>
                                        <p:cTn id="43" dur="200" fill="hold"/>
                                        <p:tgtEl>
                                          <p:spTgt spid="16"/>
                                        </p:tgtEl>
                                        <p:attrNameLst>
                                          <p:attrName>ppt_x</p:attrName>
                                        </p:attrNameLst>
                                      </p:cBhvr>
                                      <p:tavLst>
                                        <p:tav tm="0">
                                          <p:val>
                                            <p:strVal val="#ppt_x"/>
                                          </p:val>
                                        </p:tav>
                                        <p:tav tm="100000">
                                          <p:val>
                                            <p:strVal val="#ppt_x"/>
                                          </p:val>
                                        </p:tav>
                                      </p:tavLst>
                                    </p:anim>
                                    <p:anim calcmode="lin" valueType="num">
                                      <p:cBhvr>
                                        <p:cTn id="44" dur="200" fill="hold"/>
                                        <p:tgtEl>
                                          <p:spTgt spid="16"/>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
                                        <p:tgtEl>
                                          <p:spTgt spid="17"/>
                                        </p:tgtEl>
                                      </p:cBhvr>
                                    </p:animEffect>
                                    <p:anim calcmode="lin" valueType="num">
                                      <p:cBhvr>
                                        <p:cTn id="49" dur="200" fill="hold"/>
                                        <p:tgtEl>
                                          <p:spTgt spid="17"/>
                                        </p:tgtEl>
                                        <p:attrNameLst>
                                          <p:attrName>ppt_x</p:attrName>
                                        </p:attrNameLst>
                                      </p:cBhvr>
                                      <p:tavLst>
                                        <p:tav tm="0">
                                          <p:val>
                                            <p:strVal val="#ppt_x"/>
                                          </p:val>
                                        </p:tav>
                                        <p:tav tm="100000">
                                          <p:val>
                                            <p:strVal val="#ppt_x"/>
                                          </p:val>
                                        </p:tav>
                                      </p:tavLst>
                                    </p:anim>
                                    <p:anim calcmode="lin" valueType="num">
                                      <p:cBhvr>
                                        <p:cTn id="50" dur="200" fill="hold"/>
                                        <p:tgtEl>
                                          <p:spTgt spid="17"/>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42"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200"/>
                                        <p:tgtEl>
                                          <p:spTgt spid="18"/>
                                        </p:tgtEl>
                                      </p:cBhvr>
                                    </p:animEffect>
                                    <p:anim calcmode="lin" valueType="num">
                                      <p:cBhvr>
                                        <p:cTn id="55" dur="200" fill="hold"/>
                                        <p:tgtEl>
                                          <p:spTgt spid="18"/>
                                        </p:tgtEl>
                                        <p:attrNameLst>
                                          <p:attrName>ppt_x</p:attrName>
                                        </p:attrNameLst>
                                      </p:cBhvr>
                                      <p:tavLst>
                                        <p:tav tm="0">
                                          <p:val>
                                            <p:strVal val="#ppt_x"/>
                                          </p:val>
                                        </p:tav>
                                        <p:tav tm="100000">
                                          <p:val>
                                            <p:strVal val="#ppt_x"/>
                                          </p:val>
                                        </p:tav>
                                      </p:tavLst>
                                    </p:anim>
                                    <p:anim calcmode="lin" valueType="num">
                                      <p:cBhvr>
                                        <p:cTn id="56" dur="200" fill="hold"/>
                                        <p:tgtEl>
                                          <p:spTgt spid="18"/>
                                        </p:tgtEl>
                                        <p:attrNameLst>
                                          <p:attrName>ppt_y</p:attrName>
                                        </p:attrNameLst>
                                      </p:cBhvr>
                                      <p:tavLst>
                                        <p:tav tm="0">
                                          <p:val>
                                            <p:strVal val="#ppt_y+.1"/>
                                          </p:val>
                                        </p:tav>
                                        <p:tav tm="100000">
                                          <p:val>
                                            <p:strVal val="#ppt_y"/>
                                          </p:val>
                                        </p:tav>
                                      </p:tavLst>
                                    </p:anim>
                                  </p:childTnLst>
                                </p:cTn>
                              </p:par>
                            </p:childTnLst>
                          </p:cTn>
                        </p:par>
                        <p:par>
                          <p:cTn id="57" fill="hold">
                            <p:stCondLst>
                              <p:cond delay="4500"/>
                            </p:stCondLst>
                            <p:childTnLst>
                              <p:par>
                                <p:cTn id="58" presetID="42" presetClass="entr" presetSubtype="0"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200"/>
                                        <p:tgtEl>
                                          <p:spTgt spid="19"/>
                                        </p:tgtEl>
                                      </p:cBhvr>
                                    </p:animEffect>
                                    <p:anim calcmode="lin" valueType="num">
                                      <p:cBhvr>
                                        <p:cTn id="61" dur="200" fill="hold"/>
                                        <p:tgtEl>
                                          <p:spTgt spid="19"/>
                                        </p:tgtEl>
                                        <p:attrNameLst>
                                          <p:attrName>ppt_x</p:attrName>
                                        </p:attrNameLst>
                                      </p:cBhvr>
                                      <p:tavLst>
                                        <p:tav tm="0">
                                          <p:val>
                                            <p:strVal val="#ppt_x"/>
                                          </p:val>
                                        </p:tav>
                                        <p:tav tm="100000">
                                          <p:val>
                                            <p:strVal val="#ppt_x"/>
                                          </p:val>
                                        </p:tav>
                                      </p:tavLst>
                                    </p:anim>
                                    <p:anim calcmode="lin" valueType="num">
                                      <p:cBhvr>
                                        <p:cTn id="62" dur="200" fill="hold"/>
                                        <p:tgtEl>
                                          <p:spTgt spid="19"/>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42"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200"/>
                                        <p:tgtEl>
                                          <p:spTgt spid="20"/>
                                        </p:tgtEl>
                                      </p:cBhvr>
                                    </p:animEffect>
                                    <p:anim calcmode="lin" valueType="num">
                                      <p:cBhvr>
                                        <p:cTn id="67" dur="200" fill="hold"/>
                                        <p:tgtEl>
                                          <p:spTgt spid="20"/>
                                        </p:tgtEl>
                                        <p:attrNameLst>
                                          <p:attrName>ppt_x</p:attrName>
                                        </p:attrNameLst>
                                      </p:cBhvr>
                                      <p:tavLst>
                                        <p:tav tm="0">
                                          <p:val>
                                            <p:strVal val="#ppt_x"/>
                                          </p:val>
                                        </p:tav>
                                        <p:tav tm="100000">
                                          <p:val>
                                            <p:strVal val="#ppt_x"/>
                                          </p:val>
                                        </p:tav>
                                      </p:tavLst>
                                    </p:anim>
                                    <p:anim calcmode="lin" valueType="num">
                                      <p:cBhvr>
                                        <p:cTn id="68" dur="2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2423592" y="4562370"/>
            <a:ext cx="7488832" cy="1818959"/>
          </a:xfrm>
          <a:prstGeom prst="rect">
            <a:avLst/>
          </a:prstGeom>
          <a:noFill/>
          <a:ln w="12700">
            <a:noFill/>
            <a:miter lim="800000"/>
          </a:ln>
        </p:spPr>
        <p:txBody>
          <a:bodyPr wrap="square">
            <a:spAutoFit/>
          </a:bodyPr>
          <a:lstStyle/>
          <a:p>
            <a:pPr>
              <a:lnSpc>
                <a:spcPct val="170000"/>
              </a:lnSpc>
            </a:pPr>
            <a:r>
              <a:rPr lang="en-US" altLang="zh-CN" sz="4800" b="1" dirty="0">
                <a:solidFill>
                  <a:srgbClr val="165380"/>
                </a:solidFill>
                <a:latin typeface="微软雅黑" panose="020B0503020204020204" pitchFamily="34" charset="-122"/>
                <a:ea typeface="微软雅黑" panose="020B0503020204020204" pitchFamily="34" charset="-122"/>
              </a:rPr>
              <a:t>2017</a:t>
            </a:r>
            <a:r>
              <a:rPr lang="zh-CN" altLang="en-US" sz="4800" b="1" dirty="0">
                <a:solidFill>
                  <a:srgbClr val="165380"/>
                </a:solidFill>
                <a:latin typeface="微软雅黑" panose="020B0503020204020204" pitchFamily="34" charset="-122"/>
                <a:ea typeface="微软雅黑" panose="020B0503020204020204" pitchFamily="34" charset="-122"/>
              </a:rPr>
              <a:t>年</a:t>
            </a:r>
            <a:endParaRPr lang="en-US" altLang="zh-CN" sz="4800" b="1" dirty="0">
              <a:solidFill>
                <a:srgbClr val="165380"/>
              </a:solidFill>
              <a:latin typeface="微软雅黑" panose="020B0503020204020204" pitchFamily="34" charset="-122"/>
              <a:ea typeface="微软雅黑" panose="020B0503020204020204" pitchFamily="34" charset="-122"/>
            </a:endParaRPr>
          </a:p>
          <a:p>
            <a:pPr>
              <a:lnSpc>
                <a:spcPct val="170000"/>
              </a:lnSpc>
            </a:pP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在性能和功能上均有全新突破，以满足更广泛更前沿的技术需求。</a:t>
            </a:r>
          </a:p>
        </p:txBody>
      </p:sp>
      <p:pic>
        <p:nvPicPr>
          <p:cNvPr id="99331" name="Picture 3" descr="C:\Users\yangyang\Desktop\PPT最新插图\代码覆盖率检测.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980728"/>
            <a:ext cx="8712968" cy="3796965"/>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bwMode="auto">
          <a:xfrm>
            <a:off x="5048710" y="332657"/>
            <a:ext cx="2094583" cy="442641"/>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a:solidFill>
                  <a:srgbClr val="7F7F7F"/>
                </a:solidFill>
                <a:latin typeface="微软雅黑" panose="020B0503020204020204" pitchFamily="34" charset="-122"/>
                <a:ea typeface="微软雅黑" panose="020B0503020204020204" pitchFamily="34" charset="-122"/>
              </a:rPr>
              <a:t>代码覆盖率检测</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64F41FF-DDC6-4BF0-8019-ADC15C5F7A1D}"/>
              </a:ext>
            </a:extLst>
          </p:cNvPr>
          <p:cNvSpPr/>
          <p:nvPr/>
        </p:nvSpPr>
        <p:spPr>
          <a:xfrm>
            <a:off x="0" y="0"/>
            <a:ext cx="1220089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099F354B-D260-4A82-A0CB-06F1BA9948ED}"/>
              </a:ext>
            </a:extLst>
          </p:cNvPr>
          <p:cNvGrpSpPr/>
          <p:nvPr/>
        </p:nvGrpSpPr>
        <p:grpSpPr>
          <a:xfrm>
            <a:off x="-11" y="0"/>
            <a:ext cx="6666876" cy="7048222"/>
            <a:chOff x="0" y="0"/>
            <a:chExt cx="10321" cy="10914"/>
          </a:xfrm>
        </p:grpSpPr>
        <p:pic>
          <p:nvPicPr>
            <p:cNvPr id="4" name="图片 3" descr="内页（最终版）-转曲_画板 1 副本 7-2">
              <a:extLst>
                <a:ext uri="{FF2B5EF4-FFF2-40B4-BE49-F238E27FC236}">
                  <a16:creationId xmlns:a16="http://schemas.microsoft.com/office/drawing/2014/main" id="{0FC2B552-C829-4935-8279-082E54B66B68}"/>
                </a:ext>
              </a:extLst>
            </p:cNvPr>
            <p:cNvPicPr>
              <a:picLocks noChangeAspect="1"/>
            </p:cNvPicPr>
            <p:nvPr/>
          </p:nvPicPr>
          <p:blipFill>
            <a:blip r:embed="rId3"/>
            <a:srcRect t="10301" r="32569" b="17858"/>
            <a:stretch>
              <a:fillRect/>
            </a:stretch>
          </p:blipFill>
          <p:spPr>
            <a:xfrm rot="10800000">
              <a:off x="0" y="0"/>
              <a:ext cx="10321" cy="10914"/>
            </a:xfrm>
            <a:prstGeom prst="rect">
              <a:avLst/>
            </a:prstGeom>
          </p:spPr>
        </p:pic>
        <p:pic>
          <p:nvPicPr>
            <p:cNvPr id="5" name="图片 4" descr="内页（最终版）-转曲_画板 1 副本 7-3">
              <a:extLst>
                <a:ext uri="{FF2B5EF4-FFF2-40B4-BE49-F238E27FC236}">
                  <a16:creationId xmlns:a16="http://schemas.microsoft.com/office/drawing/2014/main" id="{CA79EA46-58BB-4BD5-B815-F062BA0F799B}"/>
                </a:ext>
              </a:extLst>
            </p:cNvPr>
            <p:cNvPicPr>
              <a:picLocks noChangeAspect="1"/>
            </p:cNvPicPr>
            <p:nvPr/>
          </p:nvPicPr>
          <p:blipFill>
            <a:blip r:embed="rId4"/>
            <a:srcRect t="10453" r="32713" b="18148"/>
            <a:stretch>
              <a:fillRect/>
            </a:stretch>
          </p:blipFill>
          <p:spPr>
            <a:xfrm rot="10800000">
              <a:off x="0" y="0"/>
              <a:ext cx="10299" cy="10914"/>
            </a:xfrm>
            <a:prstGeom prst="rect">
              <a:avLst/>
            </a:prstGeom>
          </p:spPr>
        </p:pic>
      </p:grpSp>
      <p:grpSp>
        <p:nvGrpSpPr>
          <p:cNvPr id="6" name="组合 5">
            <a:extLst>
              <a:ext uri="{FF2B5EF4-FFF2-40B4-BE49-F238E27FC236}">
                <a16:creationId xmlns:a16="http://schemas.microsoft.com/office/drawing/2014/main" id="{02E71433-ECE4-4142-A56D-BB37380975F1}"/>
              </a:ext>
            </a:extLst>
          </p:cNvPr>
          <p:cNvGrpSpPr/>
          <p:nvPr/>
        </p:nvGrpSpPr>
        <p:grpSpPr>
          <a:xfrm>
            <a:off x="2590800" y="2583180"/>
            <a:ext cx="2591435" cy="1884045"/>
            <a:chOff x="2491" y="4260"/>
            <a:chExt cx="4081" cy="2967"/>
          </a:xfrm>
        </p:grpSpPr>
        <p:sp>
          <p:nvSpPr>
            <p:cNvPr id="7" name="Title 1">
              <a:extLst>
                <a:ext uri="{FF2B5EF4-FFF2-40B4-BE49-F238E27FC236}">
                  <a16:creationId xmlns:a16="http://schemas.microsoft.com/office/drawing/2014/main" id="{68D87C01-F962-43AC-8730-9B5035B7AA68}"/>
                </a:ext>
              </a:extLst>
            </p:cNvPr>
            <p:cNvSpPr txBox="1"/>
            <p:nvPr/>
          </p:nvSpPr>
          <p:spPr>
            <a:xfrm>
              <a:off x="2491" y="5567"/>
              <a:ext cx="4081" cy="1660"/>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stStyle>
            <a:p>
              <a:pPr lvl="0">
                <a:lnSpc>
                  <a:spcPct val="100000"/>
                </a:lnSpc>
                <a:defRPr/>
              </a:pPr>
              <a:r>
                <a:rPr lang="en-US" altLang="zh-CN" sz="2800" dirty="0">
                  <a:solidFill>
                    <a:schemeClr val="bg1"/>
                  </a:solidFill>
                  <a:effectLst/>
                  <a:latin typeface="+mn-lt"/>
                  <a:ea typeface="+mn-ea"/>
                  <a:cs typeface="+mn-ea"/>
                  <a:sym typeface="+mn-lt"/>
                </a:rPr>
                <a:t>CONTENTS</a:t>
              </a:r>
            </a:p>
          </p:txBody>
        </p:sp>
        <p:sp>
          <p:nvSpPr>
            <p:cNvPr id="8" name="文本框 7">
              <a:extLst>
                <a:ext uri="{FF2B5EF4-FFF2-40B4-BE49-F238E27FC236}">
                  <a16:creationId xmlns:a16="http://schemas.microsoft.com/office/drawing/2014/main" id="{37E90BC6-A3FC-4827-8374-92F081D39377}"/>
                </a:ext>
              </a:extLst>
            </p:cNvPr>
            <p:cNvSpPr txBox="1"/>
            <p:nvPr/>
          </p:nvSpPr>
          <p:spPr>
            <a:xfrm>
              <a:off x="3308" y="4260"/>
              <a:ext cx="2448" cy="1307"/>
            </a:xfrm>
            <a:prstGeom prst="rect">
              <a:avLst/>
            </a:prstGeom>
            <a:noFill/>
          </p:spPr>
          <p:txBody>
            <a:bodyPr wrap="none" rtlCol="0">
              <a:spAutoFit/>
            </a:bodyPr>
            <a:lstStyle/>
            <a:p>
              <a:r>
                <a:rPr lang="zh-CN" altLang="en-US" sz="4800" b="1" spc="600" dirty="0">
                  <a:solidFill>
                    <a:schemeClr val="bg1"/>
                  </a:solidFill>
                  <a:latin typeface="微软雅黑" panose="020B0503020204020204" pitchFamily="34" charset="-122"/>
                  <a:ea typeface="微软雅黑" panose="020B0503020204020204" pitchFamily="34" charset="-122"/>
                </a:rPr>
                <a:t>目录</a:t>
              </a:r>
            </a:p>
          </p:txBody>
        </p:sp>
      </p:grpSp>
      <p:cxnSp>
        <p:nvCxnSpPr>
          <p:cNvPr id="14" name="直接连接符 13">
            <a:extLst>
              <a:ext uri="{FF2B5EF4-FFF2-40B4-BE49-F238E27FC236}">
                <a16:creationId xmlns:a16="http://schemas.microsoft.com/office/drawing/2014/main" id="{65B0FEB7-61E1-40A8-9E9F-CCFB40B19B6A}"/>
              </a:ext>
            </a:extLst>
          </p:cNvPr>
          <p:cNvCxnSpPr>
            <a:cxnSpLocks/>
          </p:cNvCxnSpPr>
          <p:nvPr/>
        </p:nvCxnSpPr>
        <p:spPr>
          <a:xfrm>
            <a:off x="6661054" y="620395"/>
            <a:ext cx="11867" cy="5606415"/>
          </a:xfrm>
          <a:prstGeom prst="line">
            <a:avLst/>
          </a:prstGeom>
          <a:ln>
            <a:solidFill>
              <a:schemeClr val="bg2">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79A6916B-CC15-484F-B797-72A346E1D8B4}"/>
              </a:ext>
            </a:extLst>
          </p:cNvPr>
          <p:cNvSpPr/>
          <p:nvPr/>
        </p:nvSpPr>
        <p:spPr>
          <a:xfrm>
            <a:off x="6578882" y="1196975"/>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C84B90C-A336-4F0B-A8B4-C47A40A66420}"/>
              </a:ext>
            </a:extLst>
          </p:cNvPr>
          <p:cNvSpPr/>
          <p:nvPr/>
        </p:nvSpPr>
        <p:spPr>
          <a:xfrm>
            <a:off x="6578882" y="2277269"/>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F82A5FB-ED8D-43E4-AE18-3882F13A74E3}"/>
              </a:ext>
            </a:extLst>
          </p:cNvPr>
          <p:cNvSpPr/>
          <p:nvPr/>
        </p:nvSpPr>
        <p:spPr>
          <a:xfrm>
            <a:off x="6578882" y="3357563"/>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85239CAE-DA27-4076-B655-D55BD2CD6385}"/>
              </a:ext>
            </a:extLst>
          </p:cNvPr>
          <p:cNvSpPr/>
          <p:nvPr/>
        </p:nvSpPr>
        <p:spPr>
          <a:xfrm>
            <a:off x="6578882" y="4437857"/>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横版中英文">
            <a:extLst>
              <a:ext uri="{FF2B5EF4-FFF2-40B4-BE49-F238E27FC236}">
                <a16:creationId xmlns:a16="http://schemas.microsoft.com/office/drawing/2014/main" id="{D631E8A0-3ADD-4882-8367-3E6B61C8FC14}"/>
              </a:ext>
            </a:extLst>
          </p:cNvPr>
          <p:cNvPicPr>
            <a:picLocks noChangeAspect="1"/>
          </p:cNvPicPr>
          <p:nvPr/>
        </p:nvPicPr>
        <p:blipFill>
          <a:blip r:embed="rId5"/>
          <a:stretch>
            <a:fillRect/>
          </a:stretch>
        </p:blipFill>
        <p:spPr>
          <a:xfrm>
            <a:off x="9713595" y="309880"/>
            <a:ext cx="2478405" cy="657860"/>
          </a:xfrm>
          <a:prstGeom prst="rect">
            <a:avLst/>
          </a:prstGeom>
        </p:spPr>
      </p:pic>
      <p:sp>
        <p:nvSpPr>
          <p:cNvPr id="25" name="椭圆 24">
            <a:extLst>
              <a:ext uri="{FF2B5EF4-FFF2-40B4-BE49-F238E27FC236}">
                <a16:creationId xmlns:a16="http://schemas.microsoft.com/office/drawing/2014/main" id="{0A59CD73-0BBD-49E9-9EAE-BAF1A6500317}"/>
              </a:ext>
            </a:extLst>
          </p:cNvPr>
          <p:cNvSpPr/>
          <p:nvPr/>
        </p:nvSpPr>
        <p:spPr>
          <a:xfrm>
            <a:off x="6578882" y="5518150"/>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02B4013-2694-4C0A-ABE3-02B124666192}"/>
              </a:ext>
            </a:extLst>
          </p:cNvPr>
          <p:cNvSpPr txBox="1"/>
          <p:nvPr/>
        </p:nvSpPr>
        <p:spPr>
          <a:xfrm>
            <a:off x="7293126" y="1327289"/>
            <a:ext cx="482824" cy="40011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01</a:t>
            </a:r>
          </a:p>
        </p:txBody>
      </p:sp>
      <p:sp>
        <p:nvSpPr>
          <p:cNvPr id="11" name="文本框 10">
            <a:extLst>
              <a:ext uri="{FF2B5EF4-FFF2-40B4-BE49-F238E27FC236}">
                <a16:creationId xmlns:a16="http://schemas.microsoft.com/office/drawing/2014/main" id="{2E36374A-A81F-47C8-B73E-559AF9DCC24A}"/>
              </a:ext>
            </a:extLst>
          </p:cNvPr>
          <p:cNvSpPr txBox="1"/>
          <p:nvPr/>
        </p:nvSpPr>
        <p:spPr>
          <a:xfrm>
            <a:off x="7293126" y="1964883"/>
            <a:ext cx="482824" cy="400110"/>
          </a:xfrm>
          <a:prstGeom prst="rect">
            <a:avLst/>
          </a:prstGeom>
          <a:noFill/>
        </p:spPr>
        <p:txBody>
          <a:bodyPr wrap="none" rtlCol="0">
            <a:spAutoFit/>
          </a:bodyPr>
          <a:lstStyle/>
          <a:p>
            <a:r>
              <a:rPr lang="en-US" altLang="zh-CN" sz="2000" b="1">
                <a:solidFill>
                  <a:schemeClr val="tx1">
                    <a:lumMod val="50000"/>
                    <a:lumOff val="50000"/>
                  </a:schemeClr>
                </a:solidFill>
                <a:latin typeface="+mn-ea"/>
                <a:cs typeface="Gotham" panose="02000604030000020004" charset="0"/>
              </a:rPr>
              <a:t>02</a:t>
            </a:r>
          </a:p>
        </p:txBody>
      </p:sp>
      <p:sp>
        <p:nvSpPr>
          <p:cNvPr id="12" name="文本框 11">
            <a:extLst>
              <a:ext uri="{FF2B5EF4-FFF2-40B4-BE49-F238E27FC236}">
                <a16:creationId xmlns:a16="http://schemas.microsoft.com/office/drawing/2014/main" id="{87D18FE3-C447-4330-A709-DFA7BE72FB5D}"/>
              </a:ext>
            </a:extLst>
          </p:cNvPr>
          <p:cNvSpPr txBox="1"/>
          <p:nvPr/>
        </p:nvSpPr>
        <p:spPr>
          <a:xfrm>
            <a:off x="7293126" y="2602477"/>
            <a:ext cx="482824" cy="400110"/>
          </a:xfrm>
          <a:prstGeom prst="rect">
            <a:avLst/>
          </a:prstGeom>
          <a:noFill/>
        </p:spPr>
        <p:txBody>
          <a:bodyPr wrap="none" rtlCol="0">
            <a:spAutoFit/>
          </a:bodyPr>
          <a:lstStyle/>
          <a:p>
            <a:r>
              <a:rPr lang="en-US" altLang="zh-CN" sz="2000" b="1">
                <a:solidFill>
                  <a:schemeClr val="tx1">
                    <a:lumMod val="50000"/>
                    <a:lumOff val="50000"/>
                  </a:schemeClr>
                </a:solidFill>
                <a:latin typeface="+mn-ea"/>
                <a:cs typeface="Gotham" panose="02000604030000020004" charset="0"/>
              </a:rPr>
              <a:t>03</a:t>
            </a:r>
          </a:p>
        </p:txBody>
      </p:sp>
      <p:sp>
        <p:nvSpPr>
          <p:cNvPr id="13" name="文本框 12">
            <a:extLst>
              <a:ext uri="{FF2B5EF4-FFF2-40B4-BE49-F238E27FC236}">
                <a16:creationId xmlns:a16="http://schemas.microsoft.com/office/drawing/2014/main" id="{8D5B6760-DECB-418F-8872-58BE5A8A1A88}"/>
              </a:ext>
            </a:extLst>
          </p:cNvPr>
          <p:cNvSpPr txBox="1"/>
          <p:nvPr/>
        </p:nvSpPr>
        <p:spPr>
          <a:xfrm>
            <a:off x="7296679" y="3240071"/>
            <a:ext cx="482824" cy="40011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04</a:t>
            </a:r>
          </a:p>
        </p:txBody>
      </p:sp>
      <p:sp>
        <p:nvSpPr>
          <p:cNvPr id="24" name="文本框 23">
            <a:extLst>
              <a:ext uri="{FF2B5EF4-FFF2-40B4-BE49-F238E27FC236}">
                <a16:creationId xmlns:a16="http://schemas.microsoft.com/office/drawing/2014/main" id="{58D21F4A-8041-49E7-8454-4E01984FC9B4}"/>
              </a:ext>
            </a:extLst>
          </p:cNvPr>
          <p:cNvSpPr txBox="1"/>
          <p:nvPr/>
        </p:nvSpPr>
        <p:spPr>
          <a:xfrm>
            <a:off x="7296679" y="3877665"/>
            <a:ext cx="482824" cy="40011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05</a:t>
            </a:r>
          </a:p>
        </p:txBody>
      </p:sp>
      <p:sp>
        <p:nvSpPr>
          <p:cNvPr id="28" name="文本占位符 32">
            <a:extLst>
              <a:ext uri="{FF2B5EF4-FFF2-40B4-BE49-F238E27FC236}">
                <a16:creationId xmlns:a16="http://schemas.microsoft.com/office/drawing/2014/main" id="{465DBC53-D42F-4434-A173-E3A7618609C2}"/>
              </a:ext>
            </a:extLst>
          </p:cNvPr>
          <p:cNvSpPr txBox="1">
            <a:spLocks/>
          </p:cNvSpPr>
          <p:nvPr/>
        </p:nvSpPr>
        <p:spPr>
          <a:xfrm>
            <a:off x="8063512" y="1327289"/>
            <a:ext cx="3246512" cy="40011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微软雅黑" panose="020B0503020204020204" pitchFamily="34" charset="-122"/>
              </a:rPr>
              <a:t>简介与历史</a:t>
            </a:r>
            <a:endPar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mn-lt"/>
            </a:endParaRPr>
          </a:p>
        </p:txBody>
      </p:sp>
      <p:sp>
        <p:nvSpPr>
          <p:cNvPr id="30" name="文本占位符 32">
            <a:extLst>
              <a:ext uri="{FF2B5EF4-FFF2-40B4-BE49-F238E27FC236}">
                <a16:creationId xmlns:a16="http://schemas.microsoft.com/office/drawing/2014/main" id="{05C3EE09-934C-4F3A-94A1-379B0917694D}"/>
              </a:ext>
            </a:extLst>
          </p:cNvPr>
          <p:cNvSpPr txBox="1">
            <a:spLocks/>
          </p:cNvSpPr>
          <p:nvPr/>
        </p:nvSpPr>
        <p:spPr>
          <a:xfrm>
            <a:off x="8063512" y="1950416"/>
            <a:ext cx="3246512" cy="40011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mn-lt"/>
              </a:rPr>
              <a:t>与其他操作系统对比</a:t>
            </a:r>
          </a:p>
        </p:txBody>
      </p:sp>
      <p:sp>
        <p:nvSpPr>
          <p:cNvPr id="32" name="文本占位符 32">
            <a:extLst>
              <a:ext uri="{FF2B5EF4-FFF2-40B4-BE49-F238E27FC236}">
                <a16:creationId xmlns:a16="http://schemas.microsoft.com/office/drawing/2014/main" id="{8564EFB5-A666-4BA4-A230-CD9D9DBB3422}"/>
              </a:ext>
            </a:extLst>
          </p:cNvPr>
          <p:cNvSpPr txBox="1">
            <a:spLocks/>
          </p:cNvSpPr>
          <p:nvPr/>
        </p:nvSpPr>
        <p:spPr>
          <a:xfrm>
            <a:off x="8063512" y="2606089"/>
            <a:ext cx="4003436" cy="40011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mn-lt"/>
              </a:rPr>
              <a:t>功能与性能指标</a:t>
            </a:r>
          </a:p>
        </p:txBody>
      </p:sp>
      <p:sp>
        <p:nvSpPr>
          <p:cNvPr id="34" name="文本占位符 32">
            <a:extLst>
              <a:ext uri="{FF2B5EF4-FFF2-40B4-BE49-F238E27FC236}">
                <a16:creationId xmlns:a16="http://schemas.microsoft.com/office/drawing/2014/main" id="{500AF616-9CF7-4C46-A66D-E52588B8816B}"/>
              </a:ext>
            </a:extLst>
          </p:cNvPr>
          <p:cNvSpPr txBox="1">
            <a:spLocks/>
          </p:cNvSpPr>
          <p:nvPr/>
        </p:nvSpPr>
        <p:spPr>
          <a:xfrm>
            <a:off x="8063512" y="3223798"/>
            <a:ext cx="3832296" cy="400110"/>
          </a:xfrm>
          <a:prstGeom prst="rect">
            <a:avLst/>
          </a:prstGeom>
        </p:spPr>
        <p:txBody>
          <a:bodyPr wrap="square">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sz="2000" b="0" dirty="0">
                <a:ln w="0"/>
                <a:solidFill>
                  <a:srgbClr val="7F7F7F"/>
                </a:solidFill>
                <a:latin typeface="思源黑体 CN Bold" panose="020B0800000000000000" pitchFamily="34" charset="-122"/>
                <a:ea typeface="思源黑体 CN Bold" panose="020B0800000000000000" pitchFamily="34" charset="-122"/>
                <a:cs typeface="+mn-ea"/>
                <a:sym typeface="+mn-lt"/>
              </a:rPr>
              <a:t>SMP</a:t>
            </a:r>
            <a:r>
              <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mn-lt"/>
              </a:rPr>
              <a:t>调度</a:t>
            </a:r>
          </a:p>
        </p:txBody>
      </p:sp>
      <p:sp>
        <p:nvSpPr>
          <p:cNvPr id="36" name="文本占位符 32">
            <a:extLst>
              <a:ext uri="{FF2B5EF4-FFF2-40B4-BE49-F238E27FC236}">
                <a16:creationId xmlns:a16="http://schemas.microsoft.com/office/drawing/2014/main" id="{04D9DF6B-3C93-4336-AE8D-D2694A72800E}"/>
              </a:ext>
            </a:extLst>
          </p:cNvPr>
          <p:cNvSpPr txBox="1">
            <a:spLocks/>
          </p:cNvSpPr>
          <p:nvPr/>
        </p:nvSpPr>
        <p:spPr>
          <a:xfrm>
            <a:off x="8063512" y="3877109"/>
            <a:ext cx="3246512" cy="400110"/>
          </a:xfrm>
          <a:prstGeom prst="rect">
            <a:avLst/>
          </a:prstGeom>
        </p:spPr>
        <p:txBody>
          <a:bodyPr wrap="square">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微软雅黑" panose="020B0503020204020204" pitchFamily="34" charset="-122"/>
              </a:rPr>
              <a:t>网络系统与自组网</a:t>
            </a:r>
            <a:endPar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mn-lt"/>
            </a:endParaRPr>
          </a:p>
        </p:txBody>
      </p:sp>
      <p:sp>
        <p:nvSpPr>
          <p:cNvPr id="38" name="文本框 37">
            <a:extLst>
              <a:ext uri="{FF2B5EF4-FFF2-40B4-BE49-F238E27FC236}">
                <a16:creationId xmlns:a16="http://schemas.microsoft.com/office/drawing/2014/main" id="{879C21D0-0934-495D-982B-D92BA3D89CBF}"/>
              </a:ext>
            </a:extLst>
          </p:cNvPr>
          <p:cNvSpPr txBox="1"/>
          <p:nvPr/>
        </p:nvSpPr>
        <p:spPr>
          <a:xfrm>
            <a:off x="7296679" y="4515259"/>
            <a:ext cx="482824" cy="40011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06</a:t>
            </a:r>
          </a:p>
        </p:txBody>
      </p:sp>
      <p:sp>
        <p:nvSpPr>
          <p:cNvPr id="42" name="文本占位符 32">
            <a:extLst>
              <a:ext uri="{FF2B5EF4-FFF2-40B4-BE49-F238E27FC236}">
                <a16:creationId xmlns:a16="http://schemas.microsoft.com/office/drawing/2014/main" id="{4354ECC4-D25F-4C5C-9FAA-DAE19B46E754}"/>
              </a:ext>
            </a:extLst>
          </p:cNvPr>
          <p:cNvSpPr txBox="1">
            <a:spLocks/>
          </p:cNvSpPr>
          <p:nvPr/>
        </p:nvSpPr>
        <p:spPr>
          <a:xfrm>
            <a:off x="8063512" y="4497180"/>
            <a:ext cx="3246512" cy="400110"/>
          </a:xfrm>
          <a:prstGeom prst="rect">
            <a:avLst/>
          </a:prstGeom>
        </p:spPr>
        <p:txBody>
          <a:bodyPr wrap="square">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微软雅黑" panose="020B0503020204020204" pitchFamily="34" charset="-122"/>
              </a:rPr>
              <a:t>应用领域与案例</a:t>
            </a:r>
            <a:endPar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mn-lt"/>
            </a:endParaRPr>
          </a:p>
        </p:txBody>
      </p:sp>
      <p:sp>
        <p:nvSpPr>
          <p:cNvPr id="44" name="文本框 43">
            <a:extLst>
              <a:ext uri="{FF2B5EF4-FFF2-40B4-BE49-F238E27FC236}">
                <a16:creationId xmlns:a16="http://schemas.microsoft.com/office/drawing/2014/main" id="{65E436EF-0292-4E83-A287-273E9E8ABD07}"/>
              </a:ext>
            </a:extLst>
          </p:cNvPr>
          <p:cNvSpPr txBox="1"/>
          <p:nvPr/>
        </p:nvSpPr>
        <p:spPr>
          <a:xfrm>
            <a:off x="7301624" y="5152854"/>
            <a:ext cx="482824" cy="40011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07</a:t>
            </a:r>
          </a:p>
        </p:txBody>
      </p:sp>
      <p:sp>
        <p:nvSpPr>
          <p:cNvPr id="46" name="文本占位符 32">
            <a:extLst>
              <a:ext uri="{FF2B5EF4-FFF2-40B4-BE49-F238E27FC236}">
                <a16:creationId xmlns:a16="http://schemas.microsoft.com/office/drawing/2014/main" id="{C998D3A1-9188-41EF-B737-4954BF57BD56}"/>
              </a:ext>
            </a:extLst>
          </p:cNvPr>
          <p:cNvSpPr txBox="1">
            <a:spLocks/>
          </p:cNvSpPr>
          <p:nvPr/>
        </p:nvSpPr>
        <p:spPr>
          <a:xfrm>
            <a:off x="8063512" y="5152854"/>
            <a:ext cx="3246512" cy="400110"/>
          </a:xfrm>
          <a:prstGeom prst="rect">
            <a:avLst/>
          </a:prstGeom>
        </p:spPr>
        <p:txBody>
          <a:bodyPr wrap="square">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sz="2000" b="0" dirty="0">
                <a:ln w="0"/>
                <a:solidFill>
                  <a:srgbClr val="7F7F7F"/>
                </a:solidFill>
                <a:latin typeface="思源黑体 CN Bold" panose="020B0800000000000000" pitchFamily="34" charset="-122"/>
                <a:ea typeface="思源黑体 CN Bold" panose="020B0800000000000000" pitchFamily="34" charset="-122"/>
                <a:cs typeface="+mn-ea"/>
                <a:sym typeface="微软雅黑" panose="020B0503020204020204" pitchFamily="34" charset="-122"/>
              </a:rPr>
              <a:t>IP</a:t>
            </a:r>
            <a:r>
              <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微软雅黑" panose="020B0503020204020204" pitchFamily="34" charset="-122"/>
              </a:rPr>
              <a:t>授权</a:t>
            </a:r>
            <a:r>
              <a:rPr lang="en-US" altLang="zh-CN" sz="2000" b="0" dirty="0">
                <a:ln w="0"/>
                <a:solidFill>
                  <a:srgbClr val="7F7F7F"/>
                </a:solidFill>
                <a:latin typeface="思源黑体 CN Bold" panose="020B0800000000000000" pitchFamily="34" charset="-122"/>
                <a:ea typeface="思源黑体 CN Bold" panose="020B0800000000000000" pitchFamily="34" charset="-122"/>
                <a:cs typeface="+mn-ea"/>
                <a:sym typeface="微软雅黑" panose="020B0503020204020204" pitchFamily="34" charset="-122"/>
              </a:rPr>
              <a:t>/</a:t>
            </a:r>
            <a:r>
              <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微软雅黑" panose="020B0503020204020204" pitchFamily="34" charset="-122"/>
              </a:rPr>
              <a:t>企业荣誉</a:t>
            </a:r>
            <a:r>
              <a:rPr lang="en-US" altLang="zh-CN" sz="2000" b="0" dirty="0">
                <a:ln w="0"/>
                <a:solidFill>
                  <a:srgbClr val="7F7F7F"/>
                </a:solidFill>
                <a:latin typeface="思源黑体 CN Bold" panose="020B0800000000000000" pitchFamily="34" charset="-122"/>
                <a:ea typeface="思源黑体 CN Bold" panose="020B0800000000000000" pitchFamily="34" charset="-122"/>
                <a:cs typeface="+mn-ea"/>
                <a:sym typeface="微软雅黑" panose="020B0503020204020204" pitchFamily="34" charset="-122"/>
              </a:rPr>
              <a:t>/</a:t>
            </a:r>
            <a:r>
              <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微软雅黑" panose="020B0503020204020204" pitchFamily="34" charset="-122"/>
              </a:rPr>
              <a:t>培训交流</a:t>
            </a:r>
            <a:endParaRPr lang="zh-CN" altLang="en-US" sz="2000" b="0" dirty="0">
              <a:ln w="0"/>
              <a:solidFill>
                <a:srgbClr val="7F7F7F"/>
              </a:solidFill>
              <a:latin typeface="思源黑体 CN Bold" panose="020B0800000000000000" pitchFamily="34" charset="-122"/>
              <a:ea typeface="思源黑体 CN Bold" panose="020B0800000000000000" pitchFamily="34" charset="-122"/>
              <a:cs typeface="+mn-ea"/>
              <a:sym typeface="+mn-lt"/>
            </a:endParaRPr>
          </a:p>
        </p:txBody>
      </p:sp>
    </p:spTree>
    <p:extLst>
      <p:ext uri="{BB962C8B-B14F-4D97-AF65-F5344CB8AC3E}">
        <p14:creationId xmlns:p14="http://schemas.microsoft.com/office/powerpoint/2010/main" val="2166016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2423592" y="4562370"/>
            <a:ext cx="7488832" cy="1818959"/>
          </a:xfrm>
          <a:prstGeom prst="rect">
            <a:avLst/>
          </a:prstGeom>
          <a:noFill/>
          <a:ln w="12700">
            <a:noFill/>
            <a:miter lim="800000"/>
          </a:ln>
        </p:spPr>
        <p:txBody>
          <a:bodyPr wrap="square">
            <a:spAutoFit/>
          </a:bodyPr>
          <a:lstStyle/>
          <a:p>
            <a:pPr>
              <a:lnSpc>
                <a:spcPct val="170000"/>
              </a:lnSpc>
            </a:pPr>
            <a:r>
              <a:rPr lang="en-US" altLang="zh-CN" sz="4800" b="1" dirty="0">
                <a:solidFill>
                  <a:srgbClr val="165380"/>
                </a:solidFill>
                <a:latin typeface="微软雅黑" panose="020B0503020204020204" pitchFamily="34" charset="-122"/>
                <a:ea typeface="微软雅黑" panose="020B0503020204020204" pitchFamily="34" charset="-122"/>
              </a:rPr>
              <a:t>2017</a:t>
            </a:r>
            <a:r>
              <a:rPr lang="zh-CN" altLang="en-US" sz="4800" b="1" dirty="0">
                <a:solidFill>
                  <a:srgbClr val="165380"/>
                </a:solidFill>
                <a:latin typeface="微软雅黑" panose="020B0503020204020204" pitchFamily="34" charset="-122"/>
                <a:ea typeface="微软雅黑" panose="020B0503020204020204" pitchFamily="34" charset="-122"/>
              </a:rPr>
              <a:t>年</a:t>
            </a:r>
            <a:endParaRPr lang="en-US" altLang="zh-CN" sz="4800" b="1" dirty="0">
              <a:solidFill>
                <a:srgbClr val="165380"/>
              </a:solidFill>
              <a:latin typeface="微软雅黑" panose="020B0503020204020204" pitchFamily="34" charset="-122"/>
              <a:ea typeface="微软雅黑" panose="020B0503020204020204" pitchFamily="34" charset="-122"/>
            </a:endParaRPr>
          </a:p>
          <a:p>
            <a:pPr>
              <a:lnSpc>
                <a:spcPct val="170000"/>
              </a:lnSpc>
            </a:pP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在性能和功能上均有全新突破，以满足更广泛更前沿的技术需求。</a:t>
            </a:r>
          </a:p>
        </p:txBody>
      </p:sp>
      <p:pic>
        <p:nvPicPr>
          <p:cNvPr id="99332" name="Picture 4" descr="C:\Users\yangyang\Desktop\PPT最新插图\死锁检测.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196752"/>
            <a:ext cx="9649072" cy="345345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bwMode="auto">
          <a:xfrm>
            <a:off x="5380686" y="332657"/>
            <a:ext cx="1430628" cy="442641"/>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a:solidFill>
                  <a:srgbClr val="7F7F7F"/>
                </a:solidFill>
                <a:latin typeface="微软雅黑" panose="020B0503020204020204" pitchFamily="34" charset="-122"/>
                <a:ea typeface="微软雅黑" panose="020B0503020204020204" pitchFamily="34" charset="-122"/>
              </a:rPr>
              <a:t>死锁检测</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2405210" y="4706384"/>
            <a:ext cx="7776864" cy="1818959"/>
          </a:xfrm>
          <a:prstGeom prst="rect">
            <a:avLst/>
          </a:prstGeom>
          <a:noFill/>
          <a:ln w="12700">
            <a:noFill/>
            <a:miter lim="800000"/>
          </a:ln>
        </p:spPr>
        <p:txBody>
          <a:bodyPr wrap="square">
            <a:spAutoFit/>
          </a:bodyPr>
          <a:lstStyle/>
          <a:p>
            <a:pPr>
              <a:lnSpc>
                <a:spcPct val="170000"/>
              </a:lnSpc>
            </a:pPr>
            <a:r>
              <a:rPr lang="en-US" altLang="zh-CN" sz="4800" b="1" dirty="0">
                <a:solidFill>
                  <a:srgbClr val="165380"/>
                </a:solidFill>
                <a:latin typeface="微软雅黑" panose="020B0503020204020204" pitchFamily="34" charset="-122"/>
                <a:ea typeface="微软雅黑" panose="020B0503020204020204" pitchFamily="34" charset="-122"/>
              </a:rPr>
              <a:t>2017</a:t>
            </a:r>
            <a:r>
              <a:rPr lang="zh-CN" altLang="en-US" sz="4800" b="1" dirty="0">
                <a:solidFill>
                  <a:srgbClr val="165380"/>
                </a:solidFill>
                <a:latin typeface="微软雅黑" panose="020B0503020204020204" pitchFamily="34" charset="-122"/>
                <a:ea typeface="微软雅黑" panose="020B0503020204020204" pitchFamily="34" charset="-122"/>
              </a:rPr>
              <a:t>年</a:t>
            </a:r>
            <a:endParaRPr lang="en-US" altLang="zh-CN" sz="4800" b="1" dirty="0">
              <a:solidFill>
                <a:srgbClr val="165380"/>
              </a:solidFill>
              <a:latin typeface="微软雅黑" panose="020B0503020204020204" pitchFamily="34" charset="-122"/>
              <a:ea typeface="微软雅黑" panose="020B0503020204020204" pitchFamily="34" charset="-122"/>
            </a:endParaRPr>
          </a:p>
          <a:p>
            <a:pPr>
              <a:lnSpc>
                <a:spcPct val="170000"/>
              </a:lnSpc>
            </a:pP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在性能和功能上均有全新突破，以满足更广泛更前沿的技术需求。</a:t>
            </a:r>
          </a:p>
        </p:txBody>
      </p:sp>
      <p:pic>
        <p:nvPicPr>
          <p:cNvPr id="99333"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07654" y="980728"/>
            <a:ext cx="8176692" cy="394147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bwMode="auto">
          <a:xfrm>
            <a:off x="5143917" y="332657"/>
            <a:ext cx="1904166" cy="442641"/>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a:solidFill>
                  <a:srgbClr val="7F7F7F"/>
                </a:solidFill>
                <a:latin typeface="微软雅黑" panose="020B0503020204020204" pitchFamily="34" charset="-122"/>
                <a:ea typeface="微软雅黑" panose="020B0503020204020204" pitchFamily="34" charset="-122"/>
              </a:rPr>
              <a:t>系统性能分析</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2423591" y="4706384"/>
            <a:ext cx="7704856" cy="1818959"/>
          </a:xfrm>
          <a:prstGeom prst="rect">
            <a:avLst/>
          </a:prstGeom>
          <a:noFill/>
          <a:ln w="12700">
            <a:noFill/>
            <a:miter lim="800000"/>
          </a:ln>
        </p:spPr>
        <p:txBody>
          <a:bodyPr wrap="square">
            <a:spAutoFit/>
          </a:bodyPr>
          <a:lstStyle/>
          <a:p>
            <a:pPr>
              <a:lnSpc>
                <a:spcPct val="170000"/>
              </a:lnSpc>
            </a:pPr>
            <a:r>
              <a:rPr lang="en-US" altLang="zh-CN" sz="4800" b="1" dirty="0">
                <a:solidFill>
                  <a:srgbClr val="165380"/>
                </a:solidFill>
                <a:latin typeface="微软雅黑" panose="020B0503020204020204" pitchFamily="34" charset="-122"/>
                <a:ea typeface="微软雅黑" panose="020B0503020204020204" pitchFamily="34" charset="-122"/>
              </a:rPr>
              <a:t>2017</a:t>
            </a:r>
            <a:r>
              <a:rPr lang="zh-CN" altLang="en-US" sz="4800" b="1" dirty="0">
                <a:solidFill>
                  <a:srgbClr val="165380"/>
                </a:solidFill>
                <a:latin typeface="微软雅黑" panose="020B0503020204020204" pitchFamily="34" charset="-122"/>
                <a:ea typeface="微软雅黑" panose="020B0503020204020204" pitchFamily="34" charset="-122"/>
              </a:rPr>
              <a:t>年</a:t>
            </a:r>
            <a:endParaRPr lang="en-US" altLang="zh-CN" sz="4800" b="1" dirty="0">
              <a:solidFill>
                <a:srgbClr val="165380"/>
              </a:solidFill>
              <a:latin typeface="微软雅黑" panose="020B0503020204020204" pitchFamily="34" charset="-122"/>
              <a:ea typeface="微软雅黑" panose="020B0503020204020204" pitchFamily="34" charset="-122"/>
            </a:endParaRPr>
          </a:p>
          <a:p>
            <a:pPr>
              <a:lnSpc>
                <a:spcPct val="170000"/>
              </a:lnSpc>
            </a:pP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在性能和功能上均有全新突破，以满足更广泛更前沿的技术需求。</a:t>
            </a:r>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40399" y="980728"/>
            <a:ext cx="3471241" cy="389041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bwMode="auto">
          <a:xfrm>
            <a:off x="5323936" y="332657"/>
            <a:ext cx="1904166" cy="442641"/>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a:solidFill>
                  <a:srgbClr val="7F7F7F"/>
                </a:solidFill>
                <a:latin typeface="微软雅黑" panose="020B0503020204020204" pitchFamily="34" charset="-122"/>
                <a:ea typeface="微软雅黑" panose="020B0503020204020204" pitchFamily="34" charset="-122"/>
              </a:rPr>
              <a:t>中断时长测量</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zhangpengcheng1@acoinfo.co\Desktop\本地\混合多系统平台1.1\MultiO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0715" y="784167"/>
            <a:ext cx="3410734" cy="18948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a:spLocks noChangeArrowheads="1"/>
          </p:cNvSpPr>
          <p:nvPr/>
        </p:nvSpPr>
        <p:spPr bwMode="auto">
          <a:xfrm>
            <a:off x="1470720" y="4368549"/>
            <a:ext cx="9423770" cy="2185214"/>
          </a:xfrm>
          <a:prstGeom prst="rect">
            <a:avLst/>
          </a:prstGeom>
          <a:noFill/>
          <a:ln w="12700">
            <a:noFill/>
            <a:miter lim="800000"/>
          </a:ln>
        </p:spPr>
        <p:txBody>
          <a:bodyPr wrap="square">
            <a:spAutoFit/>
          </a:bodyPr>
          <a:lstStyle/>
          <a:p>
            <a:pPr algn="ctr">
              <a:lnSpc>
                <a:spcPct val="170000"/>
              </a:lnSpc>
            </a:pPr>
            <a:r>
              <a:rPr lang="en-US" altLang="zh-CN" sz="4800" b="1" dirty="0">
                <a:solidFill>
                  <a:srgbClr val="165380"/>
                </a:solidFill>
                <a:latin typeface="微软雅黑" panose="020B0503020204020204" pitchFamily="34" charset="-122"/>
                <a:ea typeface="微软雅黑" panose="020B0503020204020204" pitchFamily="34" charset="-122"/>
              </a:rPr>
              <a:t>2018</a:t>
            </a:r>
            <a:r>
              <a:rPr lang="zh-CN" altLang="en-US" sz="4800" b="1" dirty="0">
                <a:solidFill>
                  <a:srgbClr val="165380"/>
                </a:solidFill>
                <a:latin typeface="微软雅黑" panose="020B0503020204020204" pitchFamily="34" charset="-122"/>
                <a:ea typeface="微软雅黑" panose="020B0503020204020204" pitchFamily="34" charset="-122"/>
              </a:rPr>
              <a:t>年</a:t>
            </a:r>
            <a:endParaRPr lang="en-US" altLang="zh-CN" sz="4800" b="1" dirty="0">
              <a:solidFill>
                <a:srgbClr val="165380"/>
              </a:solidFill>
              <a:latin typeface="微软雅黑" panose="020B0503020204020204" pitchFamily="34" charset="-122"/>
              <a:ea typeface="微软雅黑" panose="020B0503020204020204" pitchFamily="34" charset="-122"/>
            </a:endParaRPr>
          </a:p>
          <a:p>
            <a:pPr>
              <a:lnSpc>
                <a:spcPct val="170000"/>
              </a:lnSpc>
            </a:pP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推出 </a:t>
            </a:r>
            <a:r>
              <a:rPr lang="en-US" altLang="zh-CN" sz="1600" dirty="0">
                <a:solidFill>
                  <a:srgbClr val="7F7F7F"/>
                </a:solidFill>
                <a:latin typeface="微软雅黑" panose="020B0503020204020204" pitchFamily="34" charset="-122"/>
                <a:ea typeface="微软雅黑" panose="020B0503020204020204" pitchFamily="34" charset="-122"/>
              </a:rPr>
              <a:t>MultiOS </a:t>
            </a:r>
            <a:r>
              <a:rPr lang="zh-CN" altLang="en-US" sz="1600" dirty="0">
                <a:solidFill>
                  <a:srgbClr val="7F7F7F"/>
                </a:solidFill>
                <a:latin typeface="微软雅黑" panose="020B0503020204020204" pitchFamily="34" charset="-122"/>
                <a:ea typeface="微软雅黑" panose="020B0503020204020204" pitchFamily="34" charset="-122"/>
              </a:rPr>
              <a:t>混合多系统平台、</a:t>
            </a:r>
            <a:r>
              <a:rPr lang="en-US" altLang="zh-CN" sz="1600" dirty="0">
                <a:solidFill>
                  <a:srgbClr val="7F7F7F"/>
                </a:solidFill>
                <a:latin typeface="微软雅黑" panose="020B0503020204020204" pitchFamily="34" charset="-122"/>
                <a:ea typeface="微软雅黑" panose="020B0503020204020204" pitchFamily="34" charset="-122"/>
              </a:rPr>
              <a:t>ROS-RT </a:t>
            </a:r>
            <a:r>
              <a:rPr lang="zh-CN" altLang="en-US" sz="1600" dirty="0">
                <a:solidFill>
                  <a:srgbClr val="7F7F7F"/>
                </a:solidFill>
                <a:latin typeface="微软雅黑" panose="020B0503020204020204" pitchFamily="34" charset="-122"/>
                <a:ea typeface="微软雅黑" panose="020B0503020204020204" pitchFamily="34" charset="-122"/>
              </a:rPr>
              <a:t>实时机器人系统、</a:t>
            </a:r>
            <a:r>
              <a:rPr lang="en-US" altLang="zh-CN" sz="1600" dirty="0">
                <a:solidFill>
                  <a:srgbClr val="7F7F7F"/>
                </a:solidFill>
                <a:latin typeface="微软雅黑" panose="020B0503020204020204" pitchFamily="34" charset="-122"/>
                <a:ea typeface="微软雅黑" panose="020B0503020204020204" pitchFamily="34" charset="-122"/>
              </a:rPr>
              <a:t>OpenRT </a:t>
            </a:r>
            <a:r>
              <a:rPr lang="zh-CN" altLang="en-US" sz="1600" dirty="0">
                <a:solidFill>
                  <a:srgbClr val="7F7F7F"/>
                </a:solidFill>
                <a:latin typeface="微软雅黑" panose="020B0503020204020204" pitchFamily="34" charset="-122"/>
                <a:ea typeface="微软雅黑" panose="020B0503020204020204" pitchFamily="34" charset="-122"/>
              </a:rPr>
              <a:t>核心网路由平台、</a:t>
            </a:r>
            <a:r>
              <a:rPr lang="en-US" altLang="zh-CN" sz="1600" dirty="0">
                <a:solidFill>
                  <a:srgbClr val="7F7F7F"/>
                </a:solidFill>
                <a:latin typeface="微软雅黑" panose="020B0503020204020204" pitchFamily="34" charset="-122"/>
                <a:ea typeface="微软雅黑" panose="020B0503020204020204" pitchFamily="34" charset="-122"/>
              </a:rPr>
              <a:t>EmbeddedAI </a:t>
            </a:r>
            <a:r>
              <a:rPr lang="zh-CN" altLang="en-US" sz="1600" dirty="0">
                <a:solidFill>
                  <a:srgbClr val="7F7F7F"/>
                </a:solidFill>
                <a:latin typeface="微软雅黑" panose="020B0503020204020204" pitchFamily="34" charset="-122"/>
                <a:ea typeface="微软雅黑" panose="020B0503020204020204" pitchFamily="34" charset="-122"/>
              </a:rPr>
              <a:t>嵌入式人工智能四大领域解决方案。</a:t>
            </a:r>
          </a:p>
        </p:txBody>
      </p:sp>
      <p:sp>
        <p:nvSpPr>
          <p:cNvPr id="4" name="TextBox 3"/>
          <p:cNvSpPr txBox="1"/>
          <p:nvPr/>
        </p:nvSpPr>
        <p:spPr>
          <a:xfrm>
            <a:off x="2544908" y="2640351"/>
            <a:ext cx="1082348" cy="369332"/>
          </a:xfrm>
          <a:prstGeom prst="rect">
            <a:avLst/>
          </a:prstGeom>
          <a:noFill/>
        </p:spPr>
        <p:txBody>
          <a:bodyPr wrap="none" rtlCol="0">
            <a:spAutoFit/>
          </a:bodyPr>
          <a:lstStyle/>
          <a:p>
            <a:r>
              <a:rPr lang="en-US" altLang="zh-CN" dirty="0">
                <a:solidFill>
                  <a:srgbClr val="7F7F7F"/>
                </a:solidFill>
                <a:latin typeface="微软雅黑" panose="020B0503020204020204" pitchFamily="34" charset="-122"/>
                <a:ea typeface="微软雅黑" panose="020B0503020204020204" pitchFamily="34" charset="-122"/>
              </a:rPr>
              <a:t>MultiOS</a:t>
            </a:r>
            <a:endParaRPr lang="zh-CN" altLang="en-US" dirty="0">
              <a:solidFill>
                <a:srgbClr val="7F7F7F"/>
              </a:solidFill>
            </a:endParaRP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85627" y="2824647"/>
            <a:ext cx="3636404" cy="14636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610694" y="4343166"/>
            <a:ext cx="1071127" cy="369332"/>
          </a:xfrm>
          <a:prstGeom prst="rect">
            <a:avLst/>
          </a:prstGeom>
          <a:noFill/>
        </p:spPr>
        <p:txBody>
          <a:bodyPr wrap="none" rtlCol="0">
            <a:spAutoFit/>
          </a:bodyPr>
          <a:lstStyle/>
          <a:p>
            <a:r>
              <a:rPr lang="en-US" altLang="zh-CN" dirty="0">
                <a:solidFill>
                  <a:srgbClr val="7F7F7F"/>
                </a:solidFill>
                <a:latin typeface="微软雅黑" panose="020B0503020204020204" pitchFamily="34" charset="-122"/>
                <a:ea typeface="微软雅黑" panose="020B0503020204020204" pitchFamily="34" charset="-122"/>
              </a:rPr>
              <a:t>OpenRT</a:t>
            </a:r>
            <a:endParaRPr lang="zh-CN" altLang="en-US" dirty="0">
              <a:solidFill>
                <a:srgbClr val="7F7F7F"/>
              </a:solidFill>
            </a:endParaRPr>
          </a:p>
        </p:txBody>
      </p:sp>
      <p:sp>
        <p:nvSpPr>
          <p:cNvPr id="15" name="TextBox 14"/>
          <p:cNvSpPr txBox="1"/>
          <p:nvPr/>
        </p:nvSpPr>
        <p:spPr>
          <a:xfrm>
            <a:off x="8252646" y="4343166"/>
            <a:ext cx="1609736" cy="369332"/>
          </a:xfrm>
          <a:prstGeom prst="rect">
            <a:avLst/>
          </a:prstGeom>
          <a:noFill/>
        </p:spPr>
        <p:txBody>
          <a:bodyPr wrap="none" rtlCol="0">
            <a:spAutoFit/>
          </a:bodyPr>
          <a:lstStyle/>
          <a:p>
            <a:r>
              <a:rPr lang="en-US" altLang="zh-CN" dirty="0">
                <a:solidFill>
                  <a:srgbClr val="7F7F7F"/>
                </a:solidFill>
                <a:latin typeface="微软雅黑" panose="020B0503020204020204" pitchFamily="34" charset="-122"/>
                <a:ea typeface="微软雅黑" panose="020B0503020204020204" pitchFamily="34" charset="-122"/>
              </a:rPr>
              <a:t>EmbeddedAI</a:t>
            </a:r>
            <a:endParaRPr lang="zh-CN" altLang="en-US" dirty="0">
              <a:solidFill>
                <a:srgbClr val="7F7F7F"/>
              </a:solidFill>
            </a:endParaRPr>
          </a:p>
        </p:txBody>
      </p:sp>
      <p:pic>
        <p:nvPicPr>
          <p:cNvPr id="1034" name="Picture 10" descr="C:\Users\zhangpengcheng1@acoinfo.co\Desktop\banner 拷贝.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2259" y="2680598"/>
            <a:ext cx="2390510" cy="1702104"/>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503928" y="776471"/>
            <a:ext cx="1358454" cy="18451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8551152" y="2609160"/>
            <a:ext cx="1030154" cy="369332"/>
          </a:xfrm>
          <a:prstGeom prst="rect">
            <a:avLst/>
          </a:prstGeom>
          <a:noFill/>
        </p:spPr>
        <p:txBody>
          <a:bodyPr wrap="none" rtlCol="0">
            <a:spAutoFit/>
          </a:bodyPr>
          <a:lstStyle/>
          <a:p>
            <a:r>
              <a:rPr lang="en-US" altLang="zh-CN" dirty="0">
                <a:solidFill>
                  <a:srgbClr val="7F7F7F"/>
                </a:solidFill>
                <a:latin typeface="微软雅黑" panose="020B0503020204020204" pitchFamily="34" charset="-122"/>
                <a:ea typeface="微软雅黑" panose="020B0503020204020204" pitchFamily="34" charset="-122"/>
              </a:rPr>
              <a:t>ROS-RT</a:t>
            </a:r>
            <a:endParaRPr lang="zh-CN" altLang="en-US" dirty="0">
              <a:solidFill>
                <a:srgbClr val="7F7F7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anim calcmode="lin" valueType="num">
                                      <p:cBhvr>
                                        <p:cTn id="13" dur="500" fill="hold"/>
                                        <p:tgtEl>
                                          <p:spTgt spid="1028"/>
                                        </p:tgtEl>
                                        <p:attrNameLst>
                                          <p:attrName>ppt_x</p:attrName>
                                        </p:attrNameLst>
                                      </p:cBhvr>
                                      <p:tavLst>
                                        <p:tav tm="0">
                                          <p:val>
                                            <p:strVal val="#ppt_x"/>
                                          </p:val>
                                        </p:tav>
                                        <p:tav tm="100000">
                                          <p:val>
                                            <p:strVal val="#ppt_x"/>
                                          </p:val>
                                        </p:tav>
                                      </p:tavLst>
                                    </p:anim>
                                    <p:anim calcmode="lin" valueType="num">
                                      <p:cBhvr>
                                        <p:cTn id="14" dur="500" fill="hold"/>
                                        <p:tgtEl>
                                          <p:spTgt spid="10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39"/>
                                        </p:tgtEl>
                                        <p:attrNameLst>
                                          <p:attrName>style.visibility</p:attrName>
                                        </p:attrNameLst>
                                      </p:cBhvr>
                                      <p:to>
                                        <p:strVal val="visible"/>
                                      </p:to>
                                    </p:set>
                                    <p:animEffect transition="in" filter="fade">
                                      <p:cBhvr>
                                        <p:cTn id="17" dur="500"/>
                                        <p:tgtEl>
                                          <p:spTgt spid="1039"/>
                                        </p:tgtEl>
                                      </p:cBhvr>
                                    </p:animEffect>
                                    <p:anim calcmode="lin" valueType="num">
                                      <p:cBhvr>
                                        <p:cTn id="18" dur="500" fill="hold"/>
                                        <p:tgtEl>
                                          <p:spTgt spid="1039"/>
                                        </p:tgtEl>
                                        <p:attrNameLst>
                                          <p:attrName>ppt_x</p:attrName>
                                        </p:attrNameLst>
                                      </p:cBhvr>
                                      <p:tavLst>
                                        <p:tav tm="0">
                                          <p:val>
                                            <p:strVal val="#ppt_x"/>
                                          </p:val>
                                        </p:tav>
                                        <p:tav tm="100000">
                                          <p:val>
                                            <p:strVal val="#ppt_x"/>
                                          </p:val>
                                        </p:tav>
                                      </p:tavLst>
                                    </p:anim>
                                    <p:anim calcmode="lin" valueType="num">
                                      <p:cBhvr>
                                        <p:cTn id="19" dur="500" fill="hold"/>
                                        <p:tgtEl>
                                          <p:spTgt spid="103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500"/>
                                        <p:tgtEl>
                                          <p:spTgt spid="1034"/>
                                        </p:tgtEl>
                                      </p:cBhvr>
                                    </p:animEffect>
                                    <p:anim calcmode="lin" valueType="num">
                                      <p:cBhvr>
                                        <p:cTn id="23" dur="500" fill="hold"/>
                                        <p:tgtEl>
                                          <p:spTgt spid="1034"/>
                                        </p:tgtEl>
                                        <p:attrNameLst>
                                          <p:attrName>ppt_x</p:attrName>
                                        </p:attrNameLst>
                                      </p:cBhvr>
                                      <p:tavLst>
                                        <p:tav tm="0">
                                          <p:val>
                                            <p:strVal val="#ppt_x"/>
                                          </p:val>
                                        </p:tav>
                                        <p:tav tm="100000">
                                          <p:val>
                                            <p:strVal val="#ppt_x"/>
                                          </p:val>
                                        </p:tav>
                                      </p:tavLst>
                                    </p:anim>
                                    <p:anim calcmode="lin" valueType="num">
                                      <p:cBhvr>
                                        <p:cTn id="24" dur="500" fill="hold"/>
                                        <p:tgtEl>
                                          <p:spTgt spid="103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animEffect transition="in" filter="fade">
                                      <p:cBhvr>
                                        <p:cTn id="27" dur="500"/>
                                        <p:tgtEl>
                                          <p:spTgt spid="1029"/>
                                        </p:tgtEl>
                                      </p:cBhvr>
                                    </p:animEffect>
                                    <p:anim calcmode="lin" valueType="num">
                                      <p:cBhvr>
                                        <p:cTn id="28" dur="500" fill="hold"/>
                                        <p:tgtEl>
                                          <p:spTgt spid="1029"/>
                                        </p:tgtEl>
                                        <p:attrNameLst>
                                          <p:attrName>ppt_x</p:attrName>
                                        </p:attrNameLst>
                                      </p:cBhvr>
                                      <p:tavLst>
                                        <p:tav tm="0">
                                          <p:val>
                                            <p:strVal val="#ppt_x"/>
                                          </p:val>
                                        </p:tav>
                                        <p:tav tm="100000">
                                          <p:val>
                                            <p:strVal val="#ppt_x"/>
                                          </p:val>
                                        </p:tav>
                                      </p:tavLst>
                                    </p:anim>
                                    <p:anim calcmode="lin" valueType="num">
                                      <p:cBhvr>
                                        <p:cTn id="29" dur="500" fill="hold"/>
                                        <p:tgtEl>
                                          <p:spTgt spid="1029"/>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6" presetClass="entr" presetSubtype="21"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inVertical)">
                                      <p:cBhvr>
                                        <p:cTn id="39" dur="500"/>
                                        <p:tgtEl>
                                          <p:spTgt spid="1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P spid="15"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343472" y="1462338"/>
            <a:ext cx="7704856" cy="908518"/>
          </a:xfrm>
          <a:prstGeom prst="rect">
            <a:avLst/>
          </a:prstGeom>
          <a:noFill/>
          <a:ln w="12700">
            <a:noFill/>
            <a:miter lim="800000"/>
          </a:ln>
        </p:spPr>
        <p:txBody>
          <a:bodyPr wrap="square">
            <a:spAutoFit/>
          </a:bodyPr>
          <a:lstStyle/>
          <a:p>
            <a:pPr algn="just">
              <a:lnSpc>
                <a:spcPct val="170000"/>
              </a:lnSpc>
            </a:pPr>
            <a:r>
              <a:rPr lang="en-US" altLang="zh-CN" sz="3600" b="1" dirty="0">
                <a:solidFill>
                  <a:srgbClr val="165380"/>
                </a:solidFill>
                <a:latin typeface="微软雅黑" panose="020B0503020204020204" pitchFamily="34" charset="-122"/>
                <a:ea typeface="微软雅黑" panose="020B0503020204020204" pitchFamily="34" charset="-122"/>
              </a:rPr>
              <a:t>2018</a:t>
            </a:r>
            <a:r>
              <a:rPr lang="zh-CN" altLang="en-US" sz="3600" b="1" dirty="0">
                <a:solidFill>
                  <a:srgbClr val="165380"/>
                </a:solidFill>
                <a:latin typeface="微软雅黑" panose="020B0503020204020204" pitchFamily="34" charset="-122"/>
                <a:ea typeface="微软雅黑" panose="020B0503020204020204" pitchFamily="34" charset="-122"/>
              </a:rPr>
              <a:t>年</a:t>
            </a:r>
            <a:endParaRPr lang="en-US" altLang="zh-CN" sz="3600" b="1" dirty="0">
              <a:solidFill>
                <a:srgbClr val="165380"/>
              </a:solidFill>
              <a:latin typeface="微软雅黑" panose="020B0503020204020204" pitchFamily="34" charset="-122"/>
              <a:ea typeface="微软雅黑" panose="020B0503020204020204" pitchFamily="34" charset="-122"/>
            </a:endParaRPr>
          </a:p>
        </p:txBody>
      </p:sp>
      <p:sp>
        <p:nvSpPr>
          <p:cNvPr id="2" name="矩形 1"/>
          <p:cNvSpPr/>
          <p:nvPr/>
        </p:nvSpPr>
        <p:spPr>
          <a:xfrm>
            <a:off x="1055440" y="2370856"/>
            <a:ext cx="9793088" cy="992259"/>
          </a:xfrm>
          <a:prstGeom prst="rect">
            <a:avLst/>
          </a:prstGeom>
        </p:spPr>
        <p:txBody>
          <a:bodyPr wrap="square">
            <a:spAutoFit/>
          </a:bodyPr>
          <a:lstStyle/>
          <a:p>
            <a:pPr algn="just">
              <a:lnSpc>
                <a:spcPct val="170000"/>
              </a:lnSpc>
            </a:pPr>
            <a:r>
              <a:rPr lang="en-US" altLang="zh-CN" sz="1200" dirty="0">
                <a:solidFill>
                  <a:srgbClr val="7F7F7F"/>
                </a:solidFill>
                <a:latin typeface="微软雅黑" panose="020B0503020204020204" pitchFamily="34" charset="-122"/>
                <a:ea typeface="微软雅黑" panose="020B0503020204020204" pitchFamily="34" charset="-122"/>
              </a:rPr>
              <a:t>       OpenRT </a:t>
            </a:r>
            <a:r>
              <a:rPr lang="zh-CN" altLang="en-US" sz="1200" dirty="0">
                <a:solidFill>
                  <a:srgbClr val="7F7F7F"/>
                </a:solidFill>
                <a:latin typeface="微软雅黑" panose="020B0503020204020204" pitchFamily="34" charset="-122"/>
                <a:ea typeface="微软雅黑" panose="020B0503020204020204" pitchFamily="34" charset="-122"/>
              </a:rPr>
              <a:t>是翼辉信息发起的基于 </a:t>
            </a:r>
            <a:r>
              <a:rPr lang="en-US" altLang="zh-CN" sz="1200" dirty="0">
                <a:solidFill>
                  <a:srgbClr val="7F7F7F"/>
                </a:solidFill>
                <a:latin typeface="微软雅黑" panose="020B0503020204020204" pitchFamily="34" charset="-122"/>
                <a:ea typeface="微软雅黑" panose="020B0503020204020204" pitchFamily="34" charset="-122"/>
              </a:rPr>
              <a:t>SylixOS </a:t>
            </a:r>
            <a:r>
              <a:rPr lang="zh-CN" altLang="en-US" sz="1200" dirty="0">
                <a:solidFill>
                  <a:srgbClr val="7F7F7F"/>
                </a:solidFill>
                <a:latin typeface="微软雅黑" panose="020B0503020204020204" pitchFamily="34" charset="-122"/>
                <a:ea typeface="微软雅黑" panose="020B0503020204020204" pitchFamily="34" charset="-122"/>
              </a:rPr>
              <a:t>开源操作系统的</a:t>
            </a:r>
            <a:r>
              <a:rPr lang="en-US" altLang="zh-CN" sz="1200" dirty="0">
                <a:solidFill>
                  <a:srgbClr val="7F7F7F"/>
                </a:solidFill>
                <a:latin typeface="微软雅黑" panose="020B0503020204020204" pitchFamily="34" charset="-122"/>
                <a:ea typeface="微软雅黑" panose="020B0503020204020204" pitchFamily="34" charset="-122"/>
              </a:rPr>
              <a:t>【</a:t>
            </a:r>
            <a:r>
              <a:rPr lang="zh-CN" altLang="en-US" sz="1200" dirty="0">
                <a:solidFill>
                  <a:srgbClr val="7F7F7F"/>
                </a:solidFill>
                <a:latin typeface="微软雅黑" panose="020B0503020204020204" pitchFamily="34" charset="-122"/>
                <a:ea typeface="微软雅黑" panose="020B0503020204020204" pitchFamily="34" charset="-122"/>
              </a:rPr>
              <a:t>核心网路由器</a:t>
            </a:r>
            <a:r>
              <a:rPr lang="en-US" altLang="zh-CN" sz="1200" dirty="0">
                <a:solidFill>
                  <a:srgbClr val="7F7F7F"/>
                </a:solidFill>
                <a:latin typeface="微软雅黑" panose="020B0503020204020204" pitchFamily="34" charset="-122"/>
                <a:ea typeface="微软雅黑" panose="020B0503020204020204" pitchFamily="34" charset="-122"/>
              </a:rPr>
              <a:t>】</a:t>
            </a:r>
            <a:r>
              <a:rPr lang="zh-CN" altLang="en-US" sz="1200" dirty="0">
                <a:solidFill>
                  <a:srgbClr val="7F7F7F"/>
                </a:solidFill>
                <a:latin typeface="微软雅黑" panose="020B0503020204020204" pitchFamily="34" charset="-122"/>
                <a:ea typeface="微软雅黑" panose="020B0503020204020204" pitchFamily="34" charset="-122"/>
              </a:rPr>
              <a:t>开源项目，</a:t>
            </a:r>
            <a:r>
              <a:rPr lang="en-US" altLang="zh-CN" sz="1200" dirty="0">
                <a:solidFill>
                  <a:srgbClr val="7F7F7F"/>
                </a:solidFill>
                <a:latin typeface="微软雅黑" panose="020B0503020204020204" pitchFamily="34" charset="-122"/>
                <a:ea typeface="微软雅黑" panose="020B0503020204020204" pitchFamily="34" charset="-122"/>
              </a:rPr>
              <a:t>OpenRT </a:t>
            </a:r>
            <a:r>
              <a:rPr lang="zh-CN" altLang="en-US" sz="1200" dirty="0">
                <a:solidFill>
                  <a:srgbClr val="7F7F7F"/>
                </a:solidFill>
                <a:latin typeface="微软雅黑" panose="020B0503020204020204" pitchFamily="34" charset="-122"/>
                <a:ea typeface="微软雅黑" panose="020B0503020204020204" pitchFamily="34" charset="-122"/>
              </a:rPr>
              <a:t>也是翼辉信息开源项目群中第一个亮相的开源项目，此项目可以使运行 </a:t>
            </a:r>
            <a:r>
              <a:rPr lang="en-US" altLang="zh-CN" sz="1200" dirty="0">
                <a:solidFill>
                  <a:srgbClr val="7F7F7F"/>
                </a:solidFill>
                <a:latin typeface="微软雅黑" panose="020B0503020204020204" pitchFamily="34" charset="-122"/>
                <a:ea typeface="微软雅黑" panose="020B0503020204020204" pitchFamily="34" charset="-122"/>
              </a:rPr>
              <a:t>SylixOS </a:t>
            </a:r>
            <a:r>
              <a:rPr lang="zh-CN" altLang="en-US" sz="1200" dirty="0">
                <a:solidFill>
                  <a:srgbClr val="7F7F7F"/>
                </a:solidFill>
                <a:latin typeface="微软雅黑" panose="020B0503020204020204" pitchFamily="34" charset="-122"/>
                <a:ea typeface="微软雅黑" panose="020B0503020204020204" pitchFamily="34" charset="-122"/>
              </a:rPr>
              <a:t>的任何一台多网络接口设备迅速拥有强大的核心网级路由器功能。</a:t>
            </a:r>
            <a:r>
              <a:rPr lang="en-US" altLang="zh-CN" sz="1200" dirty="0">
                <a:solidFill>
                  <a:srgbClr val="7F7F7F"/>
                </a:solidFill>
                <a:latin typeface="微软雅黑" panose="020B0503020204020204" pitchFamily="34" charset="-122"/>
                <a:ea typeface="微软雅黑" panose="020B0503020204020204" pitchFamily="34" charset="-122"/>
              </a:rPr>
              <a:t>SylixOS </a:t>
            </a:r>
            <a:r>
              <a:rPr lang="zh-CN" altLang="en-US" sz="1200" dirty="0">
                <a:solidFill>
                  <a:srgbClr val="7F7F7F"/>
                </a:solidFill>
                <a:latin typeface="微软雅黑" panose="020B0503020204020204" pitchFamily="34" charset="-122"/>
                <a:ea typeface="微软雅黑" panose="020B0503020204020204" pitchFamily="34" charset="-122"/>
              </a:rPr>
              <a:t>操作系统爱好者与行业用户不仅可以使用 </a:t>
            </a:r>
            <a:r>
              <a:rPr lang="en-US" altLang="zh-CN" sz="1200" dirty="0">
                <a:solidFill>
                  <a:srgbClr val="7F7F7F"/>
                </a:solidFill>
                <a:latin typeface="微软雅黑" panose="020B0503020204020204" pitchFamily="34" charset="-122"/>
                <a:ea typeface="微软雅黑" panose="020B0503020204020204" pitchFamily="34" charset="-122"/>
              </a:rPr>
              <a:t>OpenRT </a:t>
            </a:r>
            <a:r>
              <a:rPr lang="zh-CN" altLang="en-US" sz="1200" dirty="0">
                <a:solidFill>
                  <a:srgbClr val="7F7F7F"/>
                </a:solidFill>
                <a:latin typeface="微软雅黑" panose="020B0503020204020204" pitchFamily="34" charset="-122"/>
                <a:ea typeface="微软雅黑" panose="020B0503020204020204" pitchFamily="34" charset="-122"/>
              </a:rPr>
              <a:t>快速搭建出适合于自己行业标准的高效、稳定的工业级路由器，而且还可以参与到 </a:t>
            </a:r>
            <a:r>
              <a:rPr lang="en-US" altLang="zh-CN" sz="1200" dirty="0">
                <a:solidFill>
                  <a:srgbClr val="7F7F7F"/>
                </a:solidFill>
                <a:latin typeface="微软雅黑" panose="020B0503020204020204" pitchFamily="34" charset="-122"/>
                <a:ea typeface="微软雅黑" panose="020B0503020204020204" pitchFamily="34" charset="-122"/>
              </a:rPr>
              <a:t>OpenRT </a:t>
            </a:r>
            <a:r>
              <a:rPr lang="zh-CN" altLang="en-US" sz="1200" dirty="0">
                <a:solidFill>
                  <a:srgbClr val="7F7F7F"/>
                </a:solidFill>
                <a:latin typeface="微软雅黑" panose="020B0503020204020204" pitchFamily="34" charset="-122"/>
                <a:ea typeface="微软雅黑" panose="020B0503020204020204" pitchFamily="34" charset="-122"/>
              </a:rPr>
              <a:t>开源项目的进化发展中。</a:t>
            </a:r>
          </a:p>
        </p:txBody>
      </p:sp>
      <p:pic>
        <p:nvPicPr>
          <p:cNvPr id="3075" name="Picture 3" descr="C:\Users\zhangpengcheng1@acoinfo.co\Desktop\OpenRT页面.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2886" y="3501009"/>
            <a:ext cx="5979459" cy="240675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bwMode="auto">
          <a:xfrm>
            <a:off x="4646452" y="476673"/>
            <a:ext cx="3112324" cy="442641"/>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a:solidFill>
                  <a:srgbClr val="7F7F7F"/>
                </a:solidFill>
                <a:latin typeface="微软雅黑" panose="020B0503020204020204" pitchFamily="34" charset="-122"/>
                <a:ea typeface="微软雅黑" panose="020B0503020204020204" pitchFamily="34" charset="-122"/>
              </a:rPr>
              <a:t>OpenRT </a:t>
            </a:r>
            <a:r>
              <a:rPr lang="zh-CN" altLang="en-US" sz="2000" dirty="0">
                <a:solidFill>
                  <a:srgbClr val="7F7F7F"/>
                </a:solidFill>
                <a:latin typeface="微软雅黑" panose="020B0503020204020204" pitchFamily="34" charset="-122"/>
                <a:ea typeface="微软雅黑" panose="020B0503020204020204" pitchFamily="34" charset="-122"/>
              </a:rPr>
              <a:t>核心网路由平台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par>
                                <p:cTn id="16" presetID="22" presetClass="entr" presetSubtype="4"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wipe(down)">
                                      <p:cBhvr>
                                        <p:cTn id="18"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415480" y="1269552"/>
            <a:ext cx="7704856" cy="908518"/>
          </a:xfrm>
          <a:prstGeom prst="rect">
            <a:avLst/>
          </a:prstGeom>
          <a:noFill/>
          <a:ln w="12700">
            <a:noFill/>
            <a:miter lim="800000"/>
          </a:ln>
        </p:spPr>
        <p:txBody>
          <a:bodyPr wrap="square">
            <a:spAutoFit/>
          </a:bodyPr>
          <a:lstStyle/>
          <a:p>
            <a:pPr algn="just">
              <a:lnSpc>
                <a:spcPct val="170000"/>
              </a:lnSpc>
            </a:pPr>
            <a:r>
              <a:rPr lang="en-US" altLang="zh-CN" sz="3600" b="1" dirty="0">
                <a:solidFill>
                  <a:srgbClr val="165380"/>
                </a:solidFill>
                <a:latin typeface="微软雅黑" panose="020B0503020204020204" pitchFamily="34" charset="-122"/>
                <a:ea typeface="微软雅黑" panose="020B0503020204020204" pitchFamily="34" charset="-122"/>
              </a:rPr>
              <a:t>2018</a:t>
            </a:r>
            <a:r>
              <a:rPr lang="zh-CN" altLang="en-US" sz="3600" b="1" dirty="0">
                <a:solidFill>
                  <a:srgbClr val="165380"/>
                </a:solidFill>
                <a:latin typeface="微软雅黑" panose="020B0503020204020204" pitchFamily="34" charset="-122"/>
                <a:ea typeface="微软雅黑" panose="020B0503020204020204" pitchFamily="34" charset="-122"/>
              </a:rPr>
              <a:t>年</a:t>
            </a:r>
            <a:endParaRPr lang="en-US" altLang="zh-CN" sz="3600" b="1" dirty="0">
              <a:solidFill>
                <a:srgbClr val="165380"/>
              </a:solidFill>
              <a:latin typeface="微软雅黑" panose="020B0503020204020204" pitchFamily="34" charset="-122"/>
              <a:ea typeface="微软雅黑" panose="020B0503020204020204" pitchFamily="34" charset="-122"/>
            </a:endParaRPr>
          </a:p>
        </p:txBody>
      </p:sp>
      <p:sp>
        <p:nvSpPr>
          <p:cNvPr id="2" name="矩形 1"/>
          <p:cNvSpPr/>
          <p:nvPr/>
        </p:nvSpPr>
        <p:spPr>
          <a:xfrm>
            <a:off x="1415480" y="2220718"/>
            <a:ext cx="9865096" cy="992259"/>
          </a:xfrm>
          <a:prstGeom prst="rect">
            <a:avLst/>
          </a:prstGeom>
        </p:spPr>
        <p:txBody>
          <a:bodyPr wrap="square">
            <a:spAutoFit/>
          </a:bodyPr>
          <a:lstStyle/>
          <a:p>
            <a:pPr algn="just">
              <a:lnSpc>
                <a:spcPct val="170000"/>
              </a:lnSpc>
            </a:pPr>
            <a:r>
              <a:rPr lang="zh-CN" altLang="en-US" sz="1200" dirty="0">
                <a:solidFill>
                  <a:srgbClr val="7F7F7F"/>
                </a:solidFill>
                <a:latin typeface="微软雅黑" panose="020B0503020204020204" pitchFamily="34" charset="-122"/>
                <a:ea typeface="微软雅黑" panose="020B0503020204020204" pitchFamily="34" charset="-122"/>
              </a:rPr>
              <a:t>       翼辉信息推出 </a:t>
            </a:r>
            <a:r>
              <a:rPr lang="en-US" altLang="zh-CN" sz="1200" dirty="0">
                <a:solidFill>
                  <a:srgbClr val="7F7F7F"/>
                </a:solidFill>
                <a:latin typeface="微软雅黑" panose="020B0503020204020204" pitchFamily="34" charset="-122"/>
                <a:ea typeface="微软雅黑" panose="020B0503020204020204" pitchFamily="34" charset="-122"/>
              </a:rPr>
              <a:t>MultiOS </a:t>
            </a:r>
            <a:r>
              <a:rPr lang="zh-CN" altLang="en-US" sz="1200" dirty="0">
                <a:solidFill>
                  <a:srgbClr val="7F7F7F"/>
                </a:solidFill>
                <a:latin typeface="微软雅黑" panose="020B0503020204020204" pitchFamily="34" charset="-122"/>
                <a:ea typeface="微软雅黑" panose="020B0503020204020204" pitchFamily="34" charset="-122"/>
              </a:rPr>
              <a:t>混合多系统平台，可理解为非对称多处理（</a:t>
            </a:r>
            <a:r>
              <a:rPr lang="en-US" altLang="zh-CN" sz="1200" dirty="0" err="1">
                <a:solidFill>
                  <a:srgbClr val="7F7F7F"/>
                </a:solidFill>
                <a:latin typeface="微软雅黑" panose="020B0503020204020204" pitchFamily="34" charset="-122"/>
                <a:ea typeface="微软雅黑" panose="020B0503020204020204" pitchFamily="34" charset="-122"/>
              </a:rPr>
              <a:t>Asym</a:t>
            </a:r>
            <a:r>
              <a:rPr lang="en-US" altLang="zh-CN" sz="1200" dirty="0">
                <a:solidFill>
                  <a:srgbClr val="7F7F7F"/>
                </a:solidFill>
                <a:latin typeface="微软雅黑" panose="020B0503020204020204" pitchFamily="34" charset="-122"/>
                <a:ea typeface="微软雅黑" panose="020B0503020204020204" pitchFamily="34" charset="-122"/>
              </a:rPr>
              <a:t>-metrical </a:t>
            </a:r>
            <a:r>
              <a:rPr lang="en-US" altLang="zh-CN" sz="1200" dirty="0" err="1">
                <a:solidFill>
                  <a:srgbClr val="7F7F7F"/>
                </a:solidFill>
                <a:latin typeface="微软雅黑" panose="020B0503020204020204" pitchFamily="34" charset="-122"/>
                <a:ea typeface="微软雅黑" panose="020B0503020204020204" pitchFamily="34" charset="-122"/>
              </a:rPr>
              <a:t>Mulit</a:t>
            </a:r>
            <a:r>
              <a:rPr lang="en-US" altLang="zh-CN" sz="1200" dirty="0">
                <a:solidFill>
                  <a:srgbClr val="7F7F7F"/>
                </a:solidFill>
                <a:latin typeface="微软雅黑" panose="020B0503020204020204" pitchFamily="34" charset="-122"/>
                <a:ea typeface="微软雅黑" panose="020B0503020204020204" pitchFamily="34" charset="-122"/>
              </a:rPr>
              <a:t>-Processing</a:t>
            </a:r>
            <a:r>
              <a:rPr lang="zh-CN" altLang="en-US" sz="1200" dirty="0">
                <a:solidFill>
                  <a:srgbClr val="7F7F7F"/>
                </a:solidFill>
                <a:latin typeface="微软雅黑" panose="020B0503020204020204" pitchFamily="34" charset="-122"/>
                <a:ea typeface="微软雅黑" panose="020B0503020204020204" pitchFamily="34" charset="-122"/>
              </a:rPr>
              <a:t>）操作系统平台技术，</a:t>
            </a:r>
            <a:r>
              <a:rPr lang="en-US" altLang="zh-CN" sz="1200" dirty="0">
                <a:solidFill>
                  <a:srgbClr val="7F7F7F"/>
                </a:solidFill>
                <a:latin typeface="微软雅黑" panose="020B0503020204020204" pitchFamily="34" charset="-122"/>
                <a:ea typeface="微软雅黑" panose="020B0503020204020204" pitchFamily="34" charset="-122"/>
              </a:rPr>
              <a:t>AMP</a:t>
            </a:r>
            <a:r>
              <a:rPr lang="zh-CN" altLang="en-US" sz="1200" dirty="0">
                <a:solidFill>
                  <a:srgbClr val="7F7F7F"/>
                </a:solidFill>
                <a:latin typeface="微软雅黑" panose="020B0503020204020204" pitchFamily="34" charset="-122"/>
                <a:ea typeface="微软雅黑" panose="020B0503020204020204" pitchFamily="34" charset="-122"/>
              </a:rPr>
              <a:t>的优点在于精细的任务分工，可灵活适应不同情景，并可提供多种不同搭配方式。主核使用 </a:t>
            </a:r>
            <a:r>
              <a:rPr lang="en-US" altLang="zh-CN" sz="1200" dirty="0">
                <a:solidFill>
                  <a:srgbClr val="7F7F7F"/>
                </a:solidFill>
                <a:latin typeface="微软雅黑" panose="020B0503020204020204" pitchFamily="34" charset="-122"/>
                <a:ea typeface="微软雅黑" panose="020B0503020204020204" pitchFamily="34" charset="-122"/>
              </a:rPr>
              <a:t>SylixOS</a:t>
            </a:r>
            <a:r>
              <a:rPr lang="zh-CN" altLang="en-US" sz="1200" dirty="0">
                <a:solidFill>
                  <a:srgbClr val="7F7F7F"/>
                </a:solidFill>
                <a:latin typeface="微软雅黑" panose="020B0503020204020204" pitchFamily="34" charset="-122"/>
                <a:ea typeface="微软雅黑" panose="020B0503020204020204" pitchFamily="34" charset="-122"/>
              </a:rPr>
              <a:t>，其他核可随意搭配任意开源操作系统。保证客户既能使用 </a:t>
            </a:r>
            <a:r>
              <a:rPr lang="en-US" altLang="zh-CN" sz="1200" dirty="0">
                <a:solidFill>
                  <a:srgbClr val="7F7F7F"/>
                </a:solidFill>
                <a:latin typeface="微软雅黑" panose="020B0503020204020204" pitchFamily="34" charset="-122"/>
                <a:ea typeface="微软雅黑" panose="020B0503020204020204" pitchFamily="34" charset="-122"/>
              </a:rPr>
              <a:t>Linux </a:t>
            </a:r>
            <a:r>
              <a:rPr lang="zh-CN" altLang="en-US" sz="1200" dirty="0">
                <a:solidFill>
                  <a:srgbClr val="7F7F7F"/>
                </a:solidFill>
                <a:latin typeface="微软雅黑" panose="020B0503020204020204" pitchFamily="34" charset="-122"/>
                <a:ea typeface="微软雅黑" panose="020B0503020204020204" pitchFamily="34" charset="-122"/>
              </a:rPr>
              <a:t>的生态，又能满足高实时性要求。</a:t>
            </a:r>
          </a:p>
        </p:txBody>
      </p:sp>
      <p:grpSp>
        <p:nvGrpSpPr>
          <p:cNvPr id="36" name="组合 35"/>
          <p:cNvGrpSpPr/>
          <p:nvPr/>
        </p:nvGrpSpPr>
        <p:grpSpPr>
          <a:xfrm>
            <a:off x="2711114" y="3717032"/>
            <a:ext cx="6625246" cy="2165448"/>
            <a:chOff x="1115616" y="3861048"/>
            <a:chExt cx="6625246" cy="2165448"/>
          </a:xfrm>
        </p:grpSpPr>
        <p:cxnSp>
          <p:nvCxnSpPr>
            <p:cNvPr id="23" name="直接连接符 22"/>
            <p:cNvCxnSpPr>
              <a:stCxn id="19" idx="2"/>
            </p:cNvCxnSpPr>
            <p:nvPr/>
          </p:nvCxnSpPr>
          <p:spPr>
            <a:xfrm>
              <a:off x="4127444" y="4149080"/>
              <a:ext cx="0" cy="15893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4" idx="2"/>
            </p:cNvCxnSpPr>
            <p:nvPr/>
          </p:nvCxnSpPr>
          <p:spPr>
            <a:xfrm>
              <a:off x="7056786" y="4149080"/>
              <a:ext cx="0" cy="15893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2"/>
            </p:cNvCxnSpPr>
            <p:nvPr/>
          </p:nvCxnSpPr>
          <p:spPr>
            <a:xfrm>
              <a:off x="1799692" y="4149080"/>
              <a:ext cx="0" cy="100811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1115616" y="3861048"/>
              <a:ext cx="1368152" cy="288032"/>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exe</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1115616" y="4506864"/>
              <a:ext cx="1368152" cy="288032"/>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Windows</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1799692" y="5157192"/>
              <a:ext cx="162462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00931" y="4880193"/>
              <a:ext cx="514885" cy="276999"/>
            </a:xfrm>
            <a:prstGeom prst="rect">
              <a:avLst/>
            </a:prstGeom>
            <a:noFill/>
          </p:spPr>
          <p:txBody>
            <a:bodyPr wrap="none" rtlCol="0">
              <a:spAutoFit/>
            </a:bodyPr>
            <a:lstStyle/>
            <a:p>
              <a:r>
                <a:rPr lang="en-US" altLang="zh-CN" sz="1200" b="1" dirty="0" err="1">
                  <a:solidFill>
                    <a:schemeClr val="bg1"/>
                  </a:solidFill>
                  <a:latin typeface="微软雅黑" panose="020B0503020204020204" pitchFamily="34" charset="-122"/>
                  <a:ea typeface="微软雅黑" panose="020B0503020204020204" pitchFamily="34" charset="-122"/>
                </a:rPr>
                <a:t>kvm</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3442858" y="5013176"/>
              <a:ext cx="1368152" cy="288032"/>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Linux</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443368" y="3861048"/>
              <a:ext cx="1368152" cy="288032"/>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APP</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3442858" y="5738464"/>
              <a:ext cx="4298004" cy="288032"/>
            </a:xfrm>
            <a:prstGeom prst="round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X86 Hardware Platform</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6372200" y="5013176"/>
              <a:ext cx="1368152" cy="288032"/>
            </a:xfrm>
            <a:prstGeom prst="round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SylixOS</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6372710" y="3861048"/>
              <a:ext cx="1368152" cy="288032"/>
            </a:xfrm>
            <a:prstGeom prst="round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APP</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9" name="左右箭头 28"/>
            <p:cNvSpPr/>
            <p:nvPr/>
          </p:nvSpPr>
          <p:spPr>
            <a:xfrm>
              <a:off x="5122776" y="4951289"/>
              <a:ext cx="1033400" cy="411806"/>
            </a:xfrm>
            <a:prstGeom prst="leftRightArrow">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核间通信</a:t>
              </a:r>
            </a:p>
          </p:txBody>
        </p:sp>
      </p:grpSp>
      <p:sp>
        <p:nvSpPr>
          <p:cNvPr id="20" name="矩形 19"/>
          <p:cNvSpPr/>
          <p:nvPr/>
        </p:nvSpPr>
        <p:spPr bwMode="auto">
          <a:xfrm>
            <a:off x="4646452" y="476673"/>
            <a:ext cx="3112324" cy="442641"/>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a:solidFill>
                  <a:srgbClr val="7F7F7F"/>
                </a:solidFill>
                <a:latin typeface="微软雅黑" panose="020B0503020204020204" pitchFamily="34" charset="-122"/>
                <a:ea typeface="微软雅黑" panose="020B0503020204020204" pitchFamily="34" charset="-122"/>
              </a:rPr>
              <a:t>MultiOS </a:t>
            </a:r>
            <a:r>
              <a:rPr lang="zh-CN" altLang="en-US" sz="2000" dirty="0">
                <a:solidFill>
                  <a:srgbClr val="7F7F7F"/>
                </a:solidFill>
                <a:latin typeface="微软雅黑" panose="020B0503020204020204" pitchFamily="34" charset="-122"/>
                <a:ea typeface="微软雅黑" panose="020B0503020204020204" pitchFamily="34" charset="-122"/>
              </a:rPr>
              <a:t>混合多系统平台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199456" y="1204199"/>
            <a:ext cx="7704856" cy="908518"/>
          </a:xfrm>
          <a:prstGeom prst="rect">
            <a:avLst/>
          </a:prstGeom>
          <a:noFill/>
          <a:ln w="12700">
            <a:noFill/>
            <a:miter lim="800000"/>
          </a:ln>
        </p:spPr>
        <p:txBody>
          <a:bodyPr wrap="square">
            <a:spAutoFit/>
          </a:bodyPr>
          <a:lstStyle/>
          <a:p>
            <a:pPr algn="just">
              <a:lnSpc>
                <a:spcPct val="170000"/>
              </a:lnSpc>
            </a:pPr>
            <a:r>
              <a:rPr lang="en-US" altLang="zh-CN" sz="3600" b="1" dirty="0">
                <a:solidFill>
                  <a:srgbClr val="165380"/>
                </a:solidFill>
                <a:latin typeface="微软雅黑" panose="020B0503020204020204" pitchFamily="34" charset="-122"/>
                <a:ea typeface="微软雅黑" panose="020B0503020204020204" pitchFamily="34" charset="-122"/>
              </a:rPr>
              <a:t>2018</a:t>
            </a:r>
            <a:r>
              <a:rPr lang="zh-CN" altLang="en-US" sz="3600" b="1" dirty="0">
                <a:solidFill>
                  <a:srgbClr val="165380"/>
                </a:solidFill>
                <a:latin typeface="微软雅黑" panose="020B0503020204020204" pitchFamily="34" charset="-122"/>
                <a:ea typeface="微软雅黑" panose="020B0503020204020204" pitchFamily="34" charset="-122"/>
              </a:rPr>
              <a:t>年</a:t>
            </a:r>
            <a:endParaRPr lang="en-US" altLang="zh-CN" sz="3600" b="1" dirty="0">
              <a:solidFill>
                <a:srgbClr val="165380"/>
              </a:solidFill>
              <a:latin typeface="微软雅黑" panose="020B0503020204020204" pitchFamily="34" charset="-122"/>
              <a:ea typeface="微软雅黑" panose="020B0503020204020204" pitchFamily="34" charset="-122"/>
            </a:endParaRPr>
          </a:p>
        </p:txBody>
      </p:sp>
      <p:sp>
        <p:nvSpPr>
          <p:cNvPr id="2" name="矩形 1"/>
          <p:cNvSpPr/>
          <p:nvPr/>
        </p:nvSpPr>
        <p:spPr>
          <a:xfrm>
            <a:off x="1199456" y="2244403"/>
            <a:ext cx="10369152" cy="678327"/>
          </a:xfrm>
          <a:prstGeom prst="rect">
            <a:avLst/>
          </a:prstGeom>
        </p:spPr>
        <p:txBody>
          <a:bodyPr wrap="square">
            <a:spAutoFit/>
          </a:bodyPr>
          <a:lstStyle/>
          <a:p>
            <a:pPr algn="just">
              <a:lnSpc>
                <a:spcPct val="170000"/>
              </a:lnSpc>
            </a:pPr>
            <a:r>
              <a:rPr lang="zh-CN" altLang="en-US" sz="1200" dirty="0">
                <a:solidFill>
                  <a:srgbClr val="7F7F7F"/>
                </a:solidFill>
                <a:latin typeface="微软雅黑" panose="020B0503020204020204" pitchFamily="34" charset="-122"/>
                <a:ea typeface="微软雅黑" panose="020B0503020204020204" pitchFamily="34" charset="-122"/>
              </a:rPr>
              <a:t>       </a:t>
            </a:r>
            <a:r>
              <a:rPr lang="en-US" altLang="zh-CN" sz="1200" dirty="0">
                <a:solidFill>
                  <a:srgbClr val="7F7F7F"/>
                </a:solidFill>
                <a:latin typeface="微软雅黑" panose="020B0503020204020204" pitchFamily="34" charset="-122"/>
                <a:ea typeface="微软雅黑" panose="020B0503020204020204" pitchFamily="34" charset="-122"/>
              </a:rPr>
              <a:t>EmbeddedAI </a:t>
            </a:r>
            <a:r>
              <a:rPr lang="zh-CN" altLang="en-US" sz="1200" dirty="0">
                <a:solidFill>
                  <a:srgbClr val="7F7F7F"/>
                </a:solidFill>
                <a:latin typeface="微软雅黑" panose="020B0503020204020204" pitchFamily="34" charset="-122"/>
                <a:ea typeface="微软雅黑" panose="020B0503020204020204" pitchFamily="34" charset="-122"/>
              </a:rPr>
              <a:t>致力于嵌入式边缘计算，针对嵌入式人工智能提供高性能的平台方案，可广泛应用于机器视觉、语音处理、自然语言处理等关键领域。结合</a:t>
            </a:r>
            <a:r>
              <a:rPr lang="en-US" altLang="zh-CN" sz="1200" dirty="0">
                <a:solidFill>
                  <a:srgbClr val="7F7F7F"/>
                </a:solidFill>
                <a:latin typeface="微软雅黑" panose="020B0503020204020204" pitchFamily="34" charset="-122"/>
                <a:ea typeface="微软雅黑" panose="020B0503020204020204" pitchFamily="34" charset="-122"/>
              </a:rPr>
              <a:t>SylixOS</a:t>
            </a:r>
            <a:r>
              <a:rPr lang="zh-CN" altLang="en-US" sz="1200" dirty="0">
                <a:solidFill>
                  <a:srgbClr val="7F7F7F"/>
                </a:solidFill>
                <a:latin typeface="微软雅黑" panose="020B0503020204020204" pitchFamily="34" charset="-122"/>
                <a:ea typeface="微软雅黑" panose="020B0503020204020204" pitchFamily="34" charset="-122"/>
              </a:rPr>
              <a:t>强大的跨平台能力以及优秀的实时性，满足自动驾驶、机器人（</a:t>
            </a:r>
            <a:r>
              <a:rPr lang="en-US" altLang="zh-CN" sz="1200" dirty="0">
                <a:solidFill>
                  <a:srgbClr val="7F7F7F"/>
                </a:solidFill>
                <a:latin typeface="微软雅黑" panose="020B0503020204020204" pitchFamily="34" charset="-122"/>
                <a:ea typeface="微软雅黑" panose="020B0503020204020204" pitchFamily="34" charset="-122"/>
              </a:rPr>
              <a:t>ROS-RT</a:t>
            </a:r>
            <a:r>
              <a:rPr lang="zh-CN" altLang="en-US" sz="1200" dirty="0">
                <a:solidFill>
                  <a:srgbClr val="7F7F7F"/>
                </a:solidFill>
                <a:latin typeface="微软雅黑" panose="020B0503020204020204" pitchFamily="34" charset="-122"/>
                <a:ea typeface="微软雅黑" panose="020B0503020204020204" pitchFamily="34" charset="-122"/>
              </a:rPr>
              <a:t>）、智能交通、智能武器系统等各类行业需求。</a:t>
            </a:r>
          </a:p>
        </p:txBody>
      </p:sp>
      <p:grpSp>
        <p:nvGrpSpPr>
          <p:cNvPr id="4" name="组合 3"/>
          <p:cNvGrpSpPr/>
          <p:nvPr/>
        </p:nvGrpSpPr>
        <p:grpSpPr>
          <a:xfrm>
            <a:off x="2313546" y="3186103"/>
            <a:ext cx="7651042" cy="3511920"/>
            <a:chOff x="789546" y="3186103"/>
            <a:chExt cx="7651042" cy="3511920"/>
          </a:xfrm>
        </p:grpSpPr>
        <p:pic>
          <p:nvPicPr>
            <p:cNvPr id="20" name="Picture 10" descr="C:\Users\zhangpengcheng1@acoinfo.co\Desktop\banner 拷贝.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4408" y="3535164"/>
              <a:ext cx="3855740" cy="274538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zhangpengcheng1@acoinfo.co\Desktop\5c81e603d148223bfcd418f108bec65d 拷贝 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546" y="3362718"/>
              <a:ext cx="2918358" cy="33074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zhangpengcheng1@acoinfo.co\Desktop\5c81e603d148223bfcd418f108bec65d 拷贝 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41835" y="3186103"/>
              <a:ext cx="3098753" cy="351192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矩形 7"/>
          <p:cNvSpPr/>
          <p:nvPr/>
        </p:nvSpPr>
        <p:spPr bwMode="auto">
          <a:xfrm>
            <a:off x="4121899" y="476673"/>
            <a:ext cx="3768759" cy="442641"/>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a:solidFill>
                  <a:srgbClr val="7F7F7F"/>
                </a:solidFill>
                <a:latin typeface="微软雅黑" panose="020B0503020204020204" pitchFamily="34" charset="-122"/>
                <a:ea typeface="微软雅黑" panose="020B0503020204020204" pitchFamily="34" charset="-122"/>
              </a:rPr>
              <a:t>EmbeddedAI </a:t>
            </a:r>
            <a:r>
              <a:rPr lang="zh-CN" altLang="en-US" sz="2000" dirty="0">
                <a:solidFill>
                  <a:srgbClr val="7F7F7F"/>
                </a:solidFill>
                <a:latin typeface="微软雅黑" panose="020B0503020204020204" pitchFamily="34" charset="-122"/>
                <a:ea typeface="微软雅黑" panose="020B0503020204020204" pitchFamily="34" charset="-122"/>
              </a:rPr>
              <a:t>嵌入式人工智能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183216" y="1319336"/>
            <a:ext cx="7704856" cy="908518"/>
          </a:xfrm>
          <a:prstGeom prst="rect">
            <a:avLst/>
          </a:prstGeom>
          <a:noFill/>
          <a:ln w="12700">
            <a:noFill/>
            <a:miter lim="800000"/>
          </a:ln>
        </p:spPr>
        <p:txBody>
          <a:bodyPr wrap="square">
            <a:spAutoFit/>
          </a:bodyPr>
          <a:lstStyle/>
          <a:p>
            <a:pPr algn="just">
              <a:lnSpc>
                <a:spcPct val="170000"/>
              </a:lnSpc>
            </a:pPr>
            <a:r>
              <a:rPr lang="en-US" altLang="zh-CN" sz="3600" b="1" dirty="0">
                <a:solidFill>
                  <a:srgbClr val="165380"/>
                </a:solidFill>
                <a:latin typeface="微软雅黑" panose="020B0503020204020204" pitchFamily="34" charset="-122"/>
                <a:ea typeface="微软雅黑" panose="020B0503020204020204" pitchFamily="34" charset="-122"/>
              </a:rPr>
              <a:t>2018</a:t>
            </a:r>
            <a:r>
              <a:rPr lang="zh-CN" altLang="en-US" sz="3600" b="1" dirty="0">
                <a:solidFill>
                  <a:srgbClr val="165380"/>
                </a:solidFill>
                <a:latin typeface="微软雅黑" panose="020B0503020204020204" pitchFamily="34" charset="-122"/>
                <a:ea typeface="微软雅黑" panose="020B0503020204020204" pitchFamily="34" charset="-122"/>
              </a:rPr>
              <a:t>年</a:t>
            </a:r>
            <a:endParaRPr lang="en-US" altLang="zh-CN" sz="3600" b="1" dirty="0">
              <a:solidFill>
                <a:srgbClr val="165380"/>
              </a:solidFill>
              <a:latin typeface="微软雅黑" panose="020B0503020204020204" pitchFamily="34" charset="-122"/>
              <a:ea typeface="微软雅黑" panose="020B0503020204020204" pitchFamily="34" charset="-122"/>
            </a:endParaRPr>
          </a:p>
        </p:txBody>
      </p:sp>
      <p:sp>
        <p:nvSpPr>
          <p:cNvPr id="2" name="矩形 1"/>
          <p:cNvSpPr/>
          <p:nvPr/>
        </p:nvSpPr>
        <p:spPr>
          <a:xfrm>
            <a:off x="1198044" y="2348880"/>
            <a:ext cx="4680520" cy="3189784"/>
          </a:xfrm>
          <a:prstGeom prst="rect">
            <a:avLst/>
          </a:prstGeom>
        </p:spPr>
        <p:txBody>
          <a:bodyPr wrap="square">
            <a:spAutoFit/>
          </a:bodyPr>
          <a:lstStyle/>
          <a:p>
            <a:pPr algn="just">
              <a:lnSpc>
                <a:spcPct val="170000"/>
              </a:lnSpc>
            </a:pPr>
            <a:r>
              <a:rPr lang="zh-CN" altLang="en-US" sz="1200" dirty="0">
                <a:solidFill>
                  <a:srgbClr val="7F7F7F"/>
                </a:solidFill>
                <a:latin typeface="微软雅黑" panose="020B0503020204020204" pitchFamily="34" charset="-122"/>
                <a:ea typeface="微软雅黑" panose="020B0503020204020204" pitchFamily="34" charset="-122"/>
              </a:rPr>
              <a:t>       </a:t>
            </a:r>
            <a:r>
              <a:rPr lang="en-US" altLang="zh-CN" sz="1200" dirty="0">
                <a:solidFill>
                  <a:srgbClr val="7F7F7F"/>
                </a:solidFill>
                <a:latin typeface="微软雅黑" panose="020B0503020204020204" pitchFamily="34" charset="-122"/>
                <a:ea typeface="微软雅黑" panose="020B0503020204020204" pitchFamily="34" charset="-122"/>
              </a:rPr>
              <a:t>ROS-RT</a:t>
            </a:r>
            <a:r>
              <a:rPr lang="zh-CN" altLang="en-US" sz="1200" dirty="0">
                <a:solidFill>
                  <a:srgbClr val="7F7F7F"/>
                </a:solidFill>
                <a:latin typeface="微软雅黑" panose="020B0503020204020204" pitchFamily="34" charset="-122"/>
                <a:ea typeface="微软雅黑" panose="020B0503020204020204" pitchFamily="34" charset="-122"/>
              </a:rPr>
              <a:t>是一款强大而灵活的机器人编程框架。目的在简化多种机器人平台之间创建复杂的机器人行为的任务量，它是工具、库和约定的集合，提供了我们对操作系统期望的服务，包括硬件抽象、低级设备控制、常用功能的实现、进程之间的消息传递以及功能包管理。它还提供了用于在多台计算机之间获取、构建、编写和运行代码的工具和库。底层操作系统采用</a:t>
            </a:r>
            <a:r>
              <a:rPr lang="en-US" altLang="zh-CN" sz="1200" dirty="0">
                <a:solidFill>
                  <a:srgbClr val="7F7F7F"/>
                </a:solidFill>
                <a:latin typeface="微软雅黑" panose="020B0503020204020204" pitchFamily="34" charset="-122"/>
                <a:ea typeface="微软雅黑" panose="020B0503020204020204" pitchFamily="34" charset="-122"/>
              </a:rPr>
              <a:t>SylixOS</a:t>
            </a:r>
            <a:r>
              <a:rPr lang="zh-CN" altLang="en-US" sz="1200" dirty="0">
                <a:solidFill>
                  <a:srgbClr val="7F7F7F"/>
                </a:solidFill>
                <a:latin typeface="微软雅黑" panose="020B0503020204020204" pitchFamily="34" charset="-122"/>
                <a:ea typeface="微软雅黑" panose="020B0503020204020204" pitchFamily="34" charset="-122"/>
              </a:rPr>
              <a:t>实时操作系统，控制部分使用实时操作系统满足行业中对实时任务的所有需求。用户可以使用</a:t>
            </a:r>
            <a:r>
              <a:rPr lang="en-US" altLang="zh-CN" sz="1200" dirty="0">
                <a:solidFill>
                  <a:srgbClr val="7F7F7F"/>
                </a:solidFill>
                <a:latin typeface="微软雅黑" panose="020B0503020204020204" pitchFamily="34" charset="-122"/>
                <a:ea typeface="微软雅黑" panose="020B0503020204020204" pitchFamily="34" charset="-122"/>
              </a:rPr>
              <a:t>ROS-RT</a:t>
            </a:r>
            <a:r>
              <a:rPr lang="zh-CN" altLang="en-US" sz="1200" dirty="0">
                <a:solidFill>
                  <a:srgbClr val="7F7F7F"/>
                </a:solidFill>
                <a:latin typeface="微软雅黑" panose="020B0503020204020204" pitchFamily="34" charset="-122"/>
                <a:ea typeface="微软雅黑" panose="020B0503020204020204" pitchFamily="34" charset="-122"/>
              </a:rPr>
              <a:t>快速搭建机器人开发平台，使用平台中已有的功能包开发项目，同时也可以参与</a:t>
            </a:r>
            <a:r>
              <a:rPr lang="en-US" altLang="zh-CN" sz="1200" dirty="0">
                <a:solidFill>
                  <a:srgbClr val="7F7F7F"/>
                </a:solidFill>
                <a:latin typeface="微软雅黑" panose="020B0503020204020204" pitchFamily="34" charset="-122"/>
                <a:ea typeface="微软雅黑" panose="020B0503020204020204" pitchFamily="34" charset="-122"/>
              </a:rPr>
              <a:t>ROS-RT</a:t>
            </a:r>
            <a:r>
              <a:rPr lang="zh-CN" altLang="en-US" sz="1200" dirty="0">
                <a:solidFill>
                  <a:srgbClr val="7F7F7F"/>
                </a:solidFill>
                <a:latin typeface="微软雅黑" panose="020B0503020204020204" pitchFamily="34" charset="-122"/>
                <a:ea typeface="微软雅黑" panose="020B0503020204020204" pitchFamily="34" charset="-122"/>
              </a:rPr>
              <a:t>开源项目开发，丰富平台的功能包。</a:t>
            </a:r>
          </a:p>
        </p:txBody>
      </p:sp>
      <p:pic>
        <p:nvPicPr>
          <p:cNvPr id="6150" name="Picture 6" descr="C:\Users\zhangpengcheng1@acoinfo.co\Desktop\timg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3026" y="697993"/>
            <a:ext cx="5428339" cy="50171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bwMode="auto">
          <a:xfrm>
            <a:off x="4511824" y="476673"/>
            <a:ext cx="3070077" cy="442641"/>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a:solidFill>
                  <a:srgbClr val="7F7F7F"/>
                </a:solidFill>
                <a:latin typeface="微软雅黑" panose="020B0503020204020204" pitchFamily="34" charset="-122"/>
                <a:ea typeface="微软雅黑" panose="020B0503020204020204" pitchFamily="34" charset="-122"/>
              </a:rPr>
              <a:t>ROS-RT </a:t>
            </a:r>
            <a:r>
              <a:rPr lang="zh-CN" altLang="en-US" sz="2000" dirty="0">
                <a:solidFill>
                  <a:srgbClr val="7F7F7F"/>
                </a:solidFill>
                <a:latin typeface="微软雅黑" panose="020B0503020204020204" pitchFamily="34" charset="-122"/>
                <a:ea typeface="微软雅黑" panose="020B0503020204020204" pitchFamily="34" charset="-122"/>
              </a:rPr>
              <a:t>实时机器人系统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par>
                                <p:cTn id="16" presetID="14" presetClass="entr" presetSubtype="10" fill="hold" nodeType="withEffect">
                                  <p:stCondLst>
                                    <p:cond delay="0"/>
                                  </p:stCondLst>
                                  <p:childTnLst>
                                    <p:set>
                                      <p:cBhvr>
                                        <p:cTn id="17" dur="1" fill="hold">
                                          <p:stCondLst>
                                            <p:cond delay="0"/>
                                          </p:stCondLst>
                                        </p:cTn>
                                        <p:tgtEl>
                                          <p:spTgt spid="6150"/>
                                        </p:tgtEl>
                                        <p:attrNameLst>
                                          <p:attrName>style.visibility</p:attrName>
                                        </p:attrNameLst>
                                      </p:cBhvr>
                                      <p:to>
                                        <p:strVal val="visible"/>
                                      </p:to>
                                    </p:set>
                                    <p:animEffect transition="in" filter="randombar(horizontal)">
                                      <p:cBhvr>
                                        <p:cTn id="18"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1559840" y="1983135"/>
            <a:ext cx="9537611" cy="4408140"/>
          </a:xfrm>
          <a:prstGeom prst="rect">
            <a:avLst/>
          </a:prstGeom>
        </p:spPr>
      </p:pic>
      <p:sp>
        <p:nvSpPr>
          <p:cNvPr id="59" name="TextBox 2"/>
          <p:cNvSpPr txBox="1">
            <a:spLocks noChangeArrowheads="1"/>
          </p:cNvSpPr>
          <p:nvPr/>
        </p:nvSpPr>
        <p:spPr bwMode="auto">
          <a:xfrm>
            <a:off x="1234877" y="1303217"/>
            <a:ext cx="7704856" cy="908518"/>
          </a:xfrm>
          <a:prstGeom prst="rect">
            <a:avLst/>
          </a:prstGeom>
          <a:noFill/>
          <a:ln w="12700">
            <a:noFill/>
            <a:miter lim="800000"/>
          </a:ln>
        </p:spPr>
        <p:txBody>
          <a:bodyPr wrap="square">
            <a:spAutoFit/>
          </a:bodyPr>
          <a:lstStyle/>
          <a:p>
            <a:pPr algn="just">
              <a:lnSpc>
                <a:spcPct val="170000"/>
              </a:lnSpc>
            </a:pPr>
            <a:r>
              <a:rPr lang="en-US" altLang="zh-CN" sz="3600" b="1" dirty="0">
                <a:solidFill>
                  <a:srgbClr val="165380"/>
                </a:solidFill>
                <a:latin typeface="微软雅黑" panose="020B0503020204020204" pitchFamily="34" charset="-122"/>
                <a:ea typeface="微软雅黑" panose="020B0503020204020204" pitchFamily="34" charset="-122"/>
              </a:rPr>
              <a:t>2020</a:t>
            </a:r>
            <a:r>
              <a:rPr lang="zh-CN" altLang="en-US" sz="3600" b="1" dirty="0">
                <a:solidFill>
                  <a:srgbClr val="165380"/>
                </a:solidFill>
                <a:latin typeface="微软雅黑" panose="020B0503020204020204" pitchFamily="34" charset="-122"/>
                <a:ea typeface="微软雅黑" panose="020B0503020204020204" pitchFamily="34" charset="-122"/>
              </a:rPr>
              <a:t>年</a:t>
            </a:r>
            <a:endParaRPr lang="en-US" altLang="zh-CN" sz="3600" b="1" dirty="0">
              <a:solidFill>
                <a:srgbClr val="165380"/>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4674544" y="477906"/>
            <a:ext cx="2888305" cy="48535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smtClean="0">
                <a:solidFill>
                  <a:srgbClr val="7F7F7F"/>
                </a:solidFill>
                <a:latin typeface="微软雅黑" panose="020B0503020204020204" pitchFamily="34" charset="-122"/>
                <a:ea typeface="微软雅黑" panose="020B0503020204020204" pitchFamily="34" charset="-122"/>
              </a:rPr>
              <a:t>翼辉操作系统产品家族</a:t>
            </a:r>
            <a:endParaRPr lang="zh-CN" altLang="en-US" sz="2000" dirty="0">
              <a:solidFill>
                <a:srgbClr val="7F7F7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7490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anim calcmode="lin" valueType="num">
                                      <p:cBhvr>
                                        <p:cTn id="13" dur="500" fill="hold"/>
                                        <p:tgtEl>
                                          <p:spTgt spid="59"/>
                                        </p:tgtEl>
                                        <p:attrNameLst>
                                          <p:attrName>ppt_x</p:attrName>
                                        </p:attrNameLst>
                                      </p:cBhvr>
                                      <p:tavLst>
                                        <p:tav tm="0">
                                          <p:val>
                                            <p:strVal val="#ppt_x"/>
                                          </p:val>
                                        </p:tav>
                                        <p:tav tm="100000">
                                          <p:val>
                                            <p:strVal val="#ppt_x"/>
                                          </p:val>
                                        </p:tav>
                                      </p:tavLst>
                                    </p:anim>
                                    <p:anim calcmode="lin" valueType="num">
                                      <p:cBhvr>
                                        <p:cTn id="14"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8"/>
          <p:cNvSpPr/>
          <p:nvPr/>
        </p:nvSpPr>
        <p:spPr bwMode="auto">
          <a:xfrm rot="5400000" flipH="1">
            <a:off x="5275394" y="2411621"/>
            <a:ext cx="1681273" cy="3618202"/>
          </a:xfrm>
          <a:custGeom>
            <a:avLst/>
            <a:gdLst>
              <a:gd name="T0" fmla="*/ 1441446264 w 3220"/>
              <a:gd name="T1" fmla="*/ 2147483647 h 3388"/>
              <a:gd name="T2" fmla="*/ 1579266985 w 3220"/>
              <a:gd name="T3" fmla="*/ 2147483647 h 3388"/>
              <a:gd name="T4" fmla="*/ 1700874857 w 3220"/>
              <a:gd name="T5" fmla="*/ 2147483647 h 3388"/>
              <a:gd name="T6" fmla="*/ 1780323740 w 3220"/>
              <a:gd name="T7" fmla="*/ 2147483647 h 3388"/>
              <a:gd name="T8" fmla="*/ 1887338275 w 3220"/>
              <a:gd name="T9" fmla="*/ 2147483647 h 3388"/>
              <a:gd name="T10" fmla="*/ 1976516300 w 3220"/>
              <a:gd name="T11" fmla="*/ 2147483647 h 3388"/>
              <a:gd name="T12" fmla="*/ 2034888139 w 3220"/>
              <a:gd name="T13" fmla="*/ 2147483647 h 3388"/>
              <a:gd name="T14" fmla="*/ 1992731035 w 3220"/>
              <a:gd name="T15" fmla="*/ 2147483647 h 3388"/>
              <a:gd name="T16" fmla="*/ 1910038602 w 3220"/>
              <a:gd name="T17" fmla="*/ 2147483647 h 3388"/>
              <a:gd name="T18" fmla="*/ 1806266109 w 3220"/>
              <a:gd name="T19" fmla="*/ 2147483647 h 3388"/>
              <a:gd name="T20" fmla="*/ 1702495124 w 3220"/>
              <a:gd name="T21" fmla="*/ 2147483647 h 3388"/>
              <a:gd name="T22" fmla="*/ 1579266985 w 3220"/>
              <a:gd name="T23" fmla="*/ 2147483647 h 3388"/>
              <a:gd name="T24" fmla="*/ 1438203468 w 3220"/>
              <a:gd name="T25" fmla="*/ 2147483647 h 3388"/>
              <a:gd name="T26" fmla="*/ 1308489360 w 3220"/>
              <a:gd name="T27" fmla="*/ 2147483647 h 3388"/>
              <a:gd name="T28" fmla="*/ 1113918574 w 3220"/>
              <a:gd name="T29" fmla="*/ 2147483647 h 3388"/>
              <a:gd name="T30" fmla="*/ 984204466 w 3220"/>
              <a:gd name="T31" fmla="*/ 2147483647 h 3388"/>
              <a:gd name="T32" fmla="*/ 851248316 w 3220"/>
              <a:gd name="T33" fmla="*/ 2147483647 h 3388"/>
              <a:gd name="T34" fmla="*/ 716669448 w 3220"/>
              <a:gd name="T35" fmla="*/ 2147483647 h 3388"/>
              <a:gd name="T36" fmla="*/ 582091523 w 3220"/>
              <a:gd name="T37" fmla="*/ 2147483647 h 3388"/>
              <a:gd name="T38" fmla="*/ 453999190 w 3220"/>
              <a:gd name="T39" fmla="*/ 2147483647 h 3388"/>
              <a:gd name="T40" fmla="*/ 265913903 w 3220"/>
              <a:gd name="T41" fmla="*/ 2147483647 h 3388"/>
              <a:gd name="T42" fmla="*/ 168628463 w 3220"/>
              <a:gd name="T43" fmla="*/ 2147483647 h 3388"/>
              <a:gd name="T44" fmla="*/ 103771032 w 3220"/>
              <a:gd name="T45" fmla="*/ 2147483647 h 3388"/>
              <a:gd name="T46" fmla="*/ 61613904 w 3220"/>
              <a:gd name="T47" fmla="*/ 2147483647 h 3388"/>
              <a:gd name="T48" fmla="*/ 47020933 w 3220"/>
              <a:gd name="T49" fmla="*/ 2147483647 h 3388"/>
              <a:gd name="T50" fmla="*/ 59992883 w 3220"/>
              <a:gd name="T51" fmla="*/ 2147483647 h 3388"/>
              <a:gd name="T52" fmla="*/ 108635603 w 3220"/>
              <a:gd name="T53" fmla="*/ 2147483647 h 3388"/>
              <a:gd name="T54" fmla="*/ 186463465 w 3220"/>
              <a:gd name="T55" fmla="*/ 2147483647 h 3388"/>
              <a:gd name="T56" fmla="*/ 291856272 w 3220"/>
              <a:gd name="T57" fmla="*/ 2147483647 h 3388"/>
              <a:gd name="T58" fmla="*/ 445891823 w 3220"/>
              <a:gd name="T59" fmla="*/ 2147483647 h 3388"/>
              <a:gd name="T60" fmla="*/ 757204777 w 3220"/>
              <a:gd name="T61" fmla="*/ 2147483647 h 3388"/>
              <a:gd name="T62" fmla="*/ 1107432982 w 3220"/>
              <a:gd name="T63" fmla="*/ 2046271073 h 3388"/>
              <a:gd name="T64" fmla="*/ 1462524816 w 3220"/>
              <a:gd name="T65" fmla="*/ 1670530433 h 3388"/>
              <a:gd name="T66" fmla="*/ 2147483647 w 3220"/>
              <a:gd name="T67" fmla="*/ 548381039 h 3388"/>
              <a:gd name="T68" fmla="*/ 1447931856 w 3220"/>
              <a:gd name="T69" fmla="*/ 1056140402 h 3388"/>
              <a:gd name="T70" fmla="*/ 1083111634 w 3220"/>
              <a:gd name="T71" fmla="*/ 1497892254 h 3388"/>
              <a:gd name="T72" fmla="*/ 750719185 w 3220"/>
              <a:gd name="T73" fmla="*/ 2086893243 h 3388"/>
              <a:gd name="T74" fmla="*/ 512370275 w 3220"/>
              <a:gd name="T75" fmla="*/ 2147483647 h 3388"/>
              <a:gd name="T76" fmla="*/ 353470153 w 3220"/>
              <a:gd name="T77" fmla="*/ 2147483647 h 3388"/>
              <a:gd name="T78" fmla="*/ 222135024 w 3220"/>
              <a:gd name="T79" fmla="*/ 2147483647 h 3388"/>
              <a:gd name="T80" fmla="*/ 119985767 w 3220"/>
              <a:gd name="T81" fmla="*/ 2147483647 h 3388"/>
              <a:gd name="T82" fmla="*/ 56750087 w 3220"/>
              <a:gd name="T83" fmla="*/ 2147483647 h 3388"/>
              <a:gd name="T84" fmla="*/ 11350167 w 3220"/>
              <a:gd name="T85" fmla="*/ 2147483647 h 3388"/>
              <a:gd name="T86" fmla="*/ 1621776 w 3220"/>
              <a:gd name="T87" fmla="*/ 2147483647 h 3388"/>
              <a:gd name="T88" fmla="*/ 16213987 w 3220"/>
              <a:gd name="T89" fmla="*/ 2147483647 h 3388"/>
              <a:gd name="T90" fmla="*/ 55128312 w 3220"/>
              <a:gd name="T91" fmla="*/ 2147483647 h 3388"/>
              <a:gd name="T92" fmla="*/ 115121196 w 3220"/>
              <a:gd name="T93" fmla="*/ 2147483647 h 3388"/>
              <a:gd name="T94" fmla="*/ 194570832 w 3220"/>
              <a:gd name="T95" fmla="*/ 2147483647 h 3388"/>
              <a:gd name="T96" fmla="*/ 385898868 w 3220"/>
              <a:gd name="T97" fmla="*/ 2147483647 h 3388"/>
              <a:gd name="T98" fmla="*/ 536691623 w 3220"/>
              <a:gd name="T99" fmla="*/ 2147483647 h 3388"/>
              <a:gd name="T100" fmla="*/ 672891323 w 3220"/>
              <a:gd name="T101" fmla="*/ 2147483647 h 3388"/>
              <a:gd name="T102" fmla="*/ 810712233 w 3220"/>
              <a:gd name="T103" fmla="*/ 2147483647 h 3388"/>
              <a:gd name="T104" fmla="*/ 950154730 w 3220"/>
              <a:gd name="T105" fmla="*/ 2147483647 h 3388"/>
              <a:gd name="T106" fmla="*/ 1084732655 w 3220"/>
              <a:gd name="T107" fmla="*/ 2147483647 h 3388"/>
              <a:gd name="T108" fmla="*/ 1214446763 w 3220"/>
              <a:gd name="T109" fmla="*/ 2147483647 h 3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220"/>
              <a:gd name="T166" fmla="*/ 0 h 3388"/>
              <a:gd name="T167" fmla="*/ 3220 w 3220"/>
              <a:gd name="T168" fmla="*/ 3388 h 3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220" h="3388">
                <a:moveTo>
                  <a:pt x="1676" y="2888"/>
                </a:moveTo>
                <a:lnTo>
                  <a:pt x="1676" y="2888"/>
                </a:lnTo>
                <a:lnTo>
                  <a:pt x="1710" y="2846"/>
                </a:lnTo>
                <a:lnTo>
                  <a:pt x="1744" y="2810"/>
                </a:lnTo>
                <a:lnTo>
                  <a:pt x="1778" y="2780"/>
                </a:lnTo>
                <a:lnTo>
                  <a:pt x="1812" y="2752"/>
                </a:lnTo>
                <a:lnTo>
                  <a:pt x="1848" y="2730"/>
                </a:lnTo>
                <a:lnTo>
                  <a:pt x="1882" y="2710"/>
                </a:lnTo>
                <a:lnTo>
                  <a:pt x="1916" y="2694"/>
                </a:lnTo>
                <a:lnTo>
                  <a:pt x="1948" y="2682"/>
                </a:lnTo>
                <a:lnTo>
                  <a:pt x="1982" y="2672"/>
                </a:lnTo>
                <a:lnTo>
                  <a:pt x="2012" y="2664"/>
                </a:lnTo>
                <a:lnTo>
                  <a:pt x="2042" y="2660"/>
                </a:lnTo>
                <a:lnTo>
                  <a:pt x="2072" y="2656"/>
                </a:lnTo>
                <a:lnTo>
                  <a:pt x="2098" y="2656"/>
                </a:lnTo>
                <a:lnTo>
                  <a:pt x="2124" y="2656"/>
                </a:lnTo>
                <a:lnTo>
                  <a:pt x="2146" y="2658"/>
                </a:lnTo>
                <a:lnTo>
                  <a:pt x="2168" y="2662"/>
                </a:lnTo>
                <a:lnTo>
                  <a:pt x="2196" y="2666"/>
                </a:lnTo>
                <a:lnTo>
                  <a:pt x="2224" y="2674"/>
                </a:lnTo>
                <a:lnTo>
                  <a:pt x="2250" y="2682"/>
                </a:lnTo>
                <a:lnTo>
                  <a:pt x="2278" y="2692"/>
                </a:lnTo>
                <a:lnTo>
                  <a:pt x="2304" y="2704"/>
                </a:lnTo>
                <a:lnTo>
                  <a:pt x="2328" y="2716"/>
                </a:lnTo>
                <a:lnTo>
                  <a:pt x="2352" y="2730"/>
                </a:lnTo>
                <a:lnTo>
                  <a:pt x="2376" y="2746"/>
                </a:lnTo>
                <a:lnTo>
                  <a:pt x="2398" y="2762"/>
                </a:lnTo>
                <a:lnTo>
                  <a:pt x="2420" y="2780"/>
                </a:lnTo>
                <a:lnTo>
                  <a:pt x="2438" y="2800"/>
                </a:lnTo>
                <a:lnTo>
                  <a:pt x="2456" y="2818"/>
                </a:lnTo>
                <a:lnTo>
                  <a:pt x="2472" y="2840"/>
                </a:lnTo>
                <a:lnTo>
                  <a:pt x="2486" y="2860"/>
                </a:lnTo>
                <a:lnTo>
                  <a:pt x="2500" y="2882"/>
                </a:lnTo>
                <a:lnTo>
                  <a:pt x="2510" y="2904"/>
                </a:lnTo>
                <a:lnTo>
                  <a:pt x="2500" y="2882"/>
                </a:lnTo>
                <a:lnTo>
                  <a:pt x="2488" y="2860"/>
                </a:lnTo>
                <a:lnTo>
                  <a:pt x="2474" y="2840"/>
                </a:lnTo>
                <a:lnTo>
                  <a:pt x="2458" y="2820"/>
                </a:lnTo>
                <a:lnTo>
                  <a:pt x="2440" y="2800"/>
                </a:lnTo>
                <a:lnTo>
                  <a:pt x="2422" y="2780"/>
                </a:lnTo>
                <a:lnTo>
                  <a:pt x="2402" y="2762"/>
                </a:lnTo>
                <a:lnTo>
                  <a:pt x="2380" y="2746"/>
                </a:lnTo>
                <a:lnTo>
                  <a:pt x="2356" y="2730"/>
                </a:lnTo>
                <a:lnTo>
                  <a:pt x="2332" y="2714"/>
                </a:lnTo>
                <a:lnTo>
                  <a:pt x="2308" y="2702"/>
                </a:lnTo>
                <a:lnTo>
                  <a:pt x="2282" y="2690"/>
                </a:lnTo>
                <a:lnTo>
                  <a:pt x="2254" y="2678"/>
                </a:lnTo>
                <a:lnTo>
                  <a:pt x="2228" y="2670"/>
                </a:lnTo>
                <a:lnTo>
                  <a:pt x="2200" y="2662"/>
                </a:lnTo>
                <a:lnTo>
                  <a:pt x="2170" y="2656"/>
                </a:lnTo>
                <a:lnTo>
                  <a:pt x="2126" y="2652"/>
                </a:lnTo>
                <a:lnTo>
                  <a:pt x="2100" y="2650"/>
                </a:lnTo>
                <a:lnTo>
                  <a:pt x="2072" y="2652"/>
                </a:lnTo>
                <a:lnTo>
                  <a:pt x="2042" y="2654"/>
                </a:lnTo>
                <a:lnTo>
                  <a:pt x="2012" y="2658"/>
                </a:lnTo>
                <a:lnTo>
                  <a:pt x="1980" y="2664"/>
                </a:lnTo>
                <a:lnTo>
                  <a:pt x="1948" y="2674"/>
                </a:lnTo>
                <a:lnTo>
                  <a:pt x="1914" y="2686"/>
                </a:lnTo>
                <a:lnTo>
                  <a:pt x="1880" y="2702"/>
                </a:lnTo>
                <a:lnTo>
                  <a:pt x="1844" y="2722"/>
                </a:lnTo>
                <a:lnTo>
                  <a:pt x="1810" y="2744"/>
                </a:lnTo>
                <a:lnTo>
                  <a:pt x="1774" y="2772"/>
                </a:lnTo>
                <a:lnTo>
                  <a:pt x="1738" y="2804"/>
                </a:lnTo>
                <a:lnTo>
                  <a:pt x="1704" y="2840"/>
                </a:lnTo>
                <a:lnTo>
                  <a:pt x="1670" y="2882"/>
                </a:lnTo>
                <a:lnTo>
                  <a:pt x="1614" y="2950"/>
                </a:lnTo>
                <a:lnTo>
                  <a:pt x="1556" y="3016"/>
                </a:lnTo>
                <a:lnTo>
                  <a:pt x="1496" y="3074"/>
                </a:lnTo>
                <a:lnTo>
                  <a:pt x="1436" y="3128"/>
                </a:lnTo>
                <a:lnTo>
                  <a:pt x="1404" y="3154"/>
                </a:lnTo>
                <a:lnTo>
                  <a:pt x="1374" y="3178"/>
                </a:lnTo>
                <a:lnTo>
                  <a:pt x="1342" y="3200"/>
                </a:lnTo>
                <a:lnTo>
                  <a:pt x="1310" y="3222"/>
                </a:lnTo>
                <a:lnTo>
                  <a:pt x="1278" y="3240"/>
                </a:lnTo>
                <a:lnTo>
                  <a:pt x="1246" y="3260"/>
                </a:lnTo>
                <a:lnTo>
                  <a:pt x="1214" y="3276"/>
                </a:lnTo>
                <a:lnTo>
                  <a:pt x="1180" y="3292"/>
                </a:lnTo>
                <a:lnTo>
                  <a:pt x="1148" y="3306"/>
                </a:lnTo>
                <a:lnTo>
                  <a:pt x="1116" y="3318"/>
                </a:lnTo>
                <a:lnTo>
                  <a:pt x="1082" y="3330"/>
                </a:lnTo>
                <a:lnTo>
                  <a:pt x="1050" y="3340"/>
                </a:lnTo>
                <a:lnTo>
                  <a:pt x="1016" y="3348"/>
                </a:lnTo>
                <a:lnTo>
                  <a:pt x="982" y="3356"/>
                </a:lnTo>
                <a:lnTo>
                  <a:pt x="950" y="3360"/>
                </a:lnTo>
                <a:lnTo>
                  <a:pt x="916" y="3364"/>
                </a:lnTo>
                <a:lnTo>
                  <a:pt x="884" y="3368"/>
                </a:lnTo>
                <a:lnTo>
                  <a:pt x="850" y="3368"/>
                </a:lnTo>
                <a:lnTo>
                  <a:pt x="818" y="3368"/>
                </a:lnTo>
                <a:lnTo>
                  <a:pt x="784" y="3366"/>
                </a:lnTo>
                <a:lnTo>
                  <a:pt x="752" y="3362"/>
                </a:lnTo>
                <a:lnTo>
                  <a:pt x="718" y="3356"/>
                </a:lnTo>
                <a:lnTo>
                  <a:pt x="686" y="3350"/>
                </a:lnTo>
                <a:lnTo>
                  <a:pt x="654" y="3340"/>
                </a:lnTo>
                <a:lnTo>
                  <a:pt x="608" y="3324"/>
                </a:lnTo>
                <a:lnTo>
                  <a:pt x="560" y="3304"/>
                </a:lnTo>
                <a:lnTo>
                  <a:pt x="514" y="3278"/>
                </a:lnTo>
                <a:lnTo>
                  <a:pt x="466" y="3248"/>
                </a:lnTo>
                <a:lnTo>
                  <a:pt x="418" y="3212"/>
                </a:lnTo>
                <a:lnTo>
                  <a:pt x="372" y="3172"/>
                </a:lnTo>
                <a:lnTo>
                  <a:pt x="328" y="3126"/>
                </a:lnTo>
                <a:lnTo>
                  <a:pt x="286" y="3076"/>
                </a:lnTo>
                <a:lnTo>
                  <a:pt x="264" y="3050"/>
                </a:lnTo>
                <a:lnTo>
                  <a:pt x="244" y="3022"/>
                </a:lnTo>
                <a:lnTo>
                  <a:pt x="226" y="2992"/>
                </a:lnTo>
                <a:lnTo>
                  <a:pt x="208" y="2962"/>
                </a:lnTo>
                <a:lnTo>
                  <a:pt x="190" y="2930"/>
                </a:lnTo>
                <a:lnTo>
                  <a:pt x="172" y="2898"/>
                </a:lnTo>
                <a:lnTo>
                  <a:pt x="158" y="2864"/>
                </a:lnTo>
                <a:lnTo>
                  <a:pt x="142" y="2830"/>
                </a:lnTo>
                <a:lnTo>
                  <a:pt x="128" y="2794"/>
                </a:lnTo>
                <a:lnTo>
                  <a:pt x="116" y="2758"/>
                </a:lnTo>
                <a:lnTo>
                  <a:pt x="104" y="2720"/>
                </a:lnTo>
                <a:lnTo>
                  <a:pt x="94" y="2680"/>
                </a:lnTo>
                <a:lnTo>
                  <a:pt x="84" y="2640"/>
                </a:lnTo>
                <a:lnTo>
                  <a:pt x="76" y="2598"/>
                </a:lnTo>
                <a:lnTo>
                  <a:pt x="70" y="2556"/>
                </a:lnTo>
                <a:lnTo>
                  <a:pt x="66" y="2514"/>
                </a:lnTo>
                <a:lnTo>
                  <a:pt x="60" y="2460"/>
                </a:lnTo>
                <a:lnTo>
                  <a:pt x="58" y="2408"/>
                </a:lnTo>
                <a:lnTo>
                  <a:pt x="58" y="2356"/>
                </a:lnTo>
                <a:lnTo>
                  <a:pt x="60" y="2304"/>
                </a:lnTo>
                <a:lnTo>
                  <a:pt x="64" y="2254"/>
                </a:lnTo>
                <a:lnTo>
                  <a:pt x="68" y="2204"/>
                </a:lnTo>
                <a:lnTo>
                  <a:pt x="74" y="2156"/>
                </a:lnTo>
                <a:lnTo>
                  <a:pt x="84" y="2108"/>
                </a:lnTo>
                <a:lnTo>
                  <a:pt x="94" y="2060"/>
                </a:lnTo>
                <a:lnTo>
                  <a:pt x="106" y="2014"/>
                </a:lnTo>
                <a:lnTo>
                  <a:pt x="118" y="1968"/>
                </a:lnTo>
                <a:lnTo>
                  <a:pt x="134" y="1924"/>
                </a:lnTo>
                <a:lnTo>
                  <a:pt x="150" y="1880"/>
                </a:lnTo>
                <a:lnTo>
                  <a:pt x="168" y="1836"/>
                </a:lnTo>
                <a:lnTo>
                  <a:pt x="188" y="1794"/>
                </a:lnTo>
                <a:lnTo>
                  <a:pt x="208" y="1752"/>
                </a:lnTo>
                <a:lnTo>
                  <a:pt x="230" y="1712"/>
                </a:lnTo>
                <a:lnTo>
                  <a:pt x="254" y="1670"/>
                </a:lnTo>
                <a:lnTo>
                  <a:pt x="278" y="1632"/>
                </a:lnTo>
                <a:lnTo>
                  <a:pt x="304" y="1592"/>
                </a:lnTo>
                <a:lnTo>
                  <a:pt x="332" y="1554"/>
                </a:lnTo>
                <a:lnTo>
                  <a:pt x="360" y="1518"/>
                </a:lnTo>
                <a:lnTo>
                  <a:pt x="388" y="1482"/>
                </a:lnTo>
                <a:lnTo>
                  <a:pt x="418" y="1446"/>
                </a:lnTo>
                <a:lnTo>
                  <a:pt x="450" y="1410"/>
                </a:lnTo>
                <a:lnTo>
                  <a:pt x="482" y="1376"/>
                </a:lnTo>
                <a:lnTo>
                  <a:pt x="550" y="1310"/>
                </a:lnTo>
                <a:lnTo>
                  <a:pt x="622" y="1248"/>
                </a:lnTo>
                <a:lnTo>
                  <a:pt x="696" y="1186"/>
                </a:lnTo>
                <a:lnTo>
                  <a:pt x="772" y="1130"/>
                </a:lnTo>
                <a:lnTo>
                  <a:pt x="852" y="1074"/>
                </a:lnTo>
                <a:lnTo>
                  <a:pt x="934" y="1024"/>
                </a:lnTo>
                <a:lnTo>
                  <a:pt x="1018" y="974"/>
                </a:lnTo>
                <a:lnTo>
                  <a:pt x="1104" y="928"/>
                </a:lnTo>
                <a:lnTo>
                  <a:pt x="1190" y="886"/>
                </a:lnTo>
                <a:lnTo>
                  <a:pt x="1278" y="844"/>
                </a:lnTo>
                <a:lnTo>
                  <a:pt x="1366" y="806"/>
                </a:lnTo>
                <a:lnTo>
                  <a:pt x="1454" y="772"/>
                </a:lnTo>
                <a:lnTo>
                  <a:pt x="1542" y="740"/>
                </a:lnTo>
                <a:lnTo>
                  <a:pt x="1630" y="710"/>
                </a:lnTo>
                <a:lnTo>
                  <a:pt x="1718" y="682"/>
                </a:lnTo>
                <a:lnTo>
                  <a:pt x="1804" y="658"/>
                </a:lnTo>
                <a:lnTo>
                  <a:pt x="1890" y="636"/>
                </a:lnTo>
                <a:lnTo>
                  <a:pt x="1972" y="618"/>
                </a:lnTo>
                <a:lnTo>
                  <a:pt x="2054" y="602"/>
                </a:lnTo>
                <a:lnTo>
                  <a:pt x="1878" y="1064"/>
                </a:lnTo>
                <a:lnTo>
                  <a:pt x="3220" y="216"/>
                </a:lnTo>
                <a:lnTo>
                  <a:pt x="1600" y="0"/>
                </a:lnTo>
                <a:lnTo>
                  <a:pt x="1976" y="362"/>
                </a:lnTo>
                <a:lnTo>
                  <a:pt x="1880" y="388"/>
                </a:lnTo>
                <a:lnTo>
                  <a:pt x="1786" y="416"/>
                </a:lnTo>
                <a:lnTo>
                  <a:pt x="1694" y="446"/>
                </a:lnTo>
                <a:lnTo>
                  <a:pt x="1602" y="478"/>
                </a:lnTo>
                <a:lnTo>
                  <a:pt x="1512" y="514"/>
                </a:lnTo>
                <a:lnTo>
                  <a:pt x="1422" y="550"/>
                </a:lnTo>
                <a:lnTo>
                  <a:pt x="1336" y="590"/>
                </a:lnTo>
                <a:lnTo>
                  <a:pt x="1250" y="632"/>
                </a:lnTo>
                <a:lnTo>
                  <a:pt x="1166" y="676"/>
                </a:lnTo>
                <a:lnTo>
                  <a:pt x="1084" y="722"/>
                </a:lnTo>
                <a:lnTo>
                  <a:pt x="1004" y="772"/>
                </a:lnTo>
                <a:lnTo>
                  <a:pt x="926" y="822"/>
                </a:lnTo>
                <a:lnTo>
                  <a:pt x="850" y="876"/>
                </a:lnTo>
                <a:lnTo>
                  <a:pt x="776" y="932"/>
                </a:lnTo>
                <a:lnTo>
                  <a:pt x="702" y="990"/>
                </a:lnTo>
                <a:lnTo>
                  <a:pt x="632" y="1052"/>
                </a:lnTo>
                <a:lnTo>
                  <a:pt x="590" y="1090"/>
                </a:lnTo>
                <a:lnTo>
                  <a:pt x="550" y="1128"/>
                </a:lnTo>
                <a:lnTo>
                  <a:pt x="510" y="1168"/>
                </a:lnTo>
                <a:lnTo>
                  <a:pt x="472" y="1208"/>
                </a:lnTo>
                <a:lnTo>
                  <a:pt x="436" y="1248"/>
                </a:lnTo>
                <a:lnTo>
                  <a:pt x="400" y="1288"/>
                </a:lnTo>
                <a:lnTo>
                  <a:pt x="366" y="1328"/>
                </a:lnTo>
                <a:lnTo>
                  <a:pt x="334" y="1370"/>
                </a:lnTo>
                <a:lnTo>
                  <a:pt x="304" y="1410"/>
                </a:lnTo>
                <a:lnTo>
                  <a:pt x="274" y="1452"/>
                </a:lnTo>
                <a:lnTo>
                  <a:pt x="246" y="1494"/>
                </a:lnTo>
                <a:lnTo>
                  <a:pt x="220" y="1538"/>
                </a:lnTo>
                <a:lnTo>
                  <a:pt x="194" y="1580"/>
                </a:lnTo>
                <a:lnTo>
                  <a:pt x="170" y="1624"/>
                </a:lnTo>
                <a:lnTo>
                  <a:pt x="148" y="1666"/>
                </a:lnTo>
                <a:lnTo>
                  <a:pt x="128" y="1710"/>
                </a:lnTo>
                <a:lnTo>
                  <a:pt x="106" y="1760"/>
                </a:lnTo>
                <a:lnTo>
                  <a:pt x="86" y="1808"/>
                </a:lnTo>
                <a:lnTo>
                  <a:pt x="70" y="1858"/>
                </a:lnTo>
                <a:lnTo>
                  <a:pt x="54" y="1908"/>
                </a:lnTo>
                <a:lnTo>
                  <a:pt x="42" y="1956"/>
                </a:lnTo>
                <a:lnTo>
                  <a:pt x="30" y="2006"/>
                </a:lnTo>
                <a:lnTo>
                  <a:pt x="20" y="2056"/>
                </a:lnTo>
                <a:lnTo>
                  <a:pt x="14" y="2106"/>
                </a:lnTo>
                <a:lnTo>
                  <a:pt x="8" y="2156"/>
                </a:lnTo>
                <a:lnTo>
                  <a:pt x="4" y="2206"/>
                </a:lnTo>
                <a:lnTo>
                  <a:pt x="2" y="2258"/>
                </a:lnTo>
                <a:lnTo>
                  <a:pt x="0" y="2308"/>
                </a:lnTo>
                <a:lnTo>
                  <a:pt x="2" y="2358"/>
                </a:lnTo>
                <a:lnTo>
                  <a:pt x="4" y="2408"/>
                </a:lnTo>
                <a:lnTo>
                  <a:pt x="8" y="2460"/>
                </a:lnTo>
                <a:lnTo>
                  <a:pt x="14" y="2510"/>
                </a:lnTo>
                <a:lnTo>
                  <a:pt x="20" y="2554"/>
                </a:lnTo>
                <a:lnTo>
                  <a:pt x="26" y="2596"/>
                </a:lnTo>
                <a:lnTo>
                  <a:pt x="36" y="2638"/>
                </a:lnTo>
                <a:lnTo>
                  <a:pt x="44" y="2678"/>
                </a:lnTo>
                <a:lnTo>
                  <a:pt x="56" y="2718"/>
                </a:lnTo>
                <a:lnTo>
                  <a:pt x="68" y="2756"/>
                </a:lnTo>
                <a:lnTo>
                  <a:pt x="80" y="2792"/>
                </a:lnTo>
                <a:lnTo>
                  <a:pt x="94" y="2828"/>
                </a:lnTo>
                <a:lnTo>
                  <a:pt x="110" y="2864"/>
                </a:lnTo>
                <a:lnTo>
                  <a:pt x="126" y="2898"/>
                </a:lnTo>
                <a:lnTo>
                  <a:pt x="142" y="2930"/>
                </a:lnTo>
                <a:lnTo>
                  <a:pt x="160" y="2960"/>
                </a:lnTo>
                <a:lnTo>
                  <a:pt x="180" y="2992"/>
                </a:lnTo>
                <a:lnTo>
                  <a:pt x="198" y="3020"/>
                </a:lnTo>
                <a:lnTo>
                  <a:pt x="218" y="3048"/>
                </a:lnTo>
                <a:lnTo>
                  <a:pt x="240" y="3076"/>
                </a:lnTo>
                <a:lnTo>
                  <a:pt x="282" y="3126"/>
                </a:lnTo>
                <a:lnTo>
                  <a:pt x="328" y="3172"/>
                </a:lnTo>
                <a:lnTo>
                  <a:pt x="376" y="3214"/>
                </a:lnTo>
                <a:lnTo>
                  <a:pt x="424" y="3252"/>
                </a:lnTo>
                <a:lnTo>
                  <a:pt x="476" y="3284"/>
                </a:lnTo>
                <a:lnTo>
                  <a:pt x="526" y="3312"/>
                </a:lnTo>
                <a:lnTo>
                  <a:pt x="578" y="3336"/>
                </a:lnTo>
                <a:lnTo>
                  <a:pt x="630" y="3356"/>
                </a:lnTo>
                <a:lnTo>
                  <a:pt x="662" y="3366"/>
                </a:lnTo>
                <a:lnTo>
                  <a:pt x="694" y="3374"/>
                </a:lnTo>
                <a:lnTo>
                  <a:pt x="728" y="3380"/>
                </a:lnTo>
                <a:lnTo>
                  <a:pt x="762" y="3386"/>
                </a:lnTo>
                <a:lnTo>
                  <a:pt x="796" y="3388"/>
                </a:lnTo>
                <a:lnTo>
                  <a:pt x="830" y="3388"/>
                </a:lnTo>
                <a:lnTo>
                  <a:pt x="864" y="3388"/>
                </a:lnTo>
                <a:lnTo>
                  <a:pt x="898" y="3386"/>
                </a:lnTo>
                <a:lnTo>
                  <a:pt x="932" y="3382"/>
                </a:lnTo>
                <a:lnTo>
                  <a:pt x="966" y="3376"/>
                </a:lnTo>
                <a:lnTo>
                  <a:pt x="1000" y="3370"/>
                </a:lnTo>
                <a:lnTo>
                  <a:pt x="1034" y="3360"/>
                </a:lnTo>
                <a:lnTo>
                  <a:pt x="1068" y="3350"/>
                </a:lnTo>
                <a:lnTo>
                  <a:pt x="1102" y="3338"/>
                </a:lnTo>
                <a:lnTo>
                  <a:pt x="1138" y="3326"/>
                </a:lnTo>
                <a:lnTo>
                  <a:pt x="1172" y="3310"/>
                </a:lnTo>
                <a:lnTo>
                  <a:pt x="1206" y="3294"/>
                </a:lnTo>
                <a:lnTo>
                  <a:pt x="1238" y="3276"/>
                </a:lnTo>
                <a:lnTo>
                  <a:pt x="1272" y="3256"/>
                </a:lnTo>
                <a:lnTo>
                  <a:pt x="1306" y="3236"/>
                </a:lnTo>
                <a:lnTo>
                  <a:pt x="1338" y="3214"/>
                </a:lnTo>
                <a:lnTo>
                  <a:pt x="1372" y="3190"/>
                </a:lnTo>
                <a:lnTo>
                  <a:pt x="1404" y="3166"/>
                </a:lnTo>
                <a:lnTo>
                  <a:pt x="1436" y="3140"/>
                </a:lnTo>
                <a:lnTo>
                  <a:pt x="1468" y="3112"/>
                </a:lnTo>
                <a:lnTo>
                  <a:pt x="1498" y="3084"/>
                </a:lnTo>
                <a:lnTo>
                  <a:pt x="1560" y="3024"/>
                </a:lnTo>
                <a:lnTo>
                  <a:pt x="1620" y="2958"/>
                </a:lnTo>
                <a:lnTo>
                  <a:pt x="1676" y="2888"/>
                </a:lnTo>
                <a:close/>
              </a:path>
            </a:pathLst>
          </a:custGeom>
          <a:solidFill>
            <a:srgbClr val="FF4200"/>
          </a:solidFill>
          <a:ln w="9525">
            <a:noFill/>
            <a:round/>
          </a:ln>
        </p:spPr>
        <p:txBody>
          <a:bodyPr/>
          <a:lstStyle/>
          <a:p>
            <a:endParaRPr lang="zh-CN" altLang="en-US" dirty="0">
              <a:ea typeface="微软雅黑" panose="020B0503020204020204" pitchFamily="34" charset="-122"/>
            </a:endParaRPr>
          </a:p>
        </p:txBody>
      </p:sp>
      <p:sp>
        <p:nvSpPr>
          <p:cNvPr id="5" name="Freeform 7"/>
          <p:cNvSpPr/>
          <p:nvPr/>
        </p:nvSpPr>
        <p:spPr bwMode="auto">
          <a:xfrm rot="6755192">
            <a:off x="4865064" y="4399151"/>
            <a:ext cx="961512" cy="564244"/>
          </a:xfrm>
          <a:custGeom>
            <a:avLst/>
            <a:gdLst>
              <a:gd name="T0" fmla="*/ 642792 w 1022"/>
              <a:gd name="T1" fmla="*/ 279564 h 970"/>
              <a:gd name="T2" fmla="*/ 546050 w 1022"/>
              <a:gd name="T3" fmla="*/ 230103 h 970"/>
              <a:gd name="T4" fmla="*/ 457908 w 1022"/>
              <a:gd name="T5" fmla="*/ 193544 h 970"/>
              <a:gd name="T6" fmla="*/ 313871 w 1022"/>
              <a:gd name="T7" fmla="*/ 146233 h 970"/>
              <a:gd name="T8" fmla="*/ 217130 w 1022"/>
              <a:gd name="T9" fmla="*/ 124728 h 970"/>
              <a:gd name="T10" fmla="*/ 202082 w 1022"/>
              <a:gd name="T11" fmla="*/ 182792 h 970"/>
              <a:gd name="T12" fmla="*/ 257977 w 1022"/>
              <a:gd name="T13" fmla="*/ 0 h 970"/>
              <a:gd name="T14" fmla="*/ 193482 w 1022"/>
              <a:gd name="T15" fmla="*/ 66665 h 970"/>
              <a:gd name="T16" fmla="*/ 273025 w 1022"/>
              <a:gd name="T17" fmla="*/ 83869 h 970"/>
              <a:gd name="T18" fmla="*/ 397714 w 1022"/>
              <a:gd name="T19" fmla="*/ 122578 h 970"/>
              <a:gd name="T20" fmla="*/ 477257 w 1022"/>
              <a:gd name="T21" fmla="*/ 154835 h 970"/>
              <a:gd name="T22" fmla="*/ 565399 w 1022"/>
              <a:gd name="T23" fmla="*/ 197845 h 970"/>
              <a:gd name="T24" fmla="*/ 662140 w 1022"/>
              <a:gd name="T25" fmla="*/ 251607 h 970"/>
              <a:gd name="T26" fmla="*/ 698686 w 1022"/>
              <a:gd name="T27" fmla="*/ 275263 h 970"/>
              <a:gd name="T28" fmla="*/ 765330 w 1022"/>
              <a:gd name="T29" fmla="*/ 329025 h 970"/>
              <a:gd name="T30" fmla="*/ 825525 w 1022"/>
              <a:gd name="T31" fmla="*/ 387088 h 970"/>
              <a:gd name="T32" fmla="*/ 877120 w 1022"/>
              <a:gd name="T33" fmla="*/ 447302 h 970"/>
              <a:gd name="T34" fmla="*/ 922266 w 1022"/>
              <a:gd name="T35" fmla="*/ 511817 h 970"/>
              <a:gd name="T36" fmla="*/ 958813 w 1022"/>
              <a:gd name="T37" fmla="*/ 578482 h 970"/>
              <a:gd name="T38" fmla="*/ 1006108 w 1022"/>
              <a:gd name="T39" fmla="*/ 675254 h 970"/>
              <a:gd name="T40" fmla="*/ 1051254 w 1022"/>
              <a:gd name="T41" fmla="*/ 799983 h 970"/>
              <a:gd name="T42" fmla="*/ 1077052 w 1022"/>
              <a:gd name="T43" fmla="*/ 909658 h 970"/>
              <a:gd name="T44" fmla="*/ 1096400 w 1022"/>
              <a:gd name="T45" fmla="*/ 1019333 h 970"/>
              <a:gd name="T46" fmla="*/ 1098550 w 1022"/>
              <a:gd name="T47" fmla="*/ 1042988 h 970"/>
              <a:gd name="T48" fmla="*/ 1085651 w 1022"/>
              <a:gd name="T49" fmla="*/ 954818 h 970"/>
              <a:gd name="T50" fmla="*/ 1064153 w 1022"/>
              <a:gd name="T51" fmla="*/ 860196 h 970"/>
              <a:gd name="T52" fmla="*/ 1027606 w 1022"/>
              <a:gd name="T53" fmla="*/ 746220 h 970"/>
              <a:gd name="T54" fmla="*/ 971712 w 1022"/>
              <a:gd name="T55" fmla="*/ 619341 h 970"/>
              <a:gd name="T56" fmla="*/ 935165 w 1022"/>
              <a:gd name="T57" fmla="*/ 554827 h 970"/>
              <a:gd name="T58" fmla="*/ 892169 w 1022"/>
              <a:gd name="T59" fmla="*/ 492462 h 970"/>
              <a:gd name="T60" fmla="*/ 840574 w 1022"/>
              <a:gd name="T61" fmla="*/ 432249 h 970"/>
              <a:gd name="T62" fmla="*/ 782529 w 1022"/>
              <a:gd name="T63" fmla="*/ 376336 h 970"/>
              <a:gd name="T64" fmla="*/ 715885 w 1022"/>
              <a:gd name="T65" fmla="*/ 324724 h 970"/>
              <a:gd name="T66" fmla="*/ 642792 w 1022"/>
              <a:gd name="T67" fmla="*/ 279564 h 9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2"/>
              <a:gd name="T103" fmla="*/ 0 h 970"/>
              <a:gd name="T104" fmla="*/ 1022 w 1022"/>
              <a:gd name="T105" fmla="*/ 970 h 9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2" h="970">
                <a:moveTo>
                  <a:pt x="598" y="260"/>
                </a:moveTo>
                <a:lnTo>
                  <a:pt x="598" y="260"/>
                </a:lnTo>
                <a:lnTo>
                  <a:pt x="552" y="236"/>
                </a:lnTo>
                <a:lnTo>
                  <a:pt x="508" y="214"/>
                </a:lnTo>
                <a:lnTo>
                  <a:pt x="466" y="196"/>
                </a:lnTo>
                <a:lnTo>
                  <a:pt x="426" y="180"/>
                </a:lnTo>
                <a:lnTo>
                  <a:pt x="354" y="154"/>
                </a:lnTo>
                <a:lnTo>
                  <a:pt x="292" y="136"/>
                </a:lnTo>
                <a:lnTo>
                  <a:pt x="240" y="124"/>
                </a:lnTo>
                <a:lnTo>
                  <a:pt x="202" y="116"/>
                </a:lnTo>
                <a:lnTo>
                  <a:pt x="172" y="112"/>
                </a:lnTo>
                <a:lnTo>
                  <a:pt x="188" y="170"/>
                </a:lnTo>
                <a:lnTo>
                  <a:pt x="0" y="56"/>
                </a:lnTo>
                <a:lnTo>
                  <a:pt x="240" y="0"/>
                </a:lnTo>
                <a:lnTo>
                  <a:pt x="180" y="62"/>
                </a:lnTo>
                <a:lnTo>
                  <a:pt x="214" y="68"/>
                </a:lnTo>
                <a:lnTo>
                  <a:pt x="254" y="78"/>
                </a:lnTo>
                <a:lnTo>
                  <a:pt x="306" y="92"/>
                </a:lnTo>
                <a:lnTo>
                  <a:pt x="370" y="114"/>
                </a:lnTo>
                <a:lnTo>
                  <a:pt x="406" y="128"/>
                </a:lnTo>
                <a:lnTo>
                  <a:pt x="444" y="144"/>
                </a:lnTo>
                <a:lnTo>
                  <a:pt x="484" y="162"/>
                </a:lnTo>
                <a:lnTo>
                  <a:pt x="526" y="184"/>
                </a:lnTo>
                <a:lnTo>
                  <a:pt x="570" y="208"/>
                </a:lnTo>
                <a:lnTo>
                  <a:pt x="616" y="234"/>
                </a:lnTo>
                <a:lnTo>
                  <a:pt x="650" y="256"/>
                </a:lnTo>
                <a:lnTo>
                  <a:pt x="682" y="280"/>
                </a:lnTo>
                <a:lnTo>
                  <a:pt x="712" y="306"/>
                </a:lnTo>
                <a:lnTo>
                  <a:pt x="740" y="332"/>
                </a:lnTo>
                <a:lnTo>
                  <a:pt x="768" y="360"/>
                </a:lnTo>
                <a:lnTo>
                  <a:pt x="792" y="388"/>
                </a:lnTo>
                <a:lnTo>
                  <a:pt x="816" y="416"/>
                </a:lnTo>
                <a:lnTo>
                  <a:pt x="838" y="446"/>
                </a:lnTo>
                <a:lnTo>
                  <a:pt x="858" y="476"/>
                </a:lnTo>
                <a:lnTo>
                  <a:pt x="876" y="506"/>
                </a:lnTo>
                <a:lnTo>
                  <a:pt x="892" y="538"/>
                </a:lnTo>
                <a:lnTo>
                  <a:pt x="908" y="568"/>
                </a:lnTo>
                <a:lnTo>
                  <a:pt x="936" y="628"/>
                </a:lnTo>
                <a:lnTo>
                  <a:pt x="958" y="688"/>
                </a:lnTo>
                <a:lnTo>
                  <a:pt x="978" y="744"/>
                </a:lnTo>
                <a:lnTo>
                  <a:pt x="992" y="798"/>
                </a:lnTo>
                <a:lnTo>
                  <a:pt x="1002" y="846"/>
                </a:lnTo>
                <a:lnTo>
                  <a:pt x="1010" y="888"/>
                </a:lnTo>
                <a:lnTo>
                  <a:pt x="1020" y="948"/>
                </a:lnTo>
                <a:lnTo>
                  <a:pt x="1022" y="970"/>
                </a:lnTo>
                <a:lnTo>
                  <a:pt x="1020" y="948"/>
                </a:lnTo>
                <a:lnTo>
                  <a:pt x="1010" y="888"/>
                </a:lnTo>
                <a:lnTo>
                  <a:pt x="1002" y="848"/>
                </a:lnTo>
                <a:lnTo>
                  <a:pt x="990" y="800"/>
                </a:lnTo>
                <a:lnTo>
                  <a:pt x="976" y="748"/>
                </a:lnTo>
                <a:lnTo>
                  <a:pt x="956" y="694"/>
                </a:lnTo>
                <a:lnTo>
                  <a:pt x="934" y="636"/>
                </a:lnTo>
                <a:lnTo>
                  <a:pt x="904" y="576"/>
                </a:lnTo>
                <a:lnTo>
                  <a:pt x="888" y="546"/>
                </a:lnTo>
                <a:lnTo>
                  <a:pt x="870" y="516"/>
                </a:lnTo>
                <a:lnTo>
                  <a:pt x="850" y="488"/>
                </a:lnTo>
                <a:lnTo>
                  <a:pt x="830" y="458"/>
                </a:lnTo>
                <a:lnTo>
                  <a:pt x="808" y="430"/>
                </a:lnTo>
                <a:lnTo>
                  <a:pt x="782" y="402"/>
                </a:lnTo>
                <a:lnTo>
                  <a:pt x="756" y="376"/>
                </a:lnTo>
                <a:lnTo>
                  <a:pt x="728" y="350"/>
                </a:lnTo>
                <a:lnTo>
                  <a:pt x="698" y="326"/>
                </a:lnTo>
                <a:lnTo>
                  <a:pt x="666" y="302"/>
                </a:lnTo>
                <a:lnTo>
                  <a:pt x="634" y="280"/>
                </a:lnTo>
                <a:lnTo>
                  <a:pt x="598" y="260"/>
                </a:lnTo>
                <a:close/>
              </a:path>
            </a:pathLst>
          </a:custGeom>
          <a:solidFill>
            <a:schemeClr val="accent3">
              <a:lumMod val="75000"/>
            </a:schemeClr>
          </a:solidFill>
          <a:ln w="9525">
            <a:noFill/>
            <a:round/>
          </a:ln>
        </p:spPr>
        <p:txBody>
          <a:bodyPr/>
          <a:lstStyle/>
          <a:p>
            <a:pPr>
              <a:defRPr/>
            </a:pPr>
            <a:endParaRPr lang="zh-CN" altLang="en-US" dirty="0">
              <a:latin typeface="Arial" panose="020B0604020202020204" pitchFamily="34" charset="0"/>
              <a:ea typeface="微软雅黑" panose="020B0503020204020204" pitchFamily="34" charset="-122"/>
            </a:endParaRPr>
          </a:p>
        </p:txBody>
      </p:sp>
      <p:sp>
        <p:nvSpPr>
          <p:cNvPr id="8" name="Freeform 10"/>
          <p:cNvSpPr/>
          <p:nvPr/>
        </p:nvSpPr>
        <p:spPr bwMode="auto">
          <a:xfrm rot="2084916" flipH="1">
            <a:off x="5330154" y="3832268"/>
            <a:ext cx="696501" cy="1502156"/>
          </a:xfrm>
          <a:custGeom>
            <a:avLst/>
            <a:gdLst>
              <a:gd name="T0" fmla="*/ 398089146 w 1612"/>
              <a:gd name="T1" fmla="*/ 1393607916 h 1618"/>
              <a:gd name="T2" fmla="*/ 324305128 w 1612"/>
              <a:gd name="T3" fmla="*/ 1185865029 h 1618"/>
              <a:gd name="T4" fmla="*/ 265964816 w 1612"/>
              <a:gd name="T5" fmla="*/ 995435280 h 1618"/>
              <a:gd name="T6" fmla="*/ 219635298 w 1612"/>
              <a:gd name="T7" fmla="*/ 825201730 h 1618"/>
              <a:gd name="T8" fmla="*/ 183601267 w 1612"/>
              <a:gd name="T9" fmla="*/ 680934365 h 1618"/>
              <a:gd name="T10" fmla="*/ 142419917 w 1612"/>
              <a:gd name="T11" fmla="*/ 473192820 h 1618"/>
              <a:gd name="T12" fmla="*/ 130408324 w 1612"/>
              <a:gd name="T13" fmla="*/ 398174145 h 1618"/>
              <a:gd name="T14" fmla="*/ 29170568 w 1612"/>
              <a:gd name="T15" fmla="*/ 0 h 1618"/>
              <a:gd name="T16" fmla="*/ 70351931 w 1612"/>
              <a:gd name="T17" fmla="*/ 424141838 h 1618"/>
              <a:gd name="T18" fmla="*/ 73784042 w 1612"/>
              <a:gd name="T19" fmla="*/ 444339380 h 1618"/>
              <a:gd name="T20" fmla="*/ 102953800 w 1612"/>
              <a:gd name="T21" fmla="*/ 597261134 h 1618"/>
              <a:gd name="T22" fmla="*/ 149283342 w 1612"/>
              <a:gd name="T23" fmla="*/ 793462544 h 1618"/>
              <a:gd name="T24" fmla="*/ 195612860 w 1612"/>
              <a:gd name="T25" fmla="*/ 955040196 h 1618"/>
              <a:gd name="T26" fmla="*/ 253953223 w 1612"/>
              <a:gd name="T27" fmla="*/ 1136815389 h 1618"/>
              <a:gd name="T28" fmla="*/ 327737240 w 1612"/>
              <a:gd name="T29" fmla="*/ 1335902378 h 1618"/>
              <a:gd name="T30" fmla="*/ 368918590 w 1612"/>
              <a:gd name="T31" fmla="*/ 1439773486 h 1618"/>
              <a:gd name="T32" fmla="*/ 440986652 w 1612"/>
              <a:gd name="T33" fmla="*/ 1592695240 h 1618"/>
              <a:gd name="T34" fmla="*/ 516486725 w 1612"/>
              <a:gd name="T35" fmla="*/ 1725420794 h 1618"/>
              <a:gd name="T36" fmla="*/ 597134167 w 1612"/>
              <a:gd name="T37" fmla="*/ 1843718957 h 1618"/>
              <a:gd name="T38" fmla="*/ 681212924 w 1612"/>
              <a:gd name="T39" fmla="*/ 1944703983 h 1618"/>
              <a:gd name="T40" fmla="*/ 765292478 w 1612"/>
              <a:gd name="T41" fmla="*/ 2031264301 h 1618"/>
              <a:gd name="T42" fmla="*/ 849371434 w 1612"/>
              <a:gd name="T43" fmla="*/ 2103397229 h 1618"/>
              <a:gd name="T44" fmla="*/ 931734932 w 1612"/>
              <a:gd name="T45" fmla="*/ 2147483647 h 1618"/>
              <a:gd name="T46" fmla="*/ 1012382375 w 1612"/>
              <a:gd name="T47" fmla="*/ 2147483647 h 1618"/>
              <a:gd name="T48" fmla="*/ 1087881650 w 1612"/>
              <a:gd name="T49" fmla="*/ 2147483647 h 1618"/>
              <a:gd name="T50" fmla="*/ 1221722036 w 1612"/>
              <a:gd name="T51" fmla="*/ 2147483647 h 1618"/>
              <a:gd name="T52" fmla="*/ 1321244497 w 1612"/>
              <a:gd name="T53" fmla="*/ 2147483647 h 1618"/>
              <a:gd name="T54" fmla="*/ 1383016922 w 1612"/>
              <a:gd name="T55" fmla="*/ 2147483647 h 1618"/>
              <a:gd name="T56" fmla="*/ 1355562422 w 1612"/>
              <a:gd name="T57" fmla="*/ 2147483647 h 1618"/>
              <a:gd name="T58" fmla="*/ 1276631035 w 1612"/>
              <a:gd name="T59" fmla="*/ 2147483647 h 1618"/>
              <a:gd name="T60" fmla="*/ 1161665668 w 1612"/>
              <a:gd name="T61" fmla="*/ 2147483647 h 1618"/>
              <a:gd name="T62" fmla="*/ 1055279781 w 1612"/>
              <a:gd name="T63" fmla="*/ 2147483647 h 1618"/>
              <a:gd name="T64" fmla="*/ 979780506 w 1612"/>
              <a:gd name="T65" fmla="*/ 2147483647 h 1618"/>
              <a:gd name="T66" fmla="*/ 899133063 w 1612"/>
              <a:gd name="T67" fmla="*/ 2126479176 h 1618"/>
              <a:gd name="T68" fmla="*/ 818485421 w 1612"/>
              <a:gd name="T69" fmla="*/ 2057231994 h 1618"/>
              <a:gd name="T70" fmla="*/ 736121923 w 1612"/>
              <a:gd name="T71" fmla="*/ 1973557422 h 1618"/>
              <a:gd name="T72" fmla="*/ 655474480 w 1612"/>
              <a:gd name="T73" fmla="*/ 1875456801 h 1618"/>
              <a:gd name="T74" fmla="*/ 576543093 w 1612"/>
              <a:gd name="T75" fmla="*/ 1760044384 h 1618"/>
              <a:gd name="T76" fmla="*/ 501043818 w 1612"/>
              <a:gd name="T77" fmla="*/ 1627320172 h 1618"/>
              <a:gd name="T78" fmla="*/ 430691114 w 1612"/>
              <a:gd name="T79" fmla="*/ 1477282823 h 1618"/>
              <a:gd name="T80" fmla="*/ 398089146 w 1612"/>
              <a:gd name="T81" fmla="*/ 1393607916 h 16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12"/>
              <a:gd name="T124" fmla="*/ 0 h 1618"/>
              <a:gd name="T125" fmla="*/ 1612 w 1612"/>
              <a:gd name="T126" fmla="*/ 1618 h 16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12" h="1618">
                <a:moveTo>
                  <a:pt x="464" y="966"/>
                </a:moveTo>
                <a:lnTo>
                  <a:pt x="464" y="966"/>
                </a:lnTo>
                <a:lnTo>
                  <a:pt x="418" y="892"/>
                </a:lnTo>
                <a:lnTo>
                  <a:pt x="378" y="822"/>
                </a:lnTo>
                <a:lnTo>
                  <a:pt x="342" y="754"/>
                </a:lnTo>
                <a:lnTo>
                  <a:pt x="310" y="690"/>
                </a:lnTo>
                <a:lnTo>
                  <a:pt x="280" y="630"/>
                </a:lnTo>
                <a:lnTo>
                  <a:pt x="256" y="572"/>
                </a:lnTo>
                <a:lnTo>
                  <a:pt x="234" y="520"/>
                </a:lnTo>
                <a:lnTo>
                  <a:pt x="214" y="472"/>
                </a:lnTo>
                <a:lnTo>
                  <a:pt x="184" y="390"/>
                </a:lnTo>
                <a:lnTo>
                  <a:pt x="166" y="328"/>
                </a:lnTo>
                <a:lnTo>
                  <a:pt x="156" y="290"/>
                </a:lnTo>
                <a:lnTo>
                  <a:pt x="152" y="276"/>
                </a:lnTo>
                <a:lnTo>
                  <a:pt x="244" y="300"/>
                </a:lnTo>
                <a:lnTo>
                  <a:pt x="34" y="0"/>
                </a:lnTo>
                <a:lnTo>
                  <a:pt x="0" y="396"/>
                </a:lnTo>
                <a:lnTo>
                  <a:pt x="82" y="294"/>
                </a:lnTo>
                <a:lnTo>
                  <a:pt x="86" y="308"/>
                </a:lnTo>
                <a:lnTo>
                  <a:pt x="98" y="350"/>
                </a:lnTo>
                <a:lnTo>
                  <a:pt x="120" y="414"/>
                </a:lnTo>
                <a:lnTo>
                  <a:pt x="152" y="500"/>
                </a:lnTo>
                <a:lnTo>
                  <a:pt x="174" y="550"/>
                </a:lnTo>
                <a:lnTo>
                  <a:pt x="200" y="604"/>
                </a:lnTo>
                <a:lnTo>
                  <a:pt x="228" y="662"/>
                </a:lnTo>
                <a:lnTo>
                  <a:pt x="260" y="722"/>
                </a:lnTo>
                <a:lnTo>
                  <a:pt x="296" y="788"/>
                </a:lnTo>
                <a:lnTo>
                  <a:pt x="336" y="856"/>
                </a:lnTo>
                <a:lnTo>
                  <a:pt x="382" y="926"/>
                </a:lnTo>
                <a:lnTo>
                  <a:pt x="430" y="998"/>
                </a:lnTo>
                <a:lnTo>
                  <a:pt x="472" y="1052"/>
                </a:lnTo>
                <a:lnTo>
                  <a:pt x="514" y="1104"/>
                </a:lnTo>
                <a:lnTo>
                  <a:pt x="558" y="1152"/>
                </a:lnTo>
                <a:lnTo>
                  <a:pt x="602" y="1196"/>
                </a:lnTo>
                <a:lnTo>
                  <a:pt x="650" y="1238"/>
                </a:lnTo>
                <a:lnTo>
                  <a:pt x="696" y="1278"/>
                </a:lnTo>
                <a:lnTo>
                  <a:pt x="744" y="1314"/>
                </a:lnTo>
                <a:lnTo>
                  <a:pt x="794" y="1348"/>
                </a:lnTo>
                <a:lnTo>
                  <a:pt x="842" y="1380"/>
                </a:lnTo>
                <a:lnTo>
                  <a:pt x="892" y="1408"/>
                </a:lnTo>
                <a:lnTo>
                  <a:pt x="942" y="1434"/>
                </a:lnTo>
                <a:lnTo>
                  <a:pt x="990" y="1458"/>
                </a:lnTo>
                <a:lnTo>
                  <a:pt x="1038" y="1480"/>
                </a:lnTo>
                <a:lnTo>
                  <a:pt x="1086" y="1500"/>
                </a:lnTo>
                <a:lnTo>
                  <a:pt x="1134" y="1518"/>
                </a:lnTo>
                <a:lnTo>
                  <a:pt x="1180" y="1534"/>
                </a:lnTo>
                <a:lnTo>
                  <a:pt x="1224" y="1548"/>
                </a:lnTo>
                <a:lnTo>
                  <a:pt x="1268" y="1560"/>
                </a:lnTo>
                <a:lnTo>
                  <a:pt x="1350" y="1580"/>
                </a:lnTo>
                <a:lnTo>
                  <a:pt x="1424" y="1596"/>
                </a:lnTo>
                <a:lnTo>
                  <a:pt x="1486" y="1606"/>
                </a:lnTo>
                <a:lnTo>
                  <a:pt x="1540" y="1612"/>
                </a:lnTo>
                <a:lnTo>
                  <a:pt x="1578" y="1616"/>
                </a:lnTo>
                <a:lnTo>
                  <a:pt x="1612" y="1618"/>
                </a:lnTo>
                <a:lnTo>
                  <a:pt x="1580" y="1616"/>
                </a:lnTo>
                <a:lnTo>
                  <a:pt x="1540" y="1612"/>
                </a:lnTo>
                <a:lnTo>
                  <a:pt x="1488" y="1606"/>
                </a:lnTo>
                <a:lnTo>
                  <a:pt x="1426" y="1594"/>
                </a:lnTo>
                <a:lnTo>
                  <a:pt x="1354" y="1578"/>
                </a:lnTo>
                <a:lnTo>
                  <a:pt x="1274" y="1558"/>
                </a:lnTo>
                <a:lnTo>
                  <a:pt x="1230" y="1544"/>
                </a:lnTo>
                <a:lnTo>
                  <a:pt x="1186" y="1530"/>
                </a:lnTo>
                <a:lnTo>
                  <a:pt x="1142" y="1512"/>
                </a:lnTo>
                <a:lnTo>
                  <a:pt x="1096" y="1494"/>
                </a:lnTo>
                <a:lnTo>
                  <a:pt x="1048" y="1474"/>
                </a:lnTo>
                <a:lnTo>
                  <a:pt x="1002" y="1450"/>
                </a:lnTo>
                <a:lnTo>
                  <a:pt x="954" y="1426"/>
                </a:lnTo>
                <a:lnTo>
                  <a:pt x="906" y="1398"/>
                </a:lnTo>
                <a:lnTo>
                  <a:pt x="858" y="1368"/>
                </a:lnTo>
                <a:lnTo>
                  <a:pt x="810" y="1336"/>
                </a:lnTo>
                <a:lnTo>
                  <a:pt x="764" y="1300"/>
                </a:lnTo>
                <a:lnTo>
                  <a:pt x="718" y="1262"/>
                </a:lnTo>
                <a:lnTo>
                  <a:pt x="672" y="1220"/>
                </a:lnTo>
                <a:lnTo>
                  <a:pt x="626" y="1176"/>
                </a:lnTo>
                <a:lnTo>
                  <a:pt x="584" y="1128"/>
                </a:lnTo>
                <a:lnTo>
                  <a:pt x="542" y="1078"/>
                </a:lnTo>
                <a:lnTo>
                  <a:pt x="502" y="1024"/>
                </a:lnTo>
                <a:lnTo>
                  <a:pt x="464" y="966"/>
                </a:lnTo>
                <a:close/>
              </a:path>
            </a:pathLst>
          </a:custGeom>
          <a:solidFill>
            <a:srgbClr val="05B6CA"/>
          </a:solidFill>
          <a:ln w="9525">
            <a:noFill/>
            <a:round/>
          </a:ln>
        </p:spPr>
        <p:txBody>
          <a:bodyPr/>
          <a:lstStyle/>
          <a:p>
            <a:endParaRPr lang="zh-CN" altLang="en-US" dirty="0">
              <a:ea typeface="微软雅黑" panose="020B0503020204020204" pitchFamily="34" charset="-122"/>
            </a:endParaRPr>
          </a:p>
        </p:txBody>
      </p:sp>
      <p:sp>
        <p:nvSpPr>
          <p:cNvPr id="4" name="TextBox 3"/>
          <p:cNvSpPr txBox="1">
            <a:spLocks noChangeArrowheads="1"/>
          </p:cNvSpPr>
          <p:nvPr/>
        </p:nvSpPr>
        <p:spPr bwMode="auto">
          <a:xfrm>
            <a:off x="3103612" y="2276873"/>
            <a:ext cx="6088732" cy="646331"/>
          </a:xfrm>
          <a:prstGeom prst="rect">
            <a:avLst/>
          </a:prstGeom>
          <a:noFill/>
          <a:ln w="12700">
            <a:noFill/>
            <a:miter lim="800000"/>
          </a:ln>
        </p:spPr>
        <p:txBody>
          <a:bodyPr wrap="square">
            <a:spAutoFit/>
          </a:bodyPr>
          <a:lstStyle/>
          <a:p>
            <a:pPr algn="ctr"/>
            <a:r>
              <a:rPr lang="en-US" altLang="zh-CN" sz="3600" dirty="0">
                <a:solidFill>
                  <a:srgbClr val="FF6600"/>
                </a:solidFill>
                <a:latin typeface="微软雅黑" panose="020B0503020204020204" pitchFamily="34" charset="-122"/>
                <a:ea typeface="微软雅黑" panose="020B0503020204020204" pitchFamily="34" charset="-122"/>
              </a:rPr>
              <a:t>SylixOS </a:t>
            </a:r>
            <a:r>
              <a:rPr lang="zh-CN" altLang="en-US" sz="3600" dirty="0">
                <a:solidFill>
                  <a:srgbClr val="FF6600"/>
                </a:solidFill>
                <a:latin typeface="微软雅黑" panose="020B0503020204020204" pitchFamily="34" charset="-122"/>
                <a:ea typeface="微软雅黑" panose="020B0503020204020204" pitchFamily="34" charset="-122"/>
              </a:rPr>
              <a:t>持续更新。。。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1600"/>
                                        <p:tgtEl>
                                          <p:spTgt spid="4"/>
                                        </p:tgtEl>
                                        <p:attrNameLst>
                                          <p:attrName>style.opacity</p:attrName>
                                        </p:attrNameLst>
                                      </p:cBhvr>
                                      <p:to>
                                        <p:strVal val="0"/>
                                      </p:to>
                                    </p:set>
                                    <p:animEffect filter="image" prLst="opacity: 0">
                                      <p:cBhvr rctx="IE">
                                        <p:cTn id="7" dur="1600"/>
                                        <p:tgtEl>
                                          <p:spTgt spid="4"/>
                                        </p:tgtEl>
                                      </p:cBhvr>
                                    </p:animEffect>
                                  </p:childTnLst>
                                </p:cTn>
                              </p:par>
                              <p:par>
                                <p:cTn id="8" presetID="0" presetClass="path" presetSubtype="0" accel="50000" decel="50000" fill="hold" grpId="0" nodeType="withEffect">
                                  <p:stCondLst>
                                    <p:cond delay="0"/>
                                  </p:stCondLst>
                                  <p:childTnLst>
                                    <p:animMotion origin="layout" path="M -6.94444E-6 -4.07407E-6 C -0.25938 0.16667 -0.51858 0.33334 -0.62223 0.4 " pathEditMode="relative" ptsTypes="aA">
                                      <p:cBhvr>
                                        <p:cTn id="9" dur="800" spd="-100000" fill="hold"/>
                                        <p:tgtEl>
                                          <p:spTgt spid="6"/>
                                        </p:tgtEl>
                                        <p:attrNameLst>
                                          <p:attrName>ppt_x</p:attrName>
                                          <p:attrName>ppt_y</p:attrName>
                                        </p:attrNameLst>
                                      </p:cBhvr>
                                    </p:animMotion>
                                  </p:childTnLst>
                                </p:cTn>
                              </p:par>
                              <p:par>
                                <p:cTn id="10" presetID="9" presetClass="emph" presetSubtype="0" nodeType="withEffect">
                                  <p:stCondLst>
                                    <p:cond delay="0"/>
                                  </p:stCondLst>
                                  <p:childTnLst>
                                    <p:set>
                                      <p:cBhvr rctx="PPT">
                                        <p:cTn id="11" dur="300"/>
                                        <p:tgtEl>
                                          <p:spTgt spid="5"/>
                                        </p:tgtEl>
                                        <p:attrNameLst>
                                          <p:attrName>style.opacity</p:attrName>
                                        </p:attrNameLst>
                                      </p:cBhvr>
                                      <p:to>
                                        <p:strVal val="0"/>
                                      </p:to>
                                    </p:set>
                                    <p:animEffect filter="image" prLst="opacity: 0">
                                      <p:cBhvr rctx="IE">
                                        <p:cTn id="12" dur="300"/>
                                        <p:tgtEl>
                                          <p:spTgt spid="5"/>
                                        </p:tgtEl>
                                      </p:cBhvr>
                                    </p:animEffect>
                                  </p:childTnLst>
                                </p:cTn>
                              </p:par>
                              <p:par>
                                <p:cTn id="13" presetID="0" presetClass="path" presetSubtype="0" accel="50000" decel="50000" fill="hold" nodeType="withEffect">
                                  <p:stCondLst>
                                    <p:cond delay="300"/>
                                  </p:stCondLst>
                                  <p:childTnLst>
                                    <p:animMotion origin="layout" path="M -1.38889E-6 3.7037E-7 L -0.5592 0.35694 " pathEditMode="relative" ptsTypes="AA">
                                      <p:cBhvr>
                                        <p:cTn id="14" dur="700" spd="-100000" fill="hold"/>
                                        <p:tgtEl>
                                          <p:spTgt spid="5"/>
                                        </p:tgtEl>
                                        <p:attrNameLst>
                                          <p:attrName>ppt_x</p:attrName>
                                          <p:attrName>ppt_y</p:attrName>
                                        </p:attrNameLst>
                                      </p:cBhvr>
                                    </p:animMotion>
                                  </p:childTnLst>
                                </p:cTn>
                              </p:par>
                              <p:par>
                                <p:cTn id="15" presetID="9" presetClass="emph" presetSubtype="0" grpId="1" nodeType="withEffect">
                                  <p:stCondLst>
                                    <p:cond delay="1100"/>
                                  </p:stCondLst>
                                  <p:childTnLst>
                                    <p:set>
                                      <p:cBhvr rctx="PPT">
                                        <p:cTn id="16" dur="indefinite"/>
                                        <p:tgtEl>
                                          <p:spTgt spid="4"/>
                                        </p:tgtEl>
                                        <p:attrNameLst>
                                          <p:attrName>style.opacity</p:attrName>
                                        </p:attrNameLst>
                                      </p:cBhvr>
                                      <p:to>
                                        <p:strVal val="1"/>
                                      </p:to>
                                    </p:set>
                                    <p:animEffect filter="image" prLst="opacity: 1">
                                      <p:cBhvr rctx="IE">
                                        <p:cTn id="17" dur="indefinite"/>
                                        <p:tgtEl>
                                          <p:spTgt spid="4"/>
                                        </p:tgtEl>
                                      </p:cBhvr>
                                    </p:animEffect>
                                  </p:childTnLst>
                                </p:cTn>
                              </p:par>
                              <p:par>
                                <p:cTn id="18" presetID="10" presetClass="entr" presetSubtype="0" fill="hold" grpId="2" nodeType="withEffect">
                                  <p:stCondLst>
                                    <p:cond delay="10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400"/>
                                        <p:tgtEl>
                                          <p:spTgt spid="4"/>
                                        </p:tgtEl>
                                      </p:cBhvr>
                                    </p:animEffect>
                                  </p:childTnLst>
                                </p:cTn>
                              </p:par>
                              <p:par>
                                <p:cTn id="21" presetID="42" presetClass="entr" presetSubtype="0" fill="hold" grpId="0" nodeType="withEffect">
                                  <p:stCondLst>
                                    <p:cond delay="9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anim calcmode="lin" valueType="num">
                                      <p:cBhvr>
                                        <p:cTn id="24" dur="300" fill="hold"/>
                                        <p:tgtEl>
                                          <p:spTgt spid="8"/>
                                        </p:tgtEl>
                                        <p:attrNameLst>
                                          <p:attrName>ppt_x</p:attrName>
                                        </p:attrNameLst>
                                      </p:cBhvr>
                                      <p:tavLst>
                                        <p:tav tm="0">
                                          <p:val>
                                            <p:strVal val="#ppt_x"/>
                                          </p:val>
                                        </p:tav>
                                        <p:tav tm="100000">
                                          <p:val>
                                            <p:strVal val="#ppt_x"/>
                                          </p:val>
                                        </p:tav>
                                      </p:tavLst>
                                    </p:anim>
                                    <p:anim calcmode="lin" valueType="num">
                                      <p:cBhvr>
                                        <p:cTn id="25"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4" grpId="0"/>
      <p:bldP spid="4" grpId="1"/>
      <p:bldP spid="4"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2520" y="3252983"/>
            <a:ext cx="5077460" cy="599331"/>
          </a:xfrm>
          <a:prstGeom prst="rect">
            <a:avLst/>
          </a:prstGeom>
          <a:noFill/>
        </p:spPr>
        <p:txBody>
          <a:bodyPr wrap="square" rtlCol="0">
            <a:spAutoFit/>
          </a:bodyPr>
          <a:lstStyle/>
          <a:p>
            <a:pPr defTabSz="685800">
              <a:lnSpc>
                <a:spcPct val="120000"/>
              </a:lnSpc>
              <a:buFont typeface="Wingdings" panose="05000000000000000000" pitchFamily="2" charset="2"/>
            </a:pPr>
            <a:r>
              <a:rPr lang="en-US" altLang="zh-CN" sz="3000" dirty="0">
                <a:solidFill>
                  <a:srgbClr val="165380"/>
                </a:solidFill>
                <a:latin typeface="微软雅黑" panose="020B0503020204020204" pitchFamily="34" charset="-122"/>
                <a:ea typeface="微软雅黑" panose="020B0503020204020204" pitchFamily="34" charset="-122"/>
                <a:cs typeface="+mj-cs"/>
              </a:rPr>
              <a:t>实时操作系统</a:t>
            </a:r>
          </a:p>
        </p:txBody>
      </p:sp>
      <p:sp>
        <p:nvSpPr>
          <p:cNvPr id="5" name="文本框 4"/>
          <p:cNvSpPr txBox="1"/>
          <p:nvPr/>
        </p:nvSpPr>
        <p:spPr>
          <a:xfrm>
            <a:off x="1169668" y="4170118"/>
            <a:ext cx="8983981" cy="1754326"/>
          </a:xfrm>
          <a:prstGeom prst="rect">
            <a:avLst/>
          </a:prstGeom>
          <a:noFill/>
        </p:spPr>
        <p:txBody>
          <a:bodyPr wrap="square" rtlCol="0">
            <a:spAutoFit/>
          </a:bodyPr>
          <a:lstStyle/>
          <a:p>
            <a:pPr marL="285750" indent="-285750" algn="l">
              <a:buFont typeface="Arial" panose="020B0604020202020204" pitchFamily="34" charset="0"/>
              <a:buChar char="•"/>
            </a:pPr>
            <a:r>
              <a:rPr lang="zh-CN" altLang="en-US" dirty="0" smtClean="0">
                <a:solidFill>
                  <a:schemeClr val="tx1"/>
                </a:solidFill>
                <a:effectLst/>
                <a:uFillTx/>
              </a:rPr>
              <a:t>实时操作系统（RTOS）是</a:t>
            </a:r>
            <a:r>
              <a:rPr lang="zh-CN" altLang="en-US" dirty="0">
                <a:solidFill>
                  <a:schemeClr val="tx1"/>
                </a:solidFill>
                <a:effectLst/>
                <a:uFillTx/>
              </a:rPr>
              <a:t>指当外界</a:t>
            </a:r>
            <a:r>
              <a:rPr lang="zh-CN" altLang="en-US" dirty="0" smtClean="0">
                <a:solidFill>
                  <a:schemeClr val="tx1"/>
                </a:solidFill>
                <a:effectLst/>
                <a:uFillTx/>
              </a:rPr>
              <a:t>事件</a:t>
            </a:r>
            <a:r>
              <a:rPr lang="zh-CN" altLang="en-US" dirty="0" smtClean="0"/>
              <a:t>或数据</a:t>
            </a:r>
            <a:r>
              <a:rPr lang="zh-CN" altLang="en-US" dirty="0" smtClean="0">
                <a:solidFill>
                  <a:schemeClr val="tx1"/>
                </a:solidFill>
                <a:effectLst/>
                <a:uFillTx/>
              </a:rPr>
              <a:t>产生</a:t>
            </a:r>
            <a:r>
              <a:rPr lang="zh-CN" altLang="en-US" dirty="0">
                <a:solidFill>
                  <a:schemeClr val="tx1"/>
                </a:solidFill>
                <a:effectLst/>
                <a:uFillTx/>
              </a:rPr>
              <a:t>时，能够接受并以足够快的速度予以处理，其处理的结果又能在规定的时间之内来控制生产过程或对处理系统做出快速</a:t>
            </a:r>
            <a:r>
              <a:rPr lang="zh-CN" altLang="en-US" dirty="0" smtClean="0">
                <a:solidFill>
                  <a:schemeClr val="tx1"/>
                </a:solidFill>
                <a:effectLst/>
                <a:uFillTx/>
              </a:rPr>
              <a:t>响应；</a:t>
            </a:r>
            <a:endParaRPr lang="en-US" altLang="zh-CN" dirty="0" smtClean="0">
              <a:solidFill>
                <a:schemeClr val="tx1"/>
              </a:solidFill>
              <a:effectLst/>
              <a:uFillTx/>
            </a:endParaRPr>
          </a:p>
          <a:p>
            <a:pPr algn="l"/>
            <a:endParaRPr lang="en-US" altLang="zh-CN" dirty="0" smtClean="0">
              <a:solidFill>
                <a:schemeClr val="tx1"/>
              </a:solidFill>
              <a:effectLst/>
              <a:uFillTx/>
            </a:endParaRPr>
          </a:p>
          <a:p>
            <a:pPr marL="285750" indent="-285750" algn="l">
              <a:buFont typeface="Arial" panose="020B0604020202020204" pitchFamily="34" charset="0"/>
              <a:buChar char="•"/>
            </a:pPr>
            <a:r>
              <a:rPr lang="zh-CN" altLang="en-US" dirty="0" smtClean="0">
                <a:solidFill>
                  <a:schemeClr val="tx1"/>
                </a:solidFill>
                <a:effectLst/>
                <a:uFillTx/>
              </a:rPr>
              <a:t>调度</a:t>
            </a:r>
            <a:r>
              <a:rPr lang="zh-CN" altLang="en-US" dirty="0">
                <a:solidFill>
                  <a:schemeClr val="tx1"/>
                </a:solidFill>
                <a:effectLst/>
                <a:uFillTx/>
              </a:rPr>
              <a:t>一切可利用的资源完成实时任务，并控制所有实时任务协调一致运行的操作系统。</a:t>
            </a:r>
          </a:p>
          <a:p>
            <a:endParaRPr lang="zh-CN" altLang="en-US" dirty="0">
              <a:solidFill>
                <a:schemeClr val="tx1"/>
              </a:solidFill>
              <a:effectLst/>
              <a:uFillTx/>
            </a:endParaRPr>
          </a:p>
        </p:txBody>
      </p:sp>
      <p:sp>
        <p:nvSpPr>
          <p:cNvPr id="6" name="文本框 5"/>
          <p:cNvSpPr txBox="1"/>
          <p:nvPr/>
        </p:nvSpPr>
        <p:spPr>
          <a:xfrm>
            <a:off x="1112520" y="907507"/>
            <a:ext cx="3580765" cy="599331"/>
          </a:xfrm>
          <a:prstGeom prst="rect">
            <a:avLst/>
          </a:prstGeom>
          <a:noFill/>
        </p:spPr>
        <p:txBody>
          <a:bodyPr wrap="square" rtlCol="0">
            <a:spAutoFit/>
          </a:bodyPr>
          <a:lstStyle/>
          <a:p>
            <a:pPr algn="l" defTabSz="685800" fontAlgn="auto">
              <a:lnSpc>
                <a:spcPct val="120000"/>
              </a:lnSpc>
              <a:buClrTx/>
              <a:buSzTx/>
              <a:buFont typeface="Wingdings" panose="05000000000000000000" pitchFamily="2" charset="2"/>
            </a:pPr>
            <a:r>
              <a:rPr lang="en-US" altLang="zh-CN" sz="3000" dirty="0">
                <a:solidFill>
                  <a:srgbClr val="165380"/>
                </a:solidFill>
                <a:latin typeface="微软雅黑" panose="020B0503020204020204" pitchFamily="34" charset="-122"/>
                <a:ea typeface="微软雅黑" panose="020B0503020204020204" pitchFamily="34" charset="-122"/>
                <a:cs typeface="+mj-cs"/>
              </a:rPr>
              <a:t>操作系统</a:t>
            </a:r>
          </a:p>
        </p:txBody>
      </p:sp>
      <p:sp>
        <p:nvSpPr>
          <p:cNvPr id="7" name="文本框 6"/>
          <p:cNvSpPr txBox="1"/>
          <p:nvPr/>
        </p:nvSpPr>
        <p:spPr>
          <a:xfrm>
            <a:off x="1169668" y="1656215"/>
            <a:ext cx="8755382" cy="923330"/>
          </a:xfrm>
          <a:prstGeom prst="rect">
            <a:avLst/>
          </a:prstGeom>
          <a:noFill/>
        </p:spPr>
        <p:txBody>
          <a:bodyPr wrap="square" rtlCol="0">
            <a:spAutoFit/>
          </a:bodyPr>
          <a:lstStyle/>
          <a:p>
            <a:pPr marL="285750" indent="-285750" algn="l">
              <a:buFont typeface="Arial" panose="020B0604020202020204" pitchFamily="34" charset="0"/>
              <a:buChar char="•"/>
            </a:pPr>
            <a:r>
              <a:rPr lang="zh-CN" altLang="en-US" dirty="0">
                <a:solidFill>
                  <a:schemeClr val="tx1"/>
                </a:solidFill>
                <a:effectLst/>
                <a:uFillTx/>
              </a:rPr>
              <a:t>操作系统（</a:t>
            </a:r>
            <a:r>
              <a:rPr lang="en-US" altLang="zh-CN" dirty="0">
                <a:solidFill>
                  <a:schemeClr val="tx1"/>
                </a:solidFill>
                <a:effectLst/>
                <a:uFillTx/>
              </a:rPr>
              <a:t>OS</a:t>
            </a:r>
            <a:r>
              <a:rPr lang="zh-CN" altLang="en-US" dirty="0">
                <a:solidFill>
                  <a:schemeClr val="tx1"/>
                </a:solidFill>
                <a:effectLst/>
                <a:uFillTx/>
              </a:rPr>
              <a:t>）是管理计算机硬件与软件资源的</a:t>
            </a:r>
            <a:r>
              <a:rPr lang="zh-CN" altLang="en-US" dirty="0" smtClean="0">
                <a:solidFill>
                  <a:schemeClr val="tx1"/>
                </a:solidFill>
                <a:effectLst/>
                <a:uFillTx/>
              </a:rPr>
              <a:t>计算机程序；</a:t>
            </a:r>
            <a:endParaRPr lang="zh-CN" altLang="en-US" dirty="0">
              <a:solidFill>
                <a:schemeClr val="tx1"/>
              </a:solidFill>
              <a:effectLst/>
              <a:uFillTx/>
            </a:endParaRPr>
          </a:p>
          <a:p>
            <a:pPr marL="285750" indent="-285750" algn="l">
              <a:buFont typeface="Arial" panose="020B0604020202020204" pitchFamily="34" charset="0"/>
              <a:buChar char="•"/>
            </a:pPr>
            <a:endParaRPr lang="zh-CN" altLang="en-US" dirty="0">
              <a:solidFill>
                <a:schemeClr val="tx1"/>
              </a:solidFill>
              <a:effectLst/>
              <a:uFillTx/>
            </a:endParaRPr>
          </a:p>
          <a:p>
            <a:pPr marL="285750" indent="-285750" algn="l">
              <a:buFont typeface="Arial" panose="020B0604020202020204" pitchFamily="34" charset="0"/>
              <a:buChar char="•"/>
            </a:pPr>
            <a:r>
              <a:rPr lang="zh-CN" altLang="en-US" dirty="0" smtClean="0">
                <a:solidFill>
                  <a:schemeClr val="tx1"/>
                </a:solidFill>
                <a:effectLst/>
                <a:uFillTx/>
              </a:rPr>
              <a:t>操作系统同时提供</a:t>
            </a:r>
            <a:r>
              <a:rPr lang="zh-CN" altLang="en-US" dirty="0">
                <a:solidFill>
                  <a:schemeClr val="tx1"/>
                </a:solidFill>
                <a:effectLst/>
                <a:uFillTx/>
              </a:rPr>
              <a:t>一个让用户与系统交互的操作</a:t>
            </a:r>
            <a:r>
              <a:rPr lang="zh-CN" altLang="en-US" dirty="0" smtClean="0">
                <a:solidFill>
                  <a:schemeClr val="tx1"/>
                </a:solidFill>
                <a:effectLst/>
                <a:uFillTx/>
              </a:rPr>
              <a:t>界面</a:t>
            </a:r>
            <a:r>
              <a:rPr lang="zh-CN" altLang="en-US" b="1" dirty="0" smtClean="0">
                <a:solidFill>
                  <a:schemeClr val="tx1"/>
                </a:solidFill>
                <a:effectLst/>
                <a:uFillTx/>
              </a:rPr>
              <a:t>。</a:t>
            </a:r>
            <a:endParaRPr lang="zh-CN" altLang="en-US" b="1" dirty="0">
              <a:solidFill>
                <a:schemeClr val="tx1"/>
              </a:solidFill>
              <a:effectLst/>
              <a:uFillTx/>
            </a:endParaRPr>
          </a:p>
        </p:txBody>
      </p:sp>
    </p:spTree>
    <p:extLst>
      <p:ext uri="{BB962C8B-B14F-4D97-AF65-F5344CB8AC3E}">
        <p14:creationId xmlns:p14="http://schemas.microsoft.com/office/powerpoint/2010/main" val="42065800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3971764" y="699613"/>
            <a:ext cx="4248471" cy="461665"/>
          </a:xfrm>
          <a:prstGeom prst="rect">
            <a:avLst/>
          </a:prstGeom>
          <a:noFill/>
          <a:ln w="12700">
            <a:noFill/>
            <a:miter lim="800000"/>
          </a:ln>
        </p:spPr>
        <p:txBody>
          <a:bodyPr wrap="square">
            <a:spAutoFit/>
          </a:bodyPr>
          <a:lstStyle/>
          <a:p>
            <a:pPr algn="ctr"/>
            <a:r>
              <a:rPr lang="zh-CN" altLang="en-US" sz="2400" b="1" dirty="0">
                <a:solidFill>
                  <a:srgbClr val="7F7F7F"/>
                </a:solidFill>
                <a:latin typeface="微软雅黑" panose="020B0503020204020204" pitchFamily="34" charset="-122"/>
                <a:ea typeface="微软雅黑" panose="020B0503020204020204" pitchFamily="34" charset="-122"/>
              </a:rPr>
              <a:t>大学计划合作高校</a:t>
            </a:r>
          </a:p>
        </p:txBody>
      </p:sp>
      <p:grpSp>
        <p:nvGrpSpPr>
          <p:cNvPr id="5" name="组合 4"/>
          <p:cNvGrpSpPr/>
          <p:nvPr/>
        </p:nvGrpSpPr>
        <p:grpSpPr>
          <a:xfrm>
            <a:off x="335360" y="1772816"/>
            <a:ext cx="3320186" cy="744365"/>
            <a:chOff x="142383" y="1008274"/>
            <a:chExt cx="4175428" cy="936104"/>
          </a:xfrm>
        </p:grpSpPr>
        <p:sp>
          <p:nvSpPr>
            <p:cNvPr id="15" name="矩形 14"/>
            <p:cNvSpPr/>
            <p:nvPr/>
          </p:nvSpPr>
          <p:spPr bwMode="auto">
            <a:xfrm>
              <a:off x="142383" y="1008274"/>
              <a:ext cx="4175428" cy="93610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18" name="Picture 3" descr="C:\Users\yangyang@acoinfo.co\Desktop\翼辉信息宣传册（新）\图片\q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93" y="1192892"/>
              <a:ext cx="2094778" cy="566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368081" y="1772816"/>
            <a:ext cx="3320186" cy="744365"/>
            <a:chOff x="4501028" y="1008274"/>
            <a:chExt cx="4175428" cy="936104"/>
          </a:xfrm>
        </p:grpSpPr>
        <p:sp>
          <p:nvSpPr>
            <p:cNvPr id="16" name="矩形 15"/>
            <p:cNvSpPr/>
            <p:nvPr/>
          </p:nvSpPr>
          <p:spPr bwMode="auto">
            <a:xfrm>
              <a:off x="4501028" y="1008274"/>
              <a:ext cx="4175428" cy="93610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19" name="Picture 4" descr="C:\Users\yangyang@acoinfo.co\Desktop\翼辉信息宣传册（新）\图片\bh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861" y="1186919"/>
              <a:ext cx="3011244" cy="5788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8400802" y="1772816"/>
            <a:ext cx="3320186" cy="744365"/>
            <a:chOff x="142383" y="2015021"/>
            <a:chExt cx="4175428" cy="936104"/>
          </a:xfrm>
        </p:grpSpPr>
        <p:sp>
          <p:nvSpPr>
            <p:cNvPr id="17" name="矩形 16"/>
            <p:cNvSpPr/>
            <p:nvPr/>
          </p:nvSpPr>
          <p:spPr bwMode="auto">
            <a:xfrm>
              <a:off x="142383" y="2015021"/>
              <a:ext cx="4175428" cy="93610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20" name="Picture 5" descr="C:\Users\mktg-ZhPCheng\Desktop\24.png24"/>
            <p:cNvPicPr>
              <a:picLocks noChangeAspect="1" noChangeArrowheads="1"/>
            </p:cNvPicPr>
            <p:nvPr/>
          </p:nvPicPr>
          <p:blipFill>
            <a:blip r:embed="rId5"/>
            <a:srcRect/>
            <a:stretch>
              <a:fillRect/>
            </a:stretch>
          </p:blipFill>
          <p:spPr bwMode="auto">
            <a:xfrm>
              <a:off x="496948" y="2046165"/>
              <a:ext cx="2778221" cy="8736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368081" y="4190635"/>
            <a:ext cx="3320186" cy="744365"/>
            <a:chOff x="4501028" y="2010953"/>
            <a:chExt cx="4175428" cy="936104"/>
          </a:xfrm>
        </p:grpSpPr>
        <p:sp>
          <p:nvSpPr>
            <p:cNvPr id="4" name="矩形 3"/>
            <p:cNvSpPr/>
            <p:nvPr/>
          </p:nvSpPr>
          <p:spPr bwMode="auto">
            <a:xfrm>
              <a:off x="4501028" y="2010953"/>
              <a:ext cx="4175428" cy="93610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21"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902406" y="2121211"/>
              <a:ext cx="3577919" cy="715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335360" y="2966350"/>
            <a:ext cx="3320186" cy="744365"/>
            <a:chOff x="142383" y="5100058"/>
            <a:chExt cx="4175428" cy="936104"/>
          </a:xfrm>
        </p:grpSpPr>
        <p:sp>
          <p:nvSpPr>
            <p:cNvPr id="32" name="矩形 31"/>
            <p:cNvSpPr/>
            <p:nvPr/>
          </p:nvSpPr>
          <p:spPr bwMode="auto">
            <a:xfrm>
              <a:off x="142383" y="5100058"/>
              <a:ext cx="4175428" cy="93610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23" name="Picture 5" descr="C:\Users\yangyang@acoinfo.co\Desktop\翼辉信息产品手册20170228\图片\hjgcdx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16" y="5271183"/>
              <a:ext cx="2942806" cy="5772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335360" y="4190635"/>
            <a:ext cx="3320186" cy="744365"/>
            <a:chOff x="142383" y="4028516"/>
            <a:chExt cx="4175428" cy="936104"/>
          </a:xfrm>
        </p:grpSpPr>
        <p:sp>
          <p:nvSpPr>
            <p:cNvPr id="31" name="矩形 30"/>
            <p:cNvSpPr/>
            <p:nvPr/>
          </p:nvSpPr>
          <p:spPr bwMode="auto">
            <a:xfrm>
              <a:off x="142383" y="4028516"/>
              <a:ext cx="4175428" cy="93610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24" name="Picture 6" descr="C:\Users\yangyang@acoinfo.co\Desktop\翼辉信息产品手册20170228\图片\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783" y="4211391"/>
              <a:ext cx="2425434" cy="5703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组合 12"/>
          <p:cNvGrpSpPr/>
          <p:nvPr/>
        </p:nvGrpSpPr>
        <p:grpSpPr>
          <a:xfrm>
            <a:off x="8400802" y="5511468"/>
            <a:ext cx="3320186" cy="744365"/>
            <a:chOff x="142383" y="3021768"/>
            <a:chExt cx="4175428" cy="936104"/>
          </a:xfrm>
        </p:grpSpPr>
        <p:sp>
          <p:nvSpPr>
            <p:cNvPr id="30" name="矩形 29"/>
            <p:cNvSpPr/>
            <p:nvPr/>
          </p:nvSpPr>
          <p:spPr bwMode="auto">
            <a:xfrm>
              <a:off x="142383" y="3021768"/>
              <a:ext cx="4175428" cy="93610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25" name="Picture 7"/>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18035" y="3144316"/>
              <a:ext cx="3466105" cy="6910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8400802" y="2966350"/>
            <a:ext cx="3320186" cy="744364"/>
            <a:chOff x="4501028" y="3049330"/>
            <a:chExt cx="4175428" cy="936104"/>
          </a:xfrm>
        </p:grpSpPr>
        <p:sp>
          <p:nvSpPr>
            <p:cNvPr id="22" name="矩形 21"/>
            <p:cNvSpPr/>
            <p:nvPr/>
          </p:nvSpPr>
          <p:spPr bwMode="auto">
            <a:xfrm>
              <a:off x="4501028" y="3049330"/>
              <a:ext cx="4175428" cy="93610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2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4894082" y="3192327"/>
              <a:ext cx="3250550" cy="650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4368081" y="2966350"/>
            <a:ext cx="3320186" cy="744365"/>
            <a:chOff x="4501028" y="5018990"/>
            <a:chExt cx="4175428" cy="936104"/>
          </a:xfrm>
        </p:grpSpPr>
        <p:sp>
          <p:nvSpPr>
            <p:cNvPr id="28" name="矩形 27"/>
            <p:cNvSpPr/>
            <p:nvPr/>
          </p:nvSpPr>
          <p:spPr bwMode="auto">
            <a:xfrm>
              <a:off x="4501028" y="5018990"/>
              <a:ext cx="4175428" cy="93610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002669" y="5140621"/>
              <a:ext cx="3496165" cy="699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组合 41"/>
          <p:cNvGrpSpPr/>
          <p:nvPr/>
        </p:nvGrpSpPr>
        <p:grpSpPr>
          <a:xfrm>
            <a:off x="335360" y="5511468"/>
            <a:ext cx="3320186" cy="744365"/>
            <a:chOff x="899592" y="4509120"/>
            <a:chExt cx="3320186" cy="744365"/>
          </a:xfrm>
        </p:grpSpPr>
        <p:sp>
          <p:nvSpPr>
            <p:cNvPr id="34" name="矩形 33"/>
            <p:cNvSpPr/>
            <p:nvPr/>
          </p:nvSpPr>
          <p:spPr bwMode="auto">
            <a:xfrm>
              <a:off x="899592" y="4509120"/>
              <a:ext cx="3320186" cy="74436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1026" name="Picture 2" descr="C:\Users\zhangpengcheng1@acoinfo.co\Desktop\宣传册改版 (定)2018-8-9\b9e25d46c0361f5a88521192577035b0.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8699" b="31256"/>
            <a:stretch>
              <a:fillRect/>
            </a:stretch>
          </p:blipFill>
          <p:spPr bwMode="auto">
            <a:xfrm>
              <a:off x="1254167" y="4569096"/>
              <a:ext cx="1465702" cy="5869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组合 35"/>
          <p:cNvGrpSpPr/>
          <p:nvPr/>
        </p:nvGrpSpPr>
        <p:grpSpPr>
          <a:xfrm>
            <a:off x="8400802" y="4190635"/>
            <a:ext cx="3320186" cy="744365"/>
            <a:chOff x="4636190" y="5084457"/>
            <a:chExt cx="3795844" cy="851004"/>
          </a:xfrm>
        </p:grpSpPr>
        <p:sp>
          <p:nvSpPr>
            <p:cNvPr id="39" name="矩形 38"/>
            <p:cNvSpPr/>
            <p:nvPr/>
          </p:nvSpPr>
          <p:spPr bwMode="auto">
            <a:xfrm>
              <a:off x="4636190" y="5084457"/>
              <a:ext cx="3795844" cy="85100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1027" name="Picture 3" descr="C:\Users\zhangpengcheng1@acoinfo.co\Desktop\宣传册改版 (定)2018-8-9\哈尔滨工业大学.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45984" y="5175473"/>
              <a:ext cx="2883492" cy="6689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组合 36"/>
          <p:cNvGrpSpPr/>
          <p:nvPr/>
        </p:nvGrpSpPr>
        <p:grpSpPr>
          <a:xfrm>
            <a:off x="4368081" y="5511468"/>
            <a:ext cx="3320186" cy="744365"/>
            <a:chOff x="632140" y="6114485"/>
            <a:chExt cx="3795844" cy="851004"/>
          </a:xfrm>
        </p:grpSpPr>
        <p:sp>
          <p:nvSpPr>
            <p:cNvPr id="44" name="矩形 43"/>
            <p:cNvSpPr/>
            <p:nvPr/>
          </p:nvSpPr>
          <p:spPr bwMode="auto">
            <a:xfrm>
              <a:off x="632140" y="6114485"/>
              <a:ext cx="3795844" cy="85100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1028" name="Picture 4" descr="C:\Users\zhangpengcheng1@acoinfo.co\Desktop\宣传册改版 (定)2018-8-9\东北大学.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68" y="6225892"/>
              <a:ext cx="2757287" cy="6281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14" presetClass="entr" presetSubtype="1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randombar(horizontal)">
                                      <p:cBhvr>
                                        <p:cTn id="43" dur="500"/>
                                        <p:tgtEl>
                                          <p:spTgt spid="5"/>
                                        </p:tgtEl>
                                      </p:cBhvr>
                                    </p:animEffect>
                                  </p:childTnLst>
                                </p:cTn>
                              </p:par>
                              <p:par>
                                <p:cTn id="44" presetID="14" presetClass="entr" presetSubtype="1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randombar(horizontal)">
                                      <p:cBhvr>
                                        <p:cTn id="46" dur="500"/>
                                        <p:tgtEl>
                                          <p:spTgt spid="14"/>
                                        </p:tgtEl>
                                      </p:cBhvr>
                                    </p:animEffect>
                                  </p:childTnLst>
                                </p:cTn>
                              </p:par>
                              <p:par>
                                <p:cTn id="47" presetID="14" presetClass="entr" presetSubtype="1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randombar(horizontal)">
                                      <p:cBhvr>
                                        <p:cTn id="49" dur="500"/>
                                        <p:tgtEl>
                                          <p:spTgt spid="13"/>
                                        </p:tgtEl>
                                      </p:cBhvr>
                                    </p:animEffect>
                                  </p:childTnLst>
                                </p:cTn>
                              </p:par>
                              <p:par>
                                <p:cTn id="50" presetID="14" presetClass="entr" presetSubtype="1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horizontal)">
                                      <p:cBhvr>
                                        <p:cTn id="52" dur="500"/>
                                        <p:tgtEl>
                                          <p:spTgt spid="12"/>
                                        </p:tgtEl>
                                      </p:cBhvr>
                                    </p:animEffect>
                                  </p:childTnLst>
                                </p:cTn>
                              </p:par>
                              <p:par>
                                <p:cTn id="53" presetID="14" presetClass="entr" presetSubtype="1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randombar(horizontal)">
                                      <p:cBhvr>
                                        <p:cTn id="55" dur="500"/>
                                        <p:tgtEl>
                                          <p:spTgt spid="11"/>
                                        </p:tgtEl>
                                      </p:cBhvr>
                                    </p:animEffect>
                                  </p:childTnLst>
                                </p:cTn>
                              </p:par>
                              <p:par>
                                <p:cTn id="56" presetID="14" presetClass="entr" presetSubtype="1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randombar(horizontal)">
                                      <p:cBhvr>
                                        <p:cTn id="58" dur="500"/>
                                        <p:tgtEl>
                                          <p:spTgt spid="6"/>
                                        </p:tgtEl>
                                      </p:cBhvr>
                                    </p:animEffect>
                                  </p:childTnLst>
                                </p:cTn>
                              </p:par>
                              <p:par>
                                <p:cTn id="59" presetID="14" presetClass="entr" presetSubtype="1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randombar(horizontal)">
                                      <p:cBhvr>
                                        <p:cTn id="61" dur="500"/>
                                        <p:tgtEl>
                                          <p:spTgt spid="7"/>
                                        </p:tgtEl>
                                      </p:cBhvr>
                                    </p:animEffect>
                                  </p:childTnLst>
                                </p:cTn>
                              </p:par>
                              <p:par>
                                <p:cTn id="62" presetID="14" presetClass="entr" presetSubtype="10" fill="hold"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randombar(horizontal)">
                                      <p:cBhvr>
                                        <p:cTn id="64" dur="500"/>
                                        <p:tgtEl>
                                          <p:spTgt spid="8"/>
                                        </p:tgtEl>
                                      </p:cBhvr>
                                    </p:animEffect>
                                  </p:childTnLst>
                                </p:cTn>
                              </p:par>
                              <p:par>
                                <p:cTn id="65" presetID="14" presetClass="entr" presetSubtype="1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randombar(horizontal)">
                                      <p:cBhvr>
                                        <p:cTn id="67" dur="500"/>
                                        <p:tgtEl>
                                          <p:spTgt spid="10"/>
                                        </p:tgtEl>
                                      </p:cBhvr>
                                    </p:animEffect>
                                  </p:childTnLst>
                                </p:cTn>
                              </p:par>
                              <p:par>
                                <p:cTn id="68" presetID="2" presetClass="entr" presetSubtype="8"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additive="base">
                                        <p:cTn id="70" dur="500" fill="hold"/>
                                        <p:tgtEl>
                                          <p:spTgt spid="42"/>
                                        </p:tgtEl>
                                        <p:attrNameLst>
                                          <p:attrName>ppt_x</p:attrName>
                                        </p:attrNameLst>
                                      </p:cBhvr>
                                      <p:tavLst>
                                        <p:tav tm="0">
                                          <p:val>
                                            <p:strVal val="0-#ppt_w/2"/>
                                          </p:val>
                                        </p:tav>
                                        <p:tav tm="100000">
                                          <p:val>
                                            <p:strVal val="#ppt_x"/>
                                          </p:val>
                                        </p:tav>
                                      </p:tavLst>
                                    </p:anim>
                                    <p:anim calcmode="lin" valueType="num">
                                      <p:cBhvr additive="base">
                                        <p:cTn id="71" dur="500" fill="hold"/>
                                        <p:tgtEl>
                                          <p:spTgt spid="42"/>
                                        </p:tgtEl>
                                        <p:attrNameLst>
                                          <p:attrName>ppt_y</p:attrName>
                                        </p:attrNameLst>
                                      </p:cBhvr>
                                      <p:tavLst>
                                        <p:tav tm="0">
                                          <p:val>
                                            <p:strVal val="#ppt_y"/>
                                          </p:val>
                                        </p:tav>
                                        <p:tav tm="100000">
                                          <p:val>
                                            <p:strVal val="#ppt_y"/>
                                          </p:val>
                                        </p:tav>
                                      </p:tavLst>
                                    </p:anim>
                                  </p:childTnLst>
                                </p:cTn>
                              </p:par>
                              <p:par>
                                <p:cTn id="72" presetID="14" presetClass="entr" presetSubtype="10" fill="hold"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randombar(horizontal)">
                                      <p:cBhvr>
                                        <p:cTn id="74" dur="500"/>
                                        <p:tgtEl>
                                          <p:spTgt spid="42"/>
                                        </p:tgtEl>
                                      </p:cBhvr>
                                    </p:animEffect>
                                  </p:childTnLst>
                                </p:cTn>
                              </p:par>
                              <p:par>
                                <p:cTn id="75" presetID="2" presetClass="entr" presetSubtype="2"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additive="base">
                                        <p:cTn id="77" dur="500" fill="hold"/>
                                        <p:tgtEl>
                                          <p:spTgt spid="36"/>
                                        </p:tgtEl>
                                        <p:attrNameLst>
                                          <p:attrName>ppt_x</p:attrName>
                                        </p:attrNameLst>
                                      </p:cBhvr>
                                      <p:tavLst>
                                        <p:tav tm="0">
                                          <p:val>
                                            <p:strVal val="1+#ppt_w/2"/>
                                          </p:val>
                                        </p:tav>
                                        <p:tav tm="100000">
                                          <p:val>
                                            <p:strVal val="#ppt_x"/>
                                          </p:val>
                                        </p:tav>
                                      </p:tavLst>
                                    </p:anim>
                                    <p:anim calcmode="lin" valueType="num">
                                      <p:cBhvr additive="base">
                                        <p:cTn id="78" dur="500" fill="hold"/>
                                        <p:tgtEl>
                                          <p:spTgt spid="36"/>
                                        </p:tgtEl>
                                        <p:attrNameLst>
                                          <p:attrName>ppt_y</p:attrName>
                                        </p:attrNameLst>
                                      </p:cBhvr>
                                      <p:tavLst>
                                        <p:tav tm="0">
                                          <p:val>
                                            <p:strVal val="#ppt_y"/>
                                          </p:val>
                                        </p:tav>
                                        <p:tav tm="100000">
                                          <p:val>
                                            <p:strVal val="#ppt_y"/>
                                          </p:val>
                                        </p:tav>
                                      </p:tavLst>
                                    </p:anim>
                                  </p:childTnLst>
                                </p:cTn>
                              </p:par>
                              <p:par>
                                <p:cTn id="79" presetID="14" presetClass="entr" presetSubtype="1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randombar(horizontal)">
                                      <p:cBhvr>
                                        <p:cTn id="81" dur="500"/>
                                        <p:tgtEl>
                                          <p:spTgt spid="36"/>
                                        </p:tgtEl>
                                      </p:cBhvr>
                                    </p:animEffect>
                                  </p:childTnLst>
                                </p:cTn>
                              </p:par>
                              <p:par>
                                <p:cTn id="82" presetID="2" presetClass="entr" presetSubtype="8" fill="hold" nodeType="with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500" fill="hold"/>
                                        <p:tgtEl>
                                          <p:spTgt spid="37"/>
                                        </p:tgtEl>
                                        <p:attrNameLst>
                                          <p:attrName>ppt_x</p:attrName>
                                        </p:attrNameLst>
                                      </p:cBhvr>
                                      <p:tavLst>
                                        <p:tav tm="0">
                                          <p:val>
                                            <p:strVal val="0-#ppt_w/2"/>
                                          </p:val>
                                        </p:tav>
                                        <p:tav tm="100000">
                                          <p:val>
                                            <p:strVal val="#ppt_x"/>
                                          </p:val>
                                        </p:tav>
                                      </p:tavLst>
                                    </p:anim>
                                    <p:anim calcmode="lin" valueType="num">
                                      <p:cBhvr additive="base">
                                        <p:cTn id="85" dur="500" fill="hold"/>
                                        <p:tgtEl>
                                          <p:spTgt spid="37"/>
                                        </p:tgtEl>
                                        <p:attrNameLst>
                                          <p:attrName>ppt_y</p:attrName>
                                        </p:attrNameLst>
                                      </p:cBhvr>
                                      <p:tavLst>
                                        <p:tav tm="0">
                                          <p:val>
                                            <p:strVal val="#ppt_y"/>
                                          </p:val>
                                        </p:tav>
                                        <p:tav tm="100000">
                                          <p:val>
                                            <p:strVal val="#ppt_y"/>
                                          </p:val>
                                        </p:tav>
                                      </p:tavLst>
                                    </p:anim>
                                  </p:childTnLst>
                                </p:cTn>
                              </p:par>
                              <p:par>
                                <p:cTn id="86" presetID="14" presetClass="entr" presetSubtype="10" fill="hold"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randombar(horizontal)">
                                      <p:cBhvr>
                                        <p:cTn id="8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122068" y="399759"/>
            <a:ext cx="3960440" cy="461665"/>
          </a:xfrm>
          <a:prstGeom prst="rect">
            <a:avLst/>
          </a:prstGeom>
          <a:noFill/>
          <a:ln w="12700">
            <a:noFill/>
            <a:miter lim="800000"/>
          </a:ln>
        </p:spPr>
        <p:txBody>
          <a:bodyPr wrap="square">
            <a:spAutoFit/>
          </a:bodyPr>
          <a:lstStyle/>
          <a:p>
            <a:pPr algn="ctr"/>
            <a:r>
              <a:rPr lang="zh-CN" altLang="en-US" sz="2400" b="1" dirty="0">
                <a:solidFill>
                  <a:srgbClr val="7F7F7F"/>
                </a:solidFill>
                <a:latin typeface="微软雅黑" panose="020B0503020204020204" pitchFamily="34" charset="-122"/>
                <a:ea typeface="微软雅黑" panose="020B0503020204020204" pitchFamily="34" charset="-122"/>
              </a:rPr>
              <a:t>典型用户</a:t>
            </a:r>
          </a:p>
        </p:txBody>
      </p:sp>
      <p:pic>
        <p:nvPicPr>
          <p:cNvPr id="27" name="Picture 2" descr="C:\Users\yangyang\Desktop\htkj.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4939" y="1138738"/>
            <a:ext cx="1029154" cy="122926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3" descr="C:\Users\yangyang\Desktop\bqg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580" y="1138738"/>
            <a:ext cx="1029154" cy="122926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4" descr="C:\Users\yangyang\Desktop\htk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0267" y="1138738"/>
            <a:ext cx="1029154" cy="122926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5" descr="C:\Users\yangyang\Desktop\cet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7138" y="2454849"/>
            <a:ext cx="1029154" cy="122926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224941" y="3727976"/>
            <a:ext cx="1040809" cy="130731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575595" y="1138738"/>
            <a:ext cx="1040810" cy="124319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7755709" y="2450207"/>
            <a:ext cx="1040810" cy="124319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5"/>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1224939" y="2450207"/>
            <a:ext cx="1040810" cy="124319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9937909" y="1138738"/>
            <a:ext cx="1040810" cy="124319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yangyang\Desktop\siasun.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69058" y="5073946"/>
            <a:ext cx="1040809" cy="13048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yangyang\Desktop\efort.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67810" y="5116922"/>
            <a:ext cx="1042708" cy="13048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Users\zhangpengcheng1@acoinfo.co\Desktop\000共享\翼辉网站代码20171204\image\nari.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58623" y="3727975"/>
            <a:ext cx="1040810" cy="13073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7" descr="C:\Users\zhangpengcheng1@acoinfo.co\Desktop\000共享\翼辉网站代码20171204\image\nfdw.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04225" y="3723335"/>
            <a:ext cx="1040810" cy="130731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C:\Users\zhangpengcheng1@acoinfo.co\Desktop\000共享\翼辉网站代码20171204\image\zgth.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7453" y="5076567"/>
            <a:ext cx="1042651" cy="130731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9" descr="C:\Users\zhangpengcheng1@acoinfo.co\Desktop\000共享\翼辉网站代码20171204\image\xjjt.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937909" y="3732557"/>
            <a:ext cx="1042708" cy="130731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zhangpengcheng1@acoinfo.co\Desktop\logo\中国船舶工业集团公司.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77681" y="2459550"/>
            <a:ext cx="1036638" cy="12430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zhangpengcheng1@acoinfo.co\Desktop\logo\中国航发.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37909" y="2459549"/>
            <a:ext cx="1036638" cy="124301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zhangpengcheng1@acoinfo.co\Desktop\logo\国家核电.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83510" y="3732558"/>
            <a:ext cx="1036638" cy="13073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zhangpengcheng1@acoinfo.co\Desktop\logo\中国中车.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16114" y="5167056"/>
            <a:ext cx="1036638" cy="130482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zhangpengcheng1@acoinfo.co\Desktop\logo\格力.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37909" y="5136762"/>
            <a:ext cx="1036638" cy="130482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宣传册（转曲）-10">
            <a:extLst>
              <a:ext uri="{FF2B5EF4-FFF2-40B4-BE49-F238E27FC236}">
                <a16:creationId xmlns:a16="http://schemas.microsoft.com/office/drawing/2014/main" id="{6329229D-0173-4BD8-A553-34CE1F33FE4C}"/>
              </a:ext>
            </a:extLst>
          </p:cNvPr>
          <p:cNvPicPr>
            <a:picLocks noChangeAspect="1"/>
          </p:cNvPicPr>
          <p:nvPr/>
        </p:nvPicPr>
        <p:blipFill>
          <a:blip r:embed="rId22"/>
          <a:stretch>
            <a:fillRect/>
          </a:stretch>
        </p:blipFill>
        <p:spPr>
          <a:xfrm>
            <a:off x="1019426" y="1005090"/>
            <a:ext cx="1405736" cy="1487350"/>
          </a:xfrm>
          <a:prstGeom prst="rect">
            <a:avLst/>
          </a:prstGeom>
        </p:spPr>
      </p:pic>
      <p:pic>
        <p:nvPicPr>
          <p:cNvPr id="6" name="图片 5" descr="宣传册（转曲）-10">
            <a:extLst>
              <a:ext uri="{FF2B5EF4-FFF2-40B4-BE49-F238E27FC236}">
                <a16:creationId xmlns:a16="http://schemas.microsoft.com/office/drawing/2014/main" id="{7C16BCEE-1A71-4773-9B4D-840F2981186B}"/>
              </a:ext>
            </a:extLst>
          </p:cNvPr>
          <p:cNvPicPr>
            <a:picLocks noChangeAspect="1"/>
          </p:cNvPicPr>
          <p:nvPr/>
        </p:nvPicPr>
        <p:blipFill>
          <a:blip r:embed="rId22"/>
          <a:stretch>
            <a:fillRect/>
          </a:stretch>
        </p:blipFill>
        <p:spPr>
          <a:xfrm>
            <a:off x="3185951" y="1005090"/>
            <a:ext cx="1405736" cy="1487350"/>
          </a:xfrm>
          <a:prstGeom prst="rect">
            <a:avLst/>
          </a:prstGeom>
        </p:spPr>
      </p:pic>
      <p:pic>
        <p:nvPicPr>
          <p:cNvPr id="22" name="图片 21" descr="宣传册（转曲）-10">
            <a:extLst>
              <a:ext uri="{FF2B5EF4-FFF2-40B4-BE49-F238E27FC236}">
                <a16:creationId xmlns:a16="http://schemas.microsoft.com/office/drawing/2014/main" id="{E40C742C-FA82-4F31-9275-DB57F780F425}"/>
              </a:ext>
            </a:extLst>
          </p:cNvPr>
          <p:cNvPicPr>
            <a:picLocks noChangeAspect="1"/>
          </p:cNvPicPr>
          <p:nvPr/>
        </p:nvPicPr>
        <p:blipFill>
          <a:blip r:embed="rId22"/>
          <a:stretch>
            <a:fillRect/>
          </a:stretch>
        </p:blipFill>
        <p:spPr>
          <a:xfrm>
            <a:off x="9735374" y="1005090"/>
            <a:ext cx="1405736" cy="1487350"/>
          </a:xfrm>
          <a:prstGeom prst="rect">
            <a:avLst/>
          </a:prstGeom>
        </p:spPr>
      </p:pic>
      <p:pic>
        <p:nvPicPr>
          <p:cNvPr id="23" name="图片 22" descr="宣传册（转曲）-10">
            <a:extLst>
              <a:ext uri="{FF2B5EF4-FFF2-40B4-BE49-F238E27FC236}">
                <a16:creationId xmlns:a16="http://schemas.microsoft.com/office/drawing/2014/main" id="{BC5031B3-689D-4F48-901E-4BAA0BE0DAEF}"/>
              </a:ext>
            </a:extLst>
          </p:cNvPr>
          <p:cNvPicPr>
            <a:picLocks noChangeAspect="1"/>
          </p:cNvPicPr>
          <p:nvPr/>
        </p:nvPicPr>
        <p:blipFill>
          <a:blip r:embed="rId22"/>
          <a:stretch>
            <a:fillRect/>
          </a:stretch>
        </p:blipFill>
        <p:spPr>
          <a:xfrm>
            <a:off x="7556024" y="1005090"/>
            <a:ext cx="1405736" cy="1487350"/>
          </a:xfrm>
          <a:prstGeom prst="rect">
            <a:avLst/>
          </a:prstGeom>
        </p:spPr>
      </p:pic>
      <p:pic>
        <p:nvPicPr>
          <p:cNvPr id="24" name="图片 23" descr="宣传册（转曲）-10">
            <a:extLst>
              <a:ext uri="{FF2B5EF4-FFF2-40B4-BE49-F238E27FC236}">
                <a16:creationId xmlns:a16="http://schemas.microsoft.com/office/drawing/2014/main" id="{1CD70058-B287-49BE-ABE9-2A08A4111BCC}"/>
              </a:ext>
            </a:extLst>
          </p:cNvPr>
          <p:cNvPicPr>
            <a:picLocks noChangeAspect="1"/>
          </p:cNvPicPr>
          <p:nvPr/>
        </p:nvPicPr>
        <p:blipFill>
          <a:blip r:embed="rId22"/>
          <a:stretch>
            <a:fillRect/>
          </a:stretch>
        </p:blipFill>
        <p:spPr>
          <a:xfrm>
            <a:off x="5360182" y="1016658"/>
            <a:ext cx="1405736" cy="1487350"/>
          </a:xfrm>
          <a:prstGeom prst="rect">
            <a:avLst/>
          </a:prstGeom>
        </p:spPr>
      </p:pic>
      <p:pic>
        <p:nvPicPr>
          <p:cNvPr id="26" name="图片 25" descr="宣传册（转曲）-10">
            <a:extLst>
              <a:ext uri="{FF2B5EF4-FFF2-40B4-BE49-F238E27FC236}">
                <a16:creationId xmlns:a16="http://schemas.microsoft.com/office/drawing/2014/main" id="{162BD65A-EF23-4471-88CD-9121A69239E1}"/>
              </a:ext>
            </a:extLst>
          </p:cNvPr>
          <p:cNvPicPr>
            <a:picLocks noChangeAspect="1"/>
          </p:cNvPicPr>
          <p:nvPr/>
        </p:nvPicPr>
        <p:blipFill>
          <a:blip r:embed="rId22"/>
          <a:stretch>
            <a:fillRect/>
          </a:stretch>
        </p:blipFill>
        <p:spPr>
          <a:xfrm>
            <a:off x="1019426" y="2327251"/>
            <a:ext cx="1405736" cy="1487350"/>
          </a:xfrm>
          <a:prstGeom prst="rect">
            <a:avLst/>
          </a:prstGeom>
        </p:spPr>
      </p:pic>
      <p:pic>
        <p:nvPicPr>
          <p:cNvPr id="58" name="图片 57" descr="宣传册（转曲）-10">
            <a:extLst>
              <a:ext uri="{FF2B5EF4-FFF2-40B4-BE49-F238E27FC236}">
                <a16:creationId xmlns:a16="http://schemas.microsoft.com/office/drawing/2014/main" id="{3E1EE163-6DBD-4BAE-8605-A83A6B19A4A2}"/>
              </a:ext>
            </a:extLst>
          </p:cNvPr>
          <p:cNvPicPr>
            <a:picLocks noChangeAspect="1"/>
          </p:cNvPicPr>
          <p:nvPr/>
        </p:nvPicPr>
        <p:blipFill>
          <a:blip r:embed="rId22"/>
          <a:stretch>
            <a:fillRect/>
          </a:stretch>
        </p:blipFill>
        <p:spPr>
          <a:xfrm>
            <a:off x="3185951" y="2327251"/>
            <a:ext cx="1405736" cy="1487350"/>
          </a:xfrm>
          <a:prstGeom prst="rect">
            <a:avLst/>
          </a:prstGeom>
        </p:spPr>
      </p:pic>
      <p:pic>
        <p:nvPicPr>
          <p:cNvPr id="60" name="图片 59" descr="宣传册（转曲）-10">
            <a:extLst>
              <a:ext uri="{FF2B5EF4-FFF2-40B4-BE49-F238E27FC236}">
                <a16:creationId xmlns:a16="http://schemas.microsoft.com/office/drawing/2014/main" id="{A1E9FDAF-DF91-4C71-95AE-4F696062A9AD}"/>
              </a:ext>
            </a:extLst>
          </p:cNvPr>
          <p:cNvPicPr>
            <a:picLocks noChangeAspect="1"/>
          </p:cNvPicPr>
          <p:nvPr/>
        </p:nvPicPr>
        <p:blipFill>
          <a:blip r:embed="rId22"/>
          <a:stretch>
            <a:fillRect/>
          </a:stretch>
        </p:blipFill>
        <p:spPr>
          <a:xfrm>
            <a:off x="9735374" y="2327251"/>
            <a:ext cx="1405736" cy="1487350"/>
          </a:xfrm>
          <a:prstGeom prst="rect">
            <a:avLst/>
          </a:prstGeom>
        </p:spPr>
      </p:pic>
      <p:pic>
        <p:nvPicPr>
          <p:cNvPr id="62" name="图片 61" descr="宣传册（转曲）-10">
            <a:extLst>
              <a:ext uri="{FF2B5EF4-FFF2-40B4-BE49-F238E27FC236}">
                <a16:creationId xmlns:a16="http://schemas.microsoft.com/office/drawing/2014/main" id="{62591EFD-470B-4500-A52B-5EF93AB57662}"/>
              </a:ext>
            </a:extLst>
          </p:cNvPr>
          <p:cNvPicPr>
            <a:picLocks noChangeAspect="1"/>
          </p:cNvPicPr>
          <p:nvPr/>
        </p:nvPicPr>
        <p:blipFill>
          <a:blip r:embed="rId22"/>
          <a:stretch>
            <a:fillRect/>
          </a:stretch>
        </p:blipFill>
        <p:spPr>
          <a:xfrm>
            <a:off x="7556024" y="2327251"/>
            <a:ext cx="1405736" cy="1487350"/>
          </a:xfrm>
          <a:prstGeom prst="rect">
            <a:avLst/>
          </a:prstGeom>
        </p:spPr>
      </p:pic>
      <p:pic>
        <p:nvPicPr>
          <p:cNvPr id="2048" name="图片 2047" descr="宣传册（转曲）-10">
            <a:extLst>
              <a:ext uri="{FF2B5EF4-FFF2-40B4-BE49-F238E27FC236}">
                <a16:creationId xmlns:a16="http://schemas.microsoft.com/office/drawing/2014/main" id="{076ED27D-E628-4421-A00C-9BB64A3E1F09}"/>
              </a:ext>
            </a:extLst>
          </p:cNvPr>
          <p:cNvPicPr>
            <a:picLocks noChangeAspect="1"/>
          </p:cNvPicPr>
          <p:nvPr/>
        </p:nvPicPr>
        <p:blipFill>
          <a:blip r:embed="rId22"/>
          <a:stretch>
            <a:fillRect/>
          </a:stretch>
        </p:blipFill>
        <p:spPr>
          <a:xfrm>
            <a:off x="5360182" y="2338819"/>
            <a:ext cx="1405736" cy="1487350"/>
          </a:xfrm>
          <a:prstGeom prst="rect">
            <a:avLst/>
          </a:prstGeom>
        </p:spPr>
      </p:pic>
      <p:pic>
        <p:nvPicPr>
          <p:cNvPr id="2049" name="图片 2048" descr="宣传册（转曲）-10">
            <a:extLst>
              <a:ext uri="{FF2B5EF4-FFF2-40B4-BE49-F238E27FC236}">
                <a16:creationId xmlns:a16="http://schemas.microsoft.com/office/drawing/2014/main" id="{0F238C9F-3415-4E4B-8B39-2E568ACD0E1C}"/>
              </a:ext>
            </a:extLst>
          </p:cNvPr>
          <p:cNvPicPr>
            <a:picLocks noChangeAspect="1"/>
          </p:cNvPicPr>
          <p:nvPr/>
        </p:nvPicPr>
        <p:blipFill>
          <a:blip r:embed="rId22"/>
          <a:stretch>
            <a:fillRect/>
          </a:stretch>
        </p:blipFill>
        <p:spPr>
          <a:xfrm>
            <a:off x="1019426" y="3691932"/>
            <a:ext cx="1405736" cy="1487350"/>
          </a:xfrm>
          <a:prstGeom prst="rect">
            <a:avLst/>
          </a:prstGeom>
        </p:spPr>
      </p:pic>
      <p:pic>
        <p:nvPicPr>
          <p:cNvPr id="2050" name="图片 2049" descr="宣传册（转曲）-10">
            <a:extLst>
              <a:ext uri="{FF2B5EF4-FFF2-40B4-BE49-F238E27FC236}">
                <a16:creationId xmlns:a16="http://schemas.microsoft.com/office/drawing/2014/main" id="{930914E5-83B1-4793-B21F-84039B233E03}"/>
              </a:ext>
            </a:extLst>
          </p:cNvPr>
          <p:cNvPicPr>
            <a:picLocks noChangeAspect="1"/>
          </p:cNvPicPr>
          <p:nvPr/>
        </p:nvPicPr>
        <p:blipFill>
          <a:blip r:embed="rId22"/>
          <a:stretch>
            <a:fillRect/>
          </a:stretch>
        </p:blipFill>
        <p:spPr>
          <a:xfrm>
            <a:off x="3185951" y="3691932"/>
            <a:ext cx="1405736" cy="1487350"/>
          </a:xfrm>
          <a:prstGeom prst="rect">
            <a:avLst/>
          </a:prstGeom>
        </p:spPr>
      </p:pic>
      <p:pic>
        <p:nvPicPr>
          <p:cNvPr id="2056" name="图片 2055" descr="宣传册（转曲）-10">
            <a:extLst>
              <a:ext uri="{FF2B5EF4-FFF2-40B4-BE49-F238E27FC236}">
                <a16:creationId xmlns:a16="http://schemas.microsoft.com/office/drawing/2014/main" id="{B9560003-4F37-48D4-8207-3DC4F01D2B91}"/>
              </a:ext>
            </a:extLst>
          </p:cNvPr>
          <p:cNvPicPr>
            <a:picLocks noChangeAspect="1"/>
          </p:cNvPicPr>
          <p:nvPr/>
        </p:nvPicPr>
        <p:blipFill>
          <a:blip r:embed="rId22"/>
          <a:stretch>
            <a:fillRect/>
          </a:stretch>
        </p:blipFill>
        <p:spPr>
          <a:xfrm>
            <a:off x="9735374" y="3691932"/>
            <a:ext cx="1405736" cy="1487350"/>
          </a:xfrm>
          <a:prstGeom prst="rect">
            <a:avLst/>
          </a:prstGeom>
        </p:spPr>
      </p:pic>
      <p:pic>
        <p:nvPicPr>
          <p:cNvPr id="2057" name="图片 2056" descr="宣传册（转曲）-10">
            <a:extLst>
              <a:ext uri="{FF2B5EF4-FFF2-40B4-BE49-F238E27FC236}">
                <a16:creationId xmlns:a16="http://schemas.microsoft.com/office/drawing/2014/main" id="{823E2949-5BED-4806-9F2A-DEEFC11BC9D6}"/>
              </a:ext>
            </a:extLst>
          </p:cNvPr>
          <p:cNvPicPr>
            <a:picLocks noChangeAspect="1"/>
          </p:cNvPicPr>
          <p:nvPr/>
        </p:nvPicPr>
        <p:blipFill>
          <a:blip r:embed="rId22"/>
          <a:stretch>
            <a:fillRect/>
          </a:stretch>
        </p:blipFill>
        <p:spPr>
          <a:xfrm>
            <a:off x="7556024" y="3691932"/>
            <a:ext cx="1405736" cy="1487350"/>
          </a:xfrm>
          <a:prstGeom prst="rect">
            <a:avLst/>
          </a:prstGeom>
        </p:spPr>
      </p:pic>
      <p:pic>
        <p:nvPicPr>
          <p:cNvPr id="2058" name="图片 2057" descr="宣传册（转曲）-10">
            <a:extLst>
              <a:ext uri="{FF2B5EF4-FFF2-40B4-BE49-F238E27FC236}">
                <a16:creationId xmlns:a16="http://schemas.microsoft.com/office/drawing/2014/main" id="{2716A894-8BAA-40DA-AE26-889D33F40626}"/>
              </a:ext>
            </a:extLst>
          </p:cNvPr>
          <p:cNvPicPr>
            <a:picLocks noChangeAspect="1"/>
          </p:cNvPicPr>
          <p:nvPr/>
        </p:nvPicPr>
        <p:blipFill>
          <a:blip r:embed="rId22"/>
          <a:stretch>
            <a:fillRect/>
          </a:stretch>
        </p:blipFill>
        <p:spPr>
          <a:xfrm>
            <a:off x="5360182" y="3703500"/>
            <a:ext cx="1405736" cy="1487350"/>
          </a:xfrm>
          <a:prstGeom prst="rect">
            <a:avLst/>
          </a:prstGeom>
        </p:spPr>
      </p:pic>
      <p:pic>
        <p:nvPicPr>
          <p:cNvPr id="2059" name="图片 2058" descr="宣传册（转曲）-10">
            <a:extLst>
              <a:ext uri="{FF2B5EF4-FFF2-40B4-BE49-F238E27FC236}">
                <a16:creationId xmlns:a16="http://schemas.microsoft.com/office/drawing/2014/main" id="{00A01694-9FE2-4E79-85DB-B60744AC97C4}"/>
              </a:ext>
            </a:extLst>
          </p:cNvPr>
          <p:cNvPicPr>
            <a:picLocks noChangeAspect="1"/>
          </p:cNvPicPr>
          <p:nvPr/>
        </p:nvPicPr>
        <p:blipFill>
          <a:blip r:embed="rId22"/>
          <a:stretch>
            <a:fillRect/>
          </a:stretch>
        </p:blipFill>
        <p:spPr>
          <a:xfrm>
            <a:off x="1013303" y="5035294"/>
            <a:ext cx="1405736" cy="1487350"/>
          </a:xfrm>
          <a:prstGeom prst="rect">
            <a:avLst/>
          </a:prstGeom>
        </p:spPr>
      </p:pic>
      <p:pic>
        <p:nvPicPr>
          <p:cNvPr id="2060" name="图片 2059" descr="宣传册（转曲）-10">
            <a:extLst>
              <a:ext uri="{FF2B5EF4-FFF2-40B4-BE49-F238E27FC236}">
                <a16:creationId xmlns:a16="http://schemas.microsoft.com/office/drawing/2014/main" id="{18CAE0D4-2D59-4053-BBFF-B5C459094802}"/>
              </a:ext>
            </a:extLst>
          </p:cNvPr>
          <p:cNvPicPr>
            <a:picLocks noChangeAspect="1"/>
          </p:cNvPicPr>
          <p:nvPr/>
        </p:nvPicPr>
        <p:blipFill>
          <a:blip r:embed="rId22"/>
          <a:stretch>
            <a:fillRect/>
          </a:stretch>
        </p:blipFill>
        <p:spPr>
          <a:xfrm>
            <a:off x="3193657" y="5037229"/>
            <a:ext cx="1405736" cy="1487350"/>
          </a:xfrm>
          <a:prstGeom prst="rect">
            <a:avLst/>
          </a:prstGeom>
        </p:spPr>
      </p:pic>
      <p:pic>
        <p:nvPicPr>
          <p:cNvPr id="2062" name="图片 2061" descr="宣传册（转曲）-10">
            <a:extLst>
              <a:ext uri="{FF2B5EF4-FFF2-40B4-BE49-F238E27FC236}">
                <a16:creationId xmlns:a16="http://schemas.microsoft.com/office/drawing/2014/main" id="{D51564EF-475E-4433-82C5-C5DB2F49A3ED}"/>
              </a:ext>
            </a:extLst>
          </p:cNvPr>
          <p:cNvPicPr>
            <a:picLocks noChangeAspect="1"/>
          </p:cNvPicPr>
          <p:nvPr/>
        </p:nvPicPr>
        <p:blipFill>
          <a:blip r:embed="rId22"/>
          <a:stretch>
            <a:fillRect/>
          </a:stretch>
        </p:blipFill>
        <p:spPr>
          <a:xfrm>
            <a:off x="7545655" y="5037229"/>
            <a:ext cx="1405736" cy="1487350"/>
          </a:xfrm>
          <a:prstGeom prst="rect">
            <a:avLst/>
          </a:prstGeom>
        </p:spPr>
      </p:pic>
      <p:pic>
        <p:nvPicPr>
          <p:cNvPr id="2063" name="图片 2062" descr="宣传册（转曲）-10">
            <a:extLst>
              <a:ext uri="{FF2B5EF4-FFF2-40B4-BE49-F238E27FC236}">
                <a16:creationId xmlns:a16="http://schemas.microsoft.com/office/drawing/2014/main" id="{4B976690-8308-4C3F-8CF7-2974B357AFB1}"/>
              </a:ext>
            </a:extLst>
          </p:cNvPr>
          <p:cNvPicPr>
            <a:picLocks noChangeAspect="1"/>
          </p:cNvPicPr>
          <p:nvPr/>
        </p:nvPicPr>
        <p:blipFill>
          <a:blip r:embed="rId22"/>
          <a:stretch>
            <a:fillRect/>
          </a:stretch>
        </p:blipFill>
        <p:spPr>
          <a:xfrm>
            <a:off x="5366305" y="5025661"/>
            <a:ext cx="1405736" cy="1487350"/>
          </a:xfrm>
          <a:prstGeom prst="rect">
            <a:avLst/>
          </a:prstGeom>
        </p:spPr>
      </p:pic>
      <p:pic>
        <p:nvPicPr>
          <p:cNvPr id="2061" name="图片 2060" descr="宣传册（转曲）-10">
            <a:extLst>
              <a:ext uri="{FF2B5EF4-FFF2-40B4-BE49-F238E27FC236}">
                <a16:creationId xmlns:a16="http://schemas.microsoft.com/office/drawing/2014/main" id="{D528C331-6BDE-46C0-B3F7-65346CAD5C11}"/>
              </a:ext>
            </a:extLst>
          </p:cNvPr>
          <p:cNvPicPr>
            <a:picLocks noChangeAspect="1"/>
          </p:cNvPicPr>
          <p:nvPr/>
        </p:nvPicPr>
        <p:blipFill>
          <a:blip r:embed="rId22"/>
          <a:stretch>
            <a:fillRect/>
          </a:stretch>
        </p:blipFill>
        <p:spPr>
          <a:xfrm>
            <a:off x="9735374" y="5025661"/>
            <a:ext cx="1405736" cy="1487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ircle(in)">
                                      <p:cBhvr>
                                        <p:cTn id="7" dur="500"/>
                                        <p:tgtEl>
                                          <p:spTgt spid="27"/>
                                        </p:tgtEl>
                                      </p:cBhvr>
                                    </p:animEffect>
                                  </p:childTnLst>
                                </p:cTn>
                              </p:par>
                              <p:par>
                                <p:cTn id="8" presetID="6"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circle(in)">
                                      <p:cBhvr>
                                        <p:cTn id="10" dur="500"/>
                                        <p:tgtEl>
                                          <p:spTgt spid="28"/>
                                        </p:tgtEl>
                                      </p:cBhvr>
                                    </p:animEffect>
                                  </p:childTnLst>
                                </p:cTn>
                              </p:par>
                              <p:par>
                                <p:cTn id="11" presetID="6" presetClass="entr" presetSubtype="16"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circle(in)">
                                      <p:cBhvr>
                                        <p:cTn id="13" dur="500"/>
                                        <p:tgtEl>
                                          <p:spTgt spid="29"/>
                                        </p:tgtEl>
                                      </p:cBhvr>
                                    </p:animEffect>
                                  </p:childTnLst>
                                </p:cTn>
                              </p:par>
                              <p:par>
                                <p:cTn id="14" presetID="6" presetClass="entr" presetSubtype="16"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circle(in)">
                                      <p:cBhvr>
                                        <p:cTn id="16" dur="500"/>
                                        <p:tgtEl>
                                          <p:spTgt spid="30"/>
                                        </p:tgtEl>
                                      </p:cBhvr>
                                    </p:animEffect>
                                  </p:childTnLst>
                                </p:cTn>
                              </p:par>
                              <p:par>
                                <p:cTn id="17" presetID="6" presetClass="entr" presetSubtype="16"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circle(in)">
                                      <p:cBhvr>
                                        <p:cTn id="19" dur="500"/>
                                        <p:tgtEl>
                                          <p:spTgt spid="31"/>
                                        </p:tgtEl>
                                      </p:cBhvr>
                                    </p:animEffect>
                                  </p:childTnLst>
                                </p:cTn>
                              </p:par>
                              <p:par>
                                <p:cTn id="20" presetID="6" presetClass="entr" presetSubtype="16"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circle(in)">
                                      <p:cBhvr>
                                        <p:cTn id="22" dur="500"/>
                                        <p:tgtEl>
                                          <p:spTgt spid="32"/>
                                        </p:tgtEl>
                                      </p:cBhvr>
                                    </p:animEffect>
                                  </p:childTnLst>
                                </p:cTn>
                              </p:par>
                              <p:par>
                                <p:cTn id="23" presetID="6" presetClass="entr" presetSubtype="16"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circle(in)">
                                      <p:cBhvr>
                                        <p:cTn id="25" dur="500"/>
                                        <p:tgtEl>
                                          <p:spTgt spid="33"/>
                                        </p:tgtEl>
                                      </p:cBhvr>
                                    </p:animEffect>
                                  </p:childTnLst>
                                </p:cTn>
                              </p:par>
                              <p:par>
                                <p:cTn id="26" presetID="6" presetClass="entr" presetSubtype="16"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circle(in)">
                                      <p:cBhvr>
                                        <p:cTn id="28" dur="500"/>
                                        <p:tgtEl>
                                          <p:spTgt spid="34"/>
                                        </p:tgtEl>
                                      </p:cBhvr>
                                    </p:animEffect>
                                  </p:childTnLst>
                                </p:cTn>
                              </p:par>
                              <p:par>
                                <p:cTn id="29" presetID="6" presetClass="entr" presetSubtype="16"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circle(in)">
                                      <p:cBhvr>
                                        <p:cTn id="31" dur="500"/>
                                        <p:tgtEl>
                                          <p:spTgt spid="35"/>
                                        </p:tgtEl>
                                      </p:cBhvr>
                                    </p:animEffect>
                                  </p:childTnLst>
                                </p:cTn>
                              </p:par>
                              <p:par>
                                <p:cTn id="32" presetID="6" presetClass="entr" presetSubtype="16"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circle(in)">
                                      <p:cBhvr>
                                        <p:cTn id="34" dur="500"/>
                                        <p:tgtEl>
                                          <p:spTgt spid="36"/>
                                        </p:tgtEl>
                                      </p:cBhvr>
                                    </p:animEffect>
                                  </p:childTnLst>
                                </p:cTn>
                              </p:par>
                              <p:par>
                                <p:cTn id="35" presetID="6" presetClass="entr" presetSubtype="16"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circle(in)">
                                      <p:cBhvr>
                                        <p:cTn id="37" dur="500"/>
                                        <p:tgtEl>
                                          <p:spTgt spid="38"/>
                                        </p:tgtEl>
                                      </p:cBhvr>
                                    </p:animEffect>
                                  </p:childTnLst>
                                </p:cTn>
                              </p:par>
                              <p:par>
                                <p:cTn id="38" presetID="6" presetClass="entr" presetSubtype="16"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circle(in)">
                                      <p:cBhvr>
                                        <p:cTn id="40" dur="500"/>
                                        <p:tgtEl>
                                          <p:spTgt spid="39"/>
                                        </p:tgtEl>
                                      </p:cBhvr>
                                    </p:animEffect>
                                  </p:childTnLst>
                                </p:cTn>
                              </p:par>
                              <p:par>
                                <p:cTn id="41" presetID="6" presetClass="entr" presetSubtype="16"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circle(in)">
                                      <p:cBhvr>
                                        <p:cTn id="43" dur="500"/>
                                        <p:tgtEl>
                                          <p:spTgt spid="40"/>
                                        </p:tgtEl>
                                      </p:cBhvr>
                                    </p:animEffect>
                                  </p:childTnLst>
                                </p:cTn>
                              </p:par>
                              <p:par>
                                <p:cTn id="44" presetID="6" presetClass="entr" presetSubtype="16"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circle(in)">
                                      <p:cBhvr>
                                        <p:cTn id="46" dur="500"/>
                                        <p:tgtEl>
                                          <p:spTgt spid="41"/>
                                        </p:tgtEl>
                                      </p:cBhvr>
                                    </p:animEffect>
                                  </p:childTnLst>
                                </p:cTn>
                              </p:par>
                              <p:par>
                                <p:cTn id="47" presetID="6" presetClass="entr" presetSubtype="16"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circle(in)">
                                      <p:cBhvr>
                                        <p:cTn id="49" dur="500"/>
                                        <p:tgtEl>
                                          <p:spTgt spid="42"/>
                                        </p:tgtEl>
                                      </p:cBhvr>
                                    </p:animEffect>
                                  </p:childTnLst>
                                </p:cTn>
                              </p:par>
                              <p:par>
                                <p:cTn id="50" presetID="6" presetClass="entr" presetSubtype="16" fill="hold" nodeType="withEffect">
                                  <p:stCondLst>
                                    <p:cond delay="0"/>
                                  </p:stCondLst>
                                  <p:childTnLst>
                                    <p:set>
                                      <p:cBhvr>
                                        <p:cTn id="51" dur="1" fill="hold">
                                          <p:stCondLst>
                                            <p:cond delay="0"/>
                                          </p:stCondLst>
                                        </p:cTn>
                                        <p:tgtEl>
                                          <p:spTgt spid="2051"/>
                                        </p:tgtEl>
                                        <p:attrNameLst>
                                          <p:attrName>style.visibility</p:attrName>
                                        </p:attrNameLst>
                                      </p:cBhvr>
                                      <p:to>
                                        <p:strVal val="visible"/>
                                      </p:to>
                                    </p:set>
                                    <p:animEffect transition="in" filter="circle(in)">
                                      <p:cBhvr>
                                        <p:cTn id="52" dur="500"/>
                                        <p:tgtEl>
                                          <p:spTgt spid="2051"/>
                                        </p:tgtEl>
                                      </p:cBhvr>
                                    </p:animEffect>
                                  </p:childTnLst>
                                </p:cTn>
                              </p:par>
                              <p:par>
                                <p:cTn id="53" presetID="6" presetClass="entr" presetSubtype="16" fill="hold" nodeType="withEffect">
                                  <p:stCondLst>
                                    <p:cond delay="0"/>
                                  </p:stCondLst>
                                  <p:childTnLst>
                                    <p:set>
                                      <p:cBhvr>
                                        <p:cTn id="54" dur="1" fill="hold">
                                          <p:stCondLst>
                                            <p:cond delay="0"/>
                                          </p:stCondLst>
                                        </p:cTn>
                                        <p:tgtEl>
                                          <p:spTgt spid="2053"/>
                                        </p:tgtEl>
                                        <p:attrNameLst>
                                          <p:attrName>style.visibility</p:attrName>
                                        </p:attrNameLst>
                                      </p:cBhvr>
                                      <p:to>
                                        <p:strVal val="visible"/>
                                      </p:to>
                                    </p:set>
                                    <p:animEffect transition="in" filter="circle(in)">
                                      <p:cBhvr>
                                        <p:cTn id="55" dur="500"/>
                                        <p:tgtEl>
                                          <p:spTgt spid="2053"/>
                                        </p:tgtEl>
                                      </p:cBhvr>
                                    </p:animEffect>
                                  </p:childTnLst>
                                </p:cTn>
                              </p:par>
                              <p:par>
                                <p:cTn id="56" presetID="6" presetClass="entr" presetSubtype="16" fill="hold" nodeType="withEffect">
                                  <p:stCondLst>
                                    <p:cond delay="0"/>
                                  </p:stCondLst>
                                  <p:childTnLst>
                                    <p:set>
                                      <p:cBhvr>
                                        <p:cTn id="57" dur="1" fill="hold">
                                          <p:stCondLst>
                                            <p:cond delay="0"/>
                                          </p:stCondLst>
                                        </p:cTn>
                                        <p:tgtEl>
                                          <p:spTgt spid="2054"/>
                                        </p:tgtEl>
                                        <p:attrNameLst>
                                          <p:attrName>style.visibility</p:attrName>
                                        </p:attrNameLst>
                                      </p:cBhvr>
                                      <p:to>
                                        <p:strVal val="visible"/>
                                      </p:to>
                                    </p:set>
                                    <p:animEffect transition="in" filter="circle(in)">
                                      <p:cBhvr>
                                        <p:cTn id="58" dur="500"/>
                                        <p:tgtEl>
                                          <p:spTgt spid="2054"/>
                                        </p:tgtEl>
                                      </p:cBhvr>
                                    </p:animEffect>
                                  </p:childTnLst>
                                </p:cTn>
                              </p:par>
                              <p:par>
                                <p:cTn id="59" presetID="6" presetClass="entr" presetSubtype="16" fill="hold" nodeType="withEffect">
                                  <p:stCondLst>
                                    <p:cond delay="0"/>
                                  </p:stCondLst>
                                  <p:childTnLst>
                                    <p:set>
                                      <p:cBhvr>
                                        <p:cTn id="60" dur="1" fill="hold">
                                          <p:stCondLst>
                                            <p:cond delay="0"/>
                                          </p:stCondLst>
                                        </p:cTn>
                                        <p:tgtEl>
                                          <p:spTgt spid="2055"/>
                                        </p:tgtEl>
                                        <p:attrNameLst>
                                          <p:attrName>style.visibility</p:attrName>
                                        </p:attrNameLst>
                                      </p:cBhvr>
                                      <p:to>
                                        <p:strVal val="visible"/>
                                      </p:to>
                                    </p:set>
                                    <p:animEffect transition="in" filter="circle(in)">
                                      <p:cBhvr>
                                        <p:cTn id="61" dur="500"/>
                                        <p:tgtEl>
                                          <p:spTgt spid="2055"/>
                                        </p:tgtEl>
                                      </p:cBhvr>
                                    </p:animEffect>
                                  </p:childTnLst>
                                </p:cTn>
                              </p:par>
                              <p:par>
                                <p:cTn id="62" presetID="6" presetClass="entr" presetSubtype="16" fill="hold" nodeType="withEffect">
                                  <p:stCondLst>
                                    <p:cond delay="0"/>
                                  </p:stCondLst>
                                  <p:childTnLst>
                                    <p:set>
                                      <p:cBhvr>
                                        <p:cTn id="63" dur="1" fill="hold">
                                          <p:stCondLst>
                                            <p:cond delay="0"/>
                                          </p:stCondLst>
                                        </p:cTn>
                                        <p:tgtEl>
                                          <p:spTgt spid="2052"/>
                                        </p:tgtEl>
                                        <p:attrNameLst>
                                          <p:attrName>style.visibility</p:attrName>
                                        </p:attrNameLst>
                                      </p:cBhvr>
                                      <p:to>
                                        <p:strVal val="visible"/>
                                      </p:to>
                                    </p:set>
                                    <p:animEffect transition="in" filter="circle(in)">
                                      <p:cBhvr>
                                        <p:cTn id="6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07768" y="639891"/>
            <a:ext cx="4104456" cy="461665"/>
          </a:xfrm>
          <a:prstGeom prst="rect">
            <a:avLst/>
          </a:prstGeom>
          <a:noFill/>
        </p:spPr>
        <p:txBody>
          <a:bodyPr wrap="square" rtlCol="0">
            <a:spAutoFit/>
          </a:bodyPr>
          <a:lstStyle/>
          <a:p>
            <a:pPr algn="ctr"/>
            <a:r>
              <a:rPr lang="zh-CN" altLang="en-US" sz="2400" b="1" dirty="0">
                <a:solidFill>
                  <a:srgbClr val="7F7F7F"/>
                </a:solidFill>
                <a:latin typeface="微软雅黑" panose="020B0503020204020204" pitchFamily="34" charset="-122"/>
                <a:ea typeface="微软雅黑" panose="020B0503020204020204" pitchFamily="34" charset="-122"/>
              </a:rPr>
              <a:t>第三方中间件</a:t>
            </a:r>
          </a:p>
        </p:txBody>
      </p:sp>
      <p:grpSp>
        <p:nvGrpSpPr>
          <p:cNvPr id="5" name="组合 4"/>
          <p:cNvGrpSpPr/>
          <p:nvPr/>
        </p:nvGrpSpPr>
        <p:grpSpPr>
          <a:xfrm>
            <a:off x="5140527" y="5328068"/>
            <a:ext cx="1807682" cy="641935"/>
            <a:chOff x="3531111" y="4777116"/>
            <a:chExt cx="2187295" cy="776741"/>
          </a:xfrm>
        </p:grpSpPr>
        <p:sp>
          <p:nvSpPr>
            <p:cNvPr id="2" name="矩形 1"/>
            <p:cNvSpPr/>
            <p:nvPr/>
          </p:nvSpPr>
          <p:spPr bwMode="auto">
            <a:xfrm>
              <a:off x="3531111" y="4777116"/>
              <a:ext cx="2187295" cy="776741"/>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281603"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719279" y="4865597"/>
              <a:ext cx="1792082" cy="6365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8674109" y="5328068"/>
            <a:ext cx="1807682" cy="641935"/>
            <a:chOff x="6074043" y="4752004"/>
            <a:chExt cx="2187295" cy="776741"/>
          </a:xfrm>
        </p:grpSpPr>
        <p:sp>
          <p:nvSpPr>
            <p:cNvPr id="18" name="矩形 17"/>
            <p:cNvSpPr/>
            <p:nvPr/>
          </p:nvSpPr>
          <p:spPr bwMode="auto">
            <a:xfrm>
              <a:off x="6074043" y="4752004"/>
              <a:ext cx="2187295" cy="776741"/>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281604" name="Picture 4" descr="C:\Users\yangyang\Desktop\翼辉网站代码20170509（表单适应）\image\logoic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9366" y="4937604"/>
              <a:ext cx="1451723" cy="4790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组合 2"/>
          <p:cNvGrpSpPr/>
          <p:nvPr/>
        </p:nvGrpSpPr>
        <p:grpSpPr>
          <a:xfrm>
            <a:off x="8674109" y="3051989"/>
            <a:ext cx="1807682" cy="641935"/>
            <a:chOff x="6091580" y="2525308"/>
            <a:chExt cx="2187295" cy="776741"/>
          </a:xfrm>
        </p:grpSpPr>
        <p:sp>
          <p:nvSpPr>
            <p:cNvPr id="19" name="矩形 18"/>
            <p:cNvSpPr/>
            <p:nvPr/>
          </p:nvSpPr>
          <p:spPr bwMode="auto">
            <a:xfrm>
              <a:off x="6091580" y="2525308"/>
              <a:ext cx="2187295" cy="776741"/>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281606" name="Picture 6" descr="C:\Users\yangyang\Desktop\翼辉网站代码20170509（表单适应）\image\logoico0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1386" y="2592712"/>
              <a:ext cx="1807682" cy="641935"/>
            </a:xfrm>
            <a:prstGeom prst="rect">
              <a:avLst/>
            </a:prstGeom>
            <a:noFill/>
            <a:extLst>
              <a:ext uri="{909E8E84-426E-40DD-AFC4-6F175D3DCCD1}">
                <a14:hiddenFill xmlns:a14="http://schemas.microsoft.com/office/drawing/2010/main">
                  <a:solidFill>
                    <a:srgbClr val="FFFFFF"/>
                  </a:solidFill>
                </a14:hiddenFill>
              </a:ext>
            </a:extLst>
          </p:spPr>
        </p:pic>
      </p:grpSp>
      <p:pic>
        <p:nvPicPr>
          <p:cNvPr id="281609" name="Picture 9" descr="C:\Users\yangyang\Desktop\翼辉网站代码20170509（表单适应）\image\logoico1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504" y="1916832"/>
            <a:ext cx="1807682" cy="641935"/>
          </a:xfrm>
          <a:prstGeom prst="rect">
            <a:avLst/>
          </a:prstGeom>
          <a:noFill/>
          <a:extLst>
            <a:ext uri="{909E8E84-426E-40DD-AFC4-6F175D3DCCD1}">
              <a14:hiddenFill xmlns:a14="http://schemas.microsoft.com/office/drawing/2010/main">
                <a:solidFill>
                  <a:srgbClr val="FFFFFF"/>
                </a:solidFill>
              </a14:hiddenFill>
            </a:ext>
          </a:extLst>
        </p:spPr>
      </p:pic>
      <p:pic>
        <p:nvPicPr>
          <p:cNvPr id="281610" name="Picture 10" descr="C:\Users\yangyang\Desktop\翼辉网站代码20170509（表单适应）\image\logoico1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4109" y="1916832"/>
            <a:ext cx="1807682" cy="641935"/>
          </a:xfrm>
          <a:prstGeom prst="rect">
            <a:avLst/>
          </a:prstGeom>
          <a:noFill/>
          <a:extLst>
            <a:ext uri="{909E8E84-426E-40DD-AFC4-6F175D3DCCD1}">
              <a14:hiddenFill xmlns:a14="http://schemas.microsoft.com/office/drawing/2010/main">
                <a:solidFill>
                  <a:srgbClr val="FFFFFF"/>
                </a:solidFill>
              </a14:hiddenFill>
            </a:ext>
          </a:extLst>
        </p:spPr>
      </p:pic>
      <p:pic>
        <p:nvPicPr>
          <p:cNvPr id="281611" name="Picture 11" descr="C:\Users\yangyang\Desktop\翼辉网站代码20170509（表单适应）\image\logoico1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0527" y="4187146"/>
            <a:ext cx="1807682" cy="641935"/>
          </a:xfrm>
          <a:prstGeom prst="rect">
            <a:avLst/>
          </a:prstGeom>
          <a:noFill/>
          <a:extLst>
            <a:ext uri="{909E8E84-426E-40DD-AFC4-6F175D3DCCD1}">
              <a14:hiddenFill xmlns:a14="http://schemas.microsoft.com/office/drawing/2010/main">
                <a:solidFill>
                  <a:srgbClr val="FFFFFF"/>
                </a:solidFill>
              </a14:hiddenFill>
            </a:ext>
          </a:extLst>
        </p:spPr>
      </p:pic>
      <p:pic>
        <p:nvPicPr>
          <p:cNvPr id="281612" name="Picture 12" descr="C:\Users\yangyang\Desktop\翼辉网站代码20170509（表单适应）\image\logoico1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1504" y="4187146"/>
            <a:ext cx="1807682" cy="6419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zhangpengcheng1@acoinfo.co\Desktop\logo\图片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693" y="1916832"/>
            <a:ext cx="1809750" cy="63976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zhangpengcheng1@acoinfo.co\Desktop\logo\图片3 拷贝.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1504" y="3051989"/>
            <a:ext cx="1809750" cy="63976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13"/>
          <p:cNvPicPr>
            <a:picLocks noChangeAspect="1"/>
          </p:cNvPicPr>
          <p:nvPr/>
        </p:nvPicPr>
        <p:blipFill>
          <a:blip r:embed="rId11"/>
          <a:stretch>
            <a:fillRect/>
          </a:stretch>
        </p:blipFill>
        <p:spPr>
          <a:xfrm>
            <a:off x="5253110" y="3177084"/>
            <a:ext cx="1583055" cy="405765"/>
          </a:xfrm>
          <a:prstGeom prst="rect">
            <a:avLst/>
          </a:prstGeom>
        </p:spPr>
      </p:pic>
      <p:pic>
        <p:nvPicPr>
          <p:cNvPr id="11" name="图片 10" descr="14"/>
          <p:cNvPicPr>
            <a:picLocks noChangeAspect="1"/>
          </p:cNvPicPr>
          <p:nvPr/>
        </p:nvPicPr>
        <p:blipFill>
          <a:blip r:embed="rId12"/>
          <a:stretch>
            <a:fillRect/>
          </a:stretch>
        </p:blipFill>
        <p:spPr>
          <a:xfrm>
            <a:off x="8748876" y="4298271"/>
            <a:ext cx="1651000" cy="319405"/>
          </a:xfrm>
          <a:prstGeom prst="rect">
            <a:avLst/>
          </a:prstGeom>
        </p:spPr>
      </p:pic>
      <p:pic>
        <p:nvPicPr>
          <p:cNvPr id="12" name="图片 11" descr="12"/>
          <p:cNvPicPr>
            <a:picLocks noChangeAspect="1"/>
          </p:cNvPicPr>
          <p:nvPr/>
        </p:nvPicPr>
        <p:blipFill>
          <a:blip r:embed="rId13"/>
          <a:stretch>
            <a:fillRect/>
          </a:stretch>
        </p:blipFill>
        <p:spPr>
          <a:xfrm>
            <a:off x="1757234" y="5439193"/>
            <a:ext cx="1548765" cy="697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81609"/>
                                        </p:tgtEl>
                                        <p:attrNameLst>
                                          <p:attrName>style.visibility</p:attrName>
                                        </p:attrNameLst>
                                      </p:cBhvr>
                                      <p:to>
                                        <p:strVal val="visible"/>
                                      </p:to>
                                    </p:set>
                                    <p:anim calcmode="lin" valueType="num">
                                      <p:cBhvr additive="base">
                                        <p:cTn id="19" dur="500" fill="hold"/>
                                        <p:tgtEl>
                                          <p:spTgt spid="281609"/>
                                        </p:tgtEl>
                                        <p:attrNameLst>
                                          <p:attrName>ppt_x</p:attrName>
                                        </p:attrNameLst>
                                      </p:cBhvr>
                                      <p:tavLst>
                                        <p:tav tm="0">
                                          <p:val>
                                            <p:strVal val="#ppt_x"/>
                                          </p:val>
                                        </p:tav>
                                        <p:tav tm="100000">
                                          <p:val>
                                            <p:strVal val="#ppt_x"/>
                                          </p:val>
                                        </p:tav>
                                      </p:tavLst>
                                    </p:anim>
                                    <p:anim calcmode="lin" valueType="num">
                                      <p:cBhvr additive="base">
                                        <p:cTn id="20" dur="500" fill="hold"/>
                                        <p:tgtEl>
                                          <p:spTgt spid="28160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1610"/>
                                        </p:tgtEl>
                                        <p:attrNameLst>
                                          <p:attrName>style.visibility</p:attrName>
                                        </p:attrNameLst>
                                      </p:cBhvr>
                                      <p:to>
                                        <p:strVal val="visible"/>
                                      </p:to>
                                    </p:set>
                                    <p:anim calcmode="lin" valueType="num">
                                      <p:cBhvr additive="base">
                                        <p:cTn id="23" dur="500" fill="hold"/>
                                        <p:tgtEl>
                                          <p:spTgt spid="281610"/>
                                        </p:tgtEl>
                                        <p:attrNameLst>
                                          <p:attrName>ppt_x</p:attrName>
                                        </p:attrNameLst>
                                      </p:cBhvr>
                                      <p:tavLst>
                                        <p:tav tm="0">
                                          <p:val>
                                            <p:strVal val="#ppt_x"/>
                                          </p:val>
                                        </p:tav>
                                        <p:tav tm="100000">
                                          <p:val>
                                            <p:strVal val="#ppt_x"/>
                                          </p:val>
                                        </p:tav>
                                      </p:tavLst>
                                    </p:anim>
                                    <p:anim calcmode="lin" valueType="num">
                                      <p:cBhvr additive="base">
                                        <p:cTn id="24" dur="500" fill="hold"/>
                                        <p:tgtEl>
                                          <p:spTgt spid="2816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1611"/>
                                        </p:tgtEl>
                                        <p:attrNameLst>
                                          <p:attrName>style.visibility</p:attrName>
                                        </p:attrNameLst>
                                      </p:cBhvr>
                                      <p:to>
                                        <p:strVal val="visible"/>
                                      </p:to>
                                    </p:set>
                                    <p:anim calcmode="lin" valueType="num">
                                      <p:cBhvr additive="base">
                                        <p:cTn id="27" dur="500" fill="hold"/>
                                        <p:tgtEl>
                                          <p:spTgt spid="281611"/>
                                        </p:tgtEl>
                                        <p:attrNameLst>
                                          <p:attrName>ppt_x</p:attrName>
                                        </p:attrNameLst>
                                      </p:cBhvr>
                                      <p:tavLst>
                                        <p:tav tm="0">
                                          <p:val>
                                            <p:strVal val="#ppt_x"/>
                                          </p:val>
                                        </p:tav>
                                        <p:tav tm="100000">
                                          <p:val>
                                            <p:strVal val="#ppt_x"/>
                                          </p:val>
                                        </p:tav>
                                      </p:tavLst>
                                    </p:anim>
                                    <p:anim calcmode="lin" valueType="num">
                                      <p:cBhvr additive="base">
                                        <p:cTn id="28" dur="500" fill="hold"/>
                                        <p:tgtEl>
                                          <p:spTgt spid="2816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81612"/>
                                        </p:tgtEl>
                                        <p:attrNameLst>
                                          <p:attrName>style.visibility</p:attrName>
                                        </p:attrNameLst>
                                      </p:cBhvr>
                                      <p:to>
                                        <p:strVal val="visible"/>
                                      </p:to>
                                    </p:set>
                                    <p:anim calcmode="lin" valueType="num">
                                      <p:cBhvr additive="base">
                                        <p:cTn id="31" dur="500" fill="hold"/>
                                        <p:tgtEl>
                                          <p:spTgt spid="281612"/>
                                        </p:tgtEl>
                                        <p:attrNameLst>
                                          <p:attrName>ppt_x</p:attrName>
                                        </p:attrNameLst>
                                      </p:cBhvr>
                                      <p:tavLst>
                                        <p:tav tm="0">
                                          <p:val>
                                            <p:strVal val="#ppt_x"/>
                                          </p:val>
                                        </p:tav>
                                        <p:tav tm="100000">
                                          <p:val>
                                            <p:strVal val="#ppt_x"/>
                                          </p:val>
                                        </p:tav>
                                      </p:tavLst>
                                    </p:anim>
                                    <p:anim calcmode="lin" valueType="num">
                                      <p:cBhvr additive="base">
                                        <p:cTn id="32" dur="500" fill="hold"/>
                                        <p:tgtEl>
                                          <p:spTgt spid="2816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076"/>
                                        </p:tgtEl>
                                        <p:attrNameLst>
                                          <p:attrName>style.visibility</p:attrName>
                                        </p:attrNameLst>
                                      </p:cBhvr>
                                      <p:to>
                                        <p:strVal val="visible"/>
                                      </p:to>
                                    </p:set>
                                    <p:anim calcmode="lin" valueType="num">
                                      <p:cBhvr additive="base">
                                        <p:cTn id="35" dur="500" fill="hold"/>
                                        <p:tgtEl>
                                          <p:spTgt spid="3076"/>
                                        </p:tgtEl>
                                        <p:attrNameLst>
                                          <p:attrName>ppt_x</p:attrName>
                                        </p:attrNameLst>
                                      </p:cBhvr>
                                      <p:tavLst>
                                        <p:tav tm="0">
                                          <p:val>
                                            <p:strVal val="#ppt_x"/>
                                          </p:val>
                                        </p:tav>
                                        <p:tav tm="100000">
                                          <p:val>
                                            <p:strVal val="#ppt_x"/>
                                          </p:val>
                                        </p:tav>
                                      </p:tavLst>
                                    </p:anim>
                                    <p:anim calcmode="lin" valueType="num">
                                      <p:cBhvr additive="base">
                                        <p:cTn id="36" dur="500" fill="hold"/>
                                        <p:tgtEl>
                                          <p:spTgt spid="307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77"/>
                                        </p:tgtEl>
                                        <p:attrNameLst>
                                          <p:attrName>style.visibility</p:attrName>
                                        </p:attrNameLst>
                                      </p:cBhvr>
                                      <p:to>
                                        <p:strVal val="visible"/>
                                      </p:to>
                                    </p:set>
                                    <p:anim calcmode="lin" valueType="num">
                                      <p:cBhvr additive="base">
                                        <p:cTn id="39" dur="500" fill="hold"/>
                                        <p:tgtEl>
                                          <p:spTgt spid="3077"/>
                                        </p:tgtEl>
                                        <p:attrNameLst>
                                          <p:attrName>ppt_x</p:attrName>
                                        </p:attrNameLst>
                                      </p:cBhvr>
                                      <p:tavLst>
                                        <p:tav tm="0">
                                          <p:val>
                                            <p:strVal val="#ppt_x"/>
                                          </p:val>
                                        </p:tav>
                                        <p:tav tm="100000">
                                          <p:val>
                                            <p:strVal val="#ppt_x"/>
                                          </p:val>
                                        </p:tav>
                                      </p:tavLst>
                                    </p:anim>
                                    <p:anim calcmode="lin" valueType="num">
                                      <p:cBhvr additive="base">
                                        <p:cTn id="40"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1"/>
          <p:cNvGraphicFramePr>
            <a:graphicFrameLocks noGrp="1"/>
          </p:cNvGraphicFramePr>
          <p:nvPr>
            <p:extLst>
              <p:ext uri="{D42A27DB-BD31-4B8C-83A1-F6EECF244321}">
                <p14:modId xmlns:p14="http://schemas.microsoft.com/office/powerpoint/2010/main" val="3959451210"/>
              </p:ext>
            </p:extLst>
          </p:nvPr>
        </p:nvGraphicFramePr>
        <p:xfrm>
          <a:off x="983432" y="1628800"/>
          <a:ext cx="10225136" cy="4424320"/>
        </p:xfrm>
        <a:graphic>
          <a:graphicData uri="http://schemas.openxmlformats.org/drawingml/2006/table">
            <a:tbl>
              <a:tblPr firstRow="1" bandRow="1">
                <a:effectLst/>
                <a:tableStyleId>{5FD0F851-EC5A-4D38-B0AD-8093EC10F338}</a:tableStyleId>
              </a:tblPr>
              <a:tblGrid>
                <a:gridCol w="1514923">
                  <a:extLst>
                    <a:ext uri="{9D8B030D-6E8A-4147-A177-3AD203B41FA5}">
                      <a16:colId xmlns:a16="http://schemas.microsoft.com/office/drawing/2014/main" val="20000"/>
                    </a:ext>
                  </a:extLst>
                </a:gridCol>
                <a:gridCol w="7515983">
                  <a:extLst>
                    <a:ext uri="{9D8B030D-6E8A-4147-A177-3AD203B41FA5}">
                      <a16:colId xmlns:a16="http://schemas.microsoft.com/office/drawing/2014/main" val="20001"/>
                    </a:ext>
                  </a:extLst>
                </a:gridCol>
                <a:gridCol w="1194230">
                  <a:extLst>
                    <a:ext uri="{9D8B030D-6E8A-4147-A177-3AD203B41FA5}">
                      <a16:colId xmlns:a16="http://schemas.microsoft.com/office/drawing/2014/main" val="20002"/>
                    </a:ext>
                  </a:extLst>
                </a:gridCol>
              </a:tblGrid>
              <a:tr h="384829">
                <a:tc>
                  <a:txBody>
                    <a:bodyPr/>
                    <a:lstStyle/>
                    <a:p>
                      <a:pPr algn="ctr"/>
                      <a:r>
                        <a:rPr lang="zh-CN" altLang="en-US" sz="1400" b="1" i="0" u="none" strike="noStrike" kern="1200" baseline="0" dirty="0">
                          <a:solidFill>
                            <a:srgbClr val="165380"/>
                          </a:solidFill>
                          <a:latin typeface="微软雅黑" panose="020B0503020204020204" pitchFamily="34" charset="-122"/>
                          <a:ea typeface="微软雅黑" panose="020B0503020204020204" pitchFamily="34" charset="-122"/>
                          <a:cs typeface="+mn-cs"/>
                        </a:rPr>
                        <a:t>分类</a:t>
                      </a:r>
                      <a:endParaRPr lang="zh-CN" altLang="en-US" sz="1400" b="0" dirty="0">
                        <a:solidFill>
                          <a:srgbClr val="16538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i="0" u="none" strike="noStrike" kern="1200" baseline="0" dirty="0">
                          <a:solidFill>
                            <a:srgbClr val="165380"/>
                          </a:solidFill>
                          <a:latin typeface="微软雅黑" panose="020B0503020204020204" pitchFamily="34" charset="-122"/>
                          <a:ea typeface="微软雅黑" panose="020B0503020204020204" pitchFamily="34" charset="-122"/>
                          <a:cs typeface="+mn-cs"/>
                        </a:rPr>
                        <a:t>中间件功能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i="0" u="none" strike="noStrike" kern="1200" baseline="0" dirty="0">
                          <a:solidFill>
                            <a:srgbClr val="165380"/>
                          </a:solidFill>
                          <a:latin typeface="微软雅黑" panose="020B0503020204020204" pitchFamily="34" charset="-122"/>
                          <a:ea typeface="微软雅黑" panose="020B0503020204020204" pitchFamily="34" charset="-122"/>
                          <a:cs typeface="+mn-cs"/>
                        </a:rPr>
                        <a:t>功能</a:t>
                      </a:r>
                      <a:endParaRPr kumimoji="0" lang="zh-CN" altLang="en-US" sz="1400" b="0" kern="1200" dirty="0">
                        <a:solidFill>
                          <a:srgbClr val="16538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1522">
                <a:tc>
                  <a:txBody>
                    <a:bodyPr/>
                    <a:lstStyle/>
                    <a:p>
                      <a:pPr marL="0" algn="ctr" rtl="0" eaLnBrk="1" latinLnBrk="0" hangingPunct="1"/>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标准设备</a:t>
                      </a:r>
                      <a:endParaRPr kumimoji="0" lang="zh-CN" altLang="en-US" sz="1400" b="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TTY</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BLOCK</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DMA</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RTC</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PIPE</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设备抽象</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1"/>
                  </a:ext>
                </a:extLst>
              </a:tr>
              <a:tr h="371522">
                <a:tc rowSpan="3">
                  <a:txBody>
                    <a:bodyPr/>
                    <a:lstStyle/>
                    <a:p>
                      <a:pPr algn="ctr"/>
                      <a:endPar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endParaRPr>
                    </a:p>
                    <a:p>
                      <a:pPr algn="ctr"/>
                      <a:endPar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endParaRPr>
                    </a:p>
                    <a:p>
                      <a:pPr algn="ct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工业总线</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USB</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I2C</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SPI</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SDIO</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总线驱动</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4855">
                <a:tc vMerge="1">
                  <a:txBody>
                    <a:bodyPr/>
                    <a:lstStyle/>
                    <a:p>
                      <a:endParaRPr lang="zh-CN"/>
                    </a:p>
                  </a:txBody>
                  <a:tcPr>
                    <a:solidFill>
                      <a:schemeClr val="tx1">
                        <a:lumMod val="85000"/>
                        <a:lumOff val="1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PCI</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PCIe</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总线驱动</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6568">
                <a:tc vMerge="1">
                  <a:txBody>
                    <a:bodyPr/>
                    <a:lstStyle/>
                    <a:p>
                      <a:endParaRPr lang="zh-CN"/>
                    </a:p>
                  </a:txBody>
                  <a:tcPr/>
                </a:tc>
                <a:tc>
                  <a:txBody>
                    <a:bodyPr/>
                    <a:lstStyle/>
                    <a:p>
                      <a:pPr algn="ct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CAN</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MIL-STD-1553B</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RapidIO</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总线驱动</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4855">
                <a:tc rowSpan="2">
                  <a:txBody>
                    <a:bodyPr/>
                    <a:lstStyle/>
                    <a:p>
                      <a:pPr marL="0" algn="ctr" rtl="0" eaLnBrk="1" latinLnBrk="0" hangingPunct="1">
                        <a:lnSpc>
                          <a:spcPct val="250000"/>
                        </a:lnSpc>
                      </a:pP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图形显示</a:t>
                      </a:r>
                      <a:endParaRPr kumimoji="0" lang="zh-CN" altLang="en-US" sz="1400" b="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altLang="zh-CN" sz="1400" b="0" i="0" u="none" strike="noStrike" kern="1200" baseline="0" dirty="0" err="1">
                          <a:solidFill>
                            <a:schemeClr val="bg1"/>
                          </a:solidFill>
                          <a:latin typeface="微软雅黑" panose="020B0503020204020204" pitchFamily="34" charset="-122"/>
                          <a:ea typeface="微软雅黑" panose="020B0503020204020204" pitchFamily="34" charset="-122"/>
                          <a:cs typeface="+mn-cs"/>
                        </a:rPr>
                        <a:t>Qt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chemeClr val="bg1"/>
                          </a:solidFill>
                          <a:latin typeface="微软雅黑" panose="020B0503020204020204" pitchFamily="34" charset="-122"/>
                          <a:ea typeface="微软雅黑" panose="020B0503020204020204" pitchFamily="34" charset="-122"/>
                          <a:cs typeface="+mn-cs"/>
                        </a:rPr>
                        <a:t>Qwt</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GUI </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库</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5"/>
                  </a:ext>
                </a:extLst>
              </a:tr>
              <a:tr h="371522">
                <a:tc vMerge="1">
                  <a:txBody>
                    <a:bodyPr/>
                    <a:lstStyle/>
                    <a:p>
                      <a:endParaRPr lang="zh-CN"/>
                    </a:p>
                  </a:txBody>
                  <a:tcPr>
                    <a:solidFill>
                      <a:schemeClr val="tx1">
                        <a:lumMod val="85000"/>
                        <a:lumOff val="15000"/>
                      </a:schemeClr>
                    </a:solidFill>
                  </a:tcPr>
                </a:tc>
                <a:tc>
                  <a:txBody>
                    <a:bodyPr/>
                    <a:lstStyle/>
                    <a:p>
                      <a:pPr algn="ctr"/>
                      <a:r>
                        <a:rPr sz="1400" dirty="0" err="1">
                          <a:solidFill>
                            <a:schemeClr val="bg1"/>
                          </a:solidFill>
                          <a:latin typeface="微软雅黑" panose="020B0503020204020204" pitchFamily="34" charset="-122"/>
                          <a:ea typeface="微软雅黑" panose="020B0503020204020204" pitchFamily="34" charset="-122"/>
                          <a:sym typeface="+mn-ea"/>
                        </a:rPr>
                        <a:t>μC</a:t>
                      </a:r>
                      <a:r>
                        <a:rPr sz="1400" dirty="0">
                          <a:solidFill>
                            <a:schemeClr val="bg1"/>
                          </a:solidFill>
                          <a:latin typeface="微软雅黑" panose="020B0503020204020204" pitchFamily="34" charset="-122"/>
                          <a:ea typeface="微软雅黑" panose="020B0503020204020204" pitchFamily="34" charset="-122"/>
                          <a:sym typeface="+mn-ea"/>
                        </a:rPr>
                        <a:t>/</a:t>
                      </a:r>
                      <a:r>
                        <a:rPr sz="1400" dirty="0" err="1">
                          <a:solidFill>
                            <a:schemeClr val="bg1"/>
                          </a:solidFill>
                          <a:latin typeface="微软雅黑" panose="020B0503020204020204" pitchFamily="34" charset="-122"/>
                          <a:ea typeface="微软雅黑" panose="020B0503020204020204" pitchFamily="34" charset="-122"/>
                          <a:sym typeface="+mn-ea"/>
                        </a:rPr>
                        <a:t>GUI、MiniGUI、μGFX</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GUI </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库</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6"/>
                  </a:ext>
                </a:extLst>
              </a:tr>
              <a:tr h="346655">
                <a:tc rowSpan="2">
                  <a:txBody>
                    <a:bodyPr/>
                    <a:lstStyle/>
                    <a:p>
                      <a:pPr algn="ctr">
                        <a:lnSpc>
                          <a:spcPct val="250000"/>
                        </a:lnSpc>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文件系统</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exFAT</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FAT</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YAFFS</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ROMFS</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ROOTFS</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PROCFS</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NFS</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RAMFS</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文件系统</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4855">
                <a:tc vMerge="1">
                  <a:txBody>
                    <a:bodyPr/>
                    <a:lstStyle/>
                    <a:p>
                      <a:endParaRPr lang="zh-CN"/>
                    </a:p>
                  </a:txBody>
                  <a:tcPr>
                    <a:noFill/>
                  </a:tcPr>
                </a:tc>
                <a:tc>
                  <a:txBody>
                    <a:bodyPr/>
                    <a:lstStyle/>
                    <a:p>
                      <a:pPr marL="0" algn="ctr" defTabSz="914400" rtl="0" eaLnBrk="1" latinLnBrk="0" hangingPunct="1"/>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TpsFs</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（掉电安全文件系统）</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文件系统</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4855">
                <a:tc rowSpan="3">
                  <a:txBody>
                    <a:bodyPr/>
                    <a:lstStyle/>
                    <a:p>
                      <a:pPr algn="ctr">
                        <a:lnSpc>
                          <a:spcPct val="350000"/>
                        </a:lnSpc>
                      </a:pP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网络通讯</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algn="ctr" defTabSz="914400" rtl="0" eaLnBrk="1" latinLnBrk="0" hangingPunct="1"/>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IPv4</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IPv6</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AF_UNIX</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AF_PACKET</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AF_ROUTE</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协议簇</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9"/>
                  </a:ext>
                </a:extLst>
              </a:tr>
              <a:tr h="347427">
                <a:tc vMerge="1">
                  <a:txBody>
                    <a:bodyPr/>
                    <a:lstStyle/>
                    <a:p>
                      <a:endParaRPr lang="zh-CN"/>
                    </a:p>
                  </a:txBody>
                  <a:tcPr>
                    <a:solidFill>
                      <a:schemeClr val="tx1">
                        <a:lumMod val="85000"/>
                        <a:lumOff val="15000"/>
                      </a:schemeClr>
                    </a:solidFill>
                  </a:tcPr>
                </a:tc>
                <a:tc>
                  <a:txBody>
                    <a:bodyPr/>
                    <a:lstStyle/>
                    <a:p>
                      <a:pPr algn="ct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socket</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编程接口</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10"/>
                  </a:ext>
                </a:extLst>
              </a:tr>
              <a:tr h="374855">
                <a:tc vMerge="1">
                  <a:txBody>
                    <a:bodyPr/>
                    <a:lstStyle/>
                    <a:p>
                      <a:endParaRPr lang="zh-CN"/>
                    </a:p>
                  </a:txBody>
                  <a:tcPr>
                    <a:lnB w="12700" cap="flat" cmpd="sng" algn="ctr">
                      <a:noFill/>
                      <a:prstDash val="solid"/>
                      <a:round/>
                      <a:headEnd type="none" w="med" len="med"/>
                      <a:tailEnd type="none" w="med" len="med"/>
                    </a:lnB>
                    <a:solidFill>
                      <a:schemeClr val="tx1">
                        <a:lumMod val="85000"/>
                        <a:lumOff val="15000"/>
                      </a:schemeClr>
                    </a:solidFill>
                  </a:tcPr>
                </a:tc>
                <a:tc>
                  <a:txBody>
                    <a:bodyPr/>
                    <a:lstStyle/>
                    <a:p>
                      <a:pPr marL="0" algn="ctr" defTabSz="914400" rtl="0" eaLnBrk="1" latinLnBrk="0" hangingPunct="1"/>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FTP</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TELNET</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TFTP</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chemeClr val="bg1"/>
                          </a:solidFill>
                          <a:latin typeface="微软雅黑" panose="020B0503020204020204" pitchFamily="34" charset="-122"/>
                          <a:ea typeface="微软雅黑" panose="020B0503020204020204" pitchFamily="34" charset="-122"/>
                          <a:cs typeface="+mn-cs"/>
                        </a:rPr>
                        <a:t>nat</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chemeClr val="bg1"/>
                          </a:solidFill>
                          <a:latin typeface="微软雅黑" panose="020B0503020204020204" pitchFamily="34" charset="-122"/>
                          <a:ea typeface="微软雅黑" panose="020B0503020204020204" pitchFamily="34" charset="-122"/>
                          <a:cs typeface="+mn-cs"/>
                        </a:rPr>
                        <a:t>sntp</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ping</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chemeClr val="bg1"/>
                          </a:solidFill>
                          <a:latin typeface="微软雅黑" panose="020B0503020204020204" pitchFamily="34" charset="-122"/>
                          <a:ea typeface="微软雅黑" panose="020B0503020204020204" pitchFamily="34" charset="-122"/>
                          <a:cs typeface="+mn-cs"/>
                        </a:rPr>
                        <a:t>KidVPN</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网络工具</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11"/>
                  </a:ext>
                </a:extLst>
              </a:tr>
            </a:tbl>
          </a:graphicData>
        </a:graphic>
      </p:graphicFrame>
      <p:graphicFrame>
        <p:nvGraphicFramePr>
          <p:cNvPr id="5" name="表格2"/>
          <p:cNvGraphicFramePr>
            <a:graphicFrameLocks noGrp="1"/>
          </p:cNvGraphicFramePr>
          <p:nvPr>
            <p:extLst>
              <p:ext uri="{D42A27DB-BD31-4B8C-83A1-F6EECF244321}">
                <p14:modId xmlns:p14="http://schemas.microsoft.com/office/powerpoint/2010/main" val="2437473353"/>
              </p:ext>
            </p:extLst>
          </p:nvPr>
        </p:nvGraphicFramePr>
        <p:xfrm>
          <a:off x="12444536" y="1124745"/>
          <a:ext cx="8784975" cy="3965177"/>
        </p:xfrm>
        <a:graphic>
          <a:graphicData uri="http://schemas.openxmlformats.org/drawingml/2006/table">
            <a:tbl>
              <a:tblPr firstRow="1" bandRow="1">
                <a:tableStyleId>{5FD0F851-EC5A-4D38-B0AD-8093EC10F338}</a:tableStyleId>
              </a:tblPr>
              <a:tblGrid>
                <a:gridCol w="1368152">
                  <a:extLst>
                    <a:ext uri="{9D8B030D-6E8A-4147-A177-3AD203B41FA5}">
                      <a16:colId xmlns:a16="http://schemas.microsoft.com/office/drawing/2014/main" val="20000"/>
                    </a:ext>
                  </a:extLst>
                </a:gridCol>
                <a:gridCol w="6336704">
                  <a:extLst>
                    <a:ext uri="{9D8B030D-6E8A-4147-A177-3AD203B41FA5}">
                      <a16:colId xmlns:a16="http://schemas.microsoft.com/office/drawing/2014/main" val="20001"/>
                    </a:ext>
                  </a:extLst>
                </a:gridCol>
                <a:gridCol w="1080119">
                  <a:extLst>
                    <a:ext uri="{9D8B030D-6E8A-4147-A177-3AD203B41FA5}">
                      <a16:colId xmlns:a16="http://schemas.microsoft.com/office/drawing/2014/main" val="20002"/>
                    </a:ext>
                  </a:extLst>
                </a:gridCol>
              </a:tblGrid>
              <a:tr h="325249">
                <a:tc>
                  <a:txBody>
                    <a:bodyPr/>
                    <a:lstStyle/>
                    <a:p>
                      <a:pPr algn="ctr"/>
                      <a:r>
                        <a:rPr lang="zh-CN" altLang="en-US" sz="1400" b="1" i="0" u="none" strike="noStrike" kern="1200" baseline="0" dirty="0">
                          <a:solidFill>
                            <a:srgbClr val="165380"/>
                          </a:solidFill>
                          <a:latin typeface="微软雅黑" panose="020B0503020204020204" pitchFamily="34" charset="-122"/>
                          <a:ea typeface="微软雅黑" panose="020B0503020204020204" pitchFamily="34" charset="-122"/>
                          <a:cs typeface="+mn-cs"/>
                        </a:rPr>
                        <a:t>分类</a:t>
                      </a:r>
                      <a:endParaRPr lang="zh-CN" altLang="en-US" sz="1400" b="0" dirty="0">
                        <a:solidFill>
                          <a:srgbClr val="16538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i="0" u="none" strike="noStrike" kern="1200" baseline="0" dirty="0">
                          <a:solidFill>
                            <a:srgbClr val="165380"/>
                          </a:solidFill>
                          <a:latin typeface="微软雅黑" panose="020B0503020204020204" pitchFamily="34" charset="-122"/>
                          <a:ea typeface="微软雅黑" panose="020B0503020204020204" pitchFamily="34" charset="-122"/>
                          <a:cs typeface="+mn-cs"/>
                        </a:rPr>
                        <a:t>中间件功能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b="1" i="0" u="none" strike="noStrike" kern="1200" baseline="0" dirty="0">
                          <a:solidFill>
                            <a:srgbClr val="165380"/>
                          </a:solidFill>
                          <a:latin typeface="微软雅黑" panose="020B0503020204020204" pitchFamily="34" charset="-122"/>
                          <a:ea typeface="微软雅黑" panose="020B0503020204020204" pitchFamily="34" charset="-122"/>
                          <a:cs typeface="+mn-cs"/>
                        </a:rPr>
                        <a:t>功能</a:t>
                      </a:r>
                      <a:endParaRPr kumimoji="0" lang="zh-CN" altLang="en-US" sz="1400" b="0" kern="1200" dirty="0">
                        <a:solidFill>
                          <a:srgbClr val="16538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8719">
                <a:tc rowSpan="8">
                  <a:txBody>
                    <a:bodyPr/>
                    <a:lstStyle/>
                    <a:p>
                      <a:pPr marL="0" algn="ctr" rtl="0" eaLnBrk="1" latinLnBrk="0" hangingPunct="1">
                        <a:lnSpc>
                          <a:spcPct val="999000"/>
                        </a:lnSpc>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标准中间件</a:t>
                      </a:r>
                      <a:endParaRPr kumimoji="0" lang="zh-CN" altLang="en-US" sz="1400" b="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SQLite3</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ODBC</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数据库</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463">
                <a:tc vMerge="1">
                  <a:txBody>
                    <a:bodyPr/>
                    <a:lstStyle/>
                    <a:p>
                      <a:endParaRPr lang="zh-CN"/>
                    </a:p>
                  </a:txBody>
                  <a:tcPr/>
                </a:tc>
                <a:tc>
                  <a:txBody>
                    <a:bodyPr/>
                    <a:lstStyle/>
                    <a:p>
                      <a:pPr marL="0" algn="ctr" defTabSz="914400" rtl="0" eaLnBrk="1" latinLnBrk="0" hangingPunct="1"/>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Mini-XML</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libexpat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格式转换</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5249">
                <a:tc vMerge="1">
                  <a:txBody>
                    <a:bodyPr/>
                    <a:lstStyle/>
                    <a:p>
                      <a:endParaRPr lang="zh-CN"/>
                    </a:p>
                  </a:txBody>
                  <a:tcPr>
                    <a:solidFill>
                      <a:schemeClr val="tx1">
                        <a:lumMod val="85000"/>
                        <a:lumOff val="1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Python</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Lua</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MuJS</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Espruino</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Duktape</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脚本语言</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2463">
                <a:tc v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GoAhead-WebServer</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libcurl</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libxemail</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libpcap</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tcpdump</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网络</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82463">
                <a:tc vMerge="1">
                  <a:txBody>
                    <a:bodyPr/>
                    <a:lstStyle/>
                    <a:p>
                      <a:endParaRPr lang="zh-CN"/>
                    </a:p>
                  </a:txBody>
                  <a:tcPr>
                    <a:solidFill>
                      <a:schemeClr val="tx1">
                        <a:lumMod val="85000"/>
                        <a:lumOff val="15000"/>
                      </a:schemeClr>
                    </a:solidFill>
                  </a:tcPr>
                </a:tc>
                <a:tc>
                  <a:txBody>
                    <a:bodyPr/>
                    <a:lstStyle/>
                    <a:p>
                      <a:pPr marL="0" algn="ctr" defTabSz="914400" rtl="0" eaLnBrk="1" latinLnBrk="0" hangingPunct="1"/>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OpenSSL</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PolarSSL</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安全</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82463">
                <a:tc vMerge="1">
                  <a:txBody>
                    <a:bodyPr/>
                    <a:lstStyle/>
                    <a:p>
                      <a:endParaRPr lang="zh-CN"/>
                    </a:p>
                  </a:txBody>
                  <a:tcPr/>
                </a:tc>
                <a:tc>
                  <a:txBody>
                    <a:bodyPr/>
                    <a:lstStyle/>
                    <a:p>
                      <a:pPr marL="0" algn="ctr" defTabSz="914400" rtl="0" eaLnBrk="1" latinLnBrk="0" hangingPunct="1"/>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zlib</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压缩</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18719">
                <a:tc vMerge="1">
                  <a:txBody>
                    <a:bodyPr/>
                    <a:lstStyle/>
                    <a:p>
                      <a:endParaRPr lang="zh-CN"/>
                    </a:p>
                  </a:txBody>
                  <a:tcPr>
                    <a:solidFill>
                      <a:schemeClr val="tx1">
                        <a:lumMod val="85000"/>
                        <a:lumOff val="15000"/>
                      </a:schemeClr>
                    </a:solidFill>
                  </a:tcPr>
                </a:tc>
                <a:tc>
                  <a:txBody>
                    <a:bodyPr/>
                    <a:lstStyle/>
                    <a:p>
                      <a:pPr algn="ct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Zmodem</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Xmodem</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传输工具</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82463">
                <a:tc vMerge="1">
                  <a:txBody>
                    <a:bodyPr/>
                    <a:lstStyle/>
                    <a:p>
                      <a:endParaRPr lang="zh-CN"/>
                    </a:p>
                  </a:txBody>
                  <a:tcPr/>
                </a:tc>
                <a:tc>
                  <a:txBody>
                    <a:bodyPr/>
                    <a:lstStyle/>
                    <a:p>
                      <a:pPr marL="0" algn="ctr" defTabSz="914400" rtl="0" eaLnBrk="1" latinLnBrk="0" hangingPunct="1"/>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ReadLine</a:t>
                      </a:r>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rgbClr val="7F7F7F"/>
                          </a:solidFill>
                          <a:latin typeface="微软雅黑" panose="020B0503020204020204" pitchFamily="34" charset="-122"/>
                          <a:ea typeface="微软雅黑" panose="020B0503020204020204" pitchFamily="34" charset="-122"/>
                          <a:cs typeface="+mn-cs"/>
                        </a:rPr>
                        <a:t>Libtool</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00" b="0" i="0" u="none" strike="noStrike" kern="1200" baseline="0" dirty="0">
                          <a:solidFill>
                            <a:srgbClr val="7F7F7F"/>
                          </a:solidFill>
                          <a:latin typeface="微软雅黑" panose="020B0503020204020204" pitchFamily="34" charset="-122"/>
                          <a:ea typeface="微软雅黑" panose="020B0503020204020204" pitchFamily="34" charset="-122"/>
                          <a:cs typeface="+mn-cs"/>
                        </a:rPr>
                        <a:t>其他</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82463">
                <a:tc rowSpan="2">
                  <a:txBody>
                    <a:bodyPr/>
                    <a:lstStyle/>
                    <a:p>
                      <a:pPr algn="ctr">
                        <a:lnSpc>
                          <a:spcPct val="250000"/>
                        </a:lnSpc>
                      </a:pP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应用中间件</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algn="ctr" defTabSz="914400" rtl="0" eaLnBrk="1" latinLnBrk="0" hangingPunct="1"/>
                      <a:r>
                        <a:rPr lang="en-US" altLang="zh-CN" sz="1400" b="0" i="0" u="none" strike="noStrike" kern="1200" baseline="0" dirty="0" err="1">
                          <a:solidFill>
                            <a:schemeClr val="bg1"/>
                          </a:solidFill>
                          <a:latin typeface="微软雅黑" panose="020B0503020204020204" pitchFamily="34" charset="-122"/>
                          <a:ea typeface="微软雅黑" panose="020B0503020204020204" pitchFamily="34" charset="-122"/>
                          <a:cs typeface="+mn-cs"/>
                        </a:rPr>
                        <a:t>OpenCV</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chemeClr val="bg1"/>
                          </a:solidFill>
                          <a:latin typeface="微软雅黑" panose="020B0503020204020204" pitchFamily="34" charset="-122"/>
                          <a:ea typeface="微软雅黑" panose="020B0503020204020204" pitchFamily="34" charset="-122"/>
                          <a:cs typeface="+mn-cs"/>
                        </a:rPr>
                        <a:t>EtherCAT</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err="1">
                          <a:solidFill>
                            <a:schemeClr val="bg1"/>
                          </a:solidFill>
                          <a:latin typeface="微软雅黑" panose="020B0503020204020204" pitchFamily="34" charset="-122"/>
                          <a:ea typeface="微软雅黑" panose="020B0503020204020204" pitchFamily="34" charset="-122"/>
                          <a:cs typeface="+mn-cs"/>
                        </a:rPr>
                        <a:t>CANopen</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IEC61850</a:t>
                      </a: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QGIS</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9"/>
                  </a:ext>
                </a:extLst>
              </a:tr>
              <a:tr h="382463">
                <a:tc v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微软雅黑" panose="020B0503020204020204" pitchFamily="34" charset="-122"/>
                          <a:ea typeface="微软雅黑" panose="020B0503020204020204" pitchFamily="34" charset="-122"/>
                          <a:cs typeface="+mn-cs"/>
                        </a:rPr>
                        <a:t>应用规约、行业中间件</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10"/>
                  </a:ext>
                </a:extLst>
              </a:tr>
            </a:tbl>
          </a:graphicData>
        </a:graphic>
      </p:graphicFrame>
      <p:sp>
        <p:nvSpPr>
          <p:cNvPr id="6" name="TextBox 5"/>
          <p:cNvSpPr txBox="1"/>
          <p:nvPr/>
        </p:nvSpPr>
        <p:spPr>
          <a:xfrm>
            <a:off x="4043772" y="574047"/>
            <a:ext cx="4104456" cy="461665"/>
          </a:xfrm>
          <a:prstGeom prst="rect">
            <a:avLst/>
          </a:prstGeom>
          <a:noFill/>
        </p:spPr>
        <p:txBody>
          <a:bodyPr wrap="square" rtlCol="0">
            <a:spAutoFit/>
          </a:bodyPr>
          <a:lstStyle/>
          <a:p>
            <a:pPr algn="ctr"/>
            <a:r>
              <a:rPr lang="zh-CN" altLang="en-US" sz="2400" b="1" dirty="0">
                <a:solidFill>
                  <a:srgbClr val="7F7F7F"/>
                </a:solidFill>
                <a:latin typeface="微软雅黑" panose="020B0503020204020204" pitchFamily="34" charset="-122"/>
                <a:ea typeface="微软雅黑" panose="020B0503020204020204" pitchFamily="34" charset="-122"/>
              </a:rPr>
              <a:t>第三方中间件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0 L 0.73802 -0.01343 " pathEditMode="relative" rAng="0" ptsTypes="AA">
                                      <p:cBhvr>
                                        <p:cTn id="6" dur="700" spd="-100000" fill="hold"/>
                                        <p:tgtEl>
                                          <p:spTgt spid="4"/>
                                        </p:tgtEl>
                                        <p:attrNameLst>
                                          <p:attrName>ppt_x</p:attrName>
                                          <p:attrName>ppt_y</p:attrName>
                                        </p:attrNameLst>
                                      </p:cBhvr>
                                      <p:rCtr x="36892" y="-671"/>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38889E-6 -3.33333E-6 L -1 -3.33333E-6 " pathEditMode="relative" rAng="0" ptsTypes="AA">
                                      <p:cBhvr>
                                        <p:cTn id="10" dur="1100" fill="hold"/>
                                        <p:tgtEl>
                                          <p:spTgt spid="4"/>
                                        </p:tgtEl>
                                        <p:attrNameLst>
                                          <p:attrName>ppt_x</p:attrName>
                                          <p:attrName>ppt_y</p:attrName>
                                        </p:attrNameLst>
                                      </p:cBhvr>
                                      <p:rCtr x="-50000" y="0"/>
                                    </p:animMotion>
                                  </p:childTnLst>
                                </p:cTn>
                              </p:par>
                              <p:par>
                                <p:cTn id="11" presetID="0" presetClass="path" presetSubtype="0" accel="50000" decel="50000" fill="hold" nodeType="withEffect">
                                  <p:stCondLst>
                                    <p:cond delay="0"/>
                                  </p:stCondLst>
                                  <p:childTnLst>
                                    <p:animMotion origin="layout" path="M -0.00989 0.02847 L -1.01007 0.03356 " pathEditMode="relative" rAng="0" ptsTypes="AA">
                                      <p:cBhvr>
                                        <p:cTn id="12" dur="1300" fill="hold"/>
                                        <p:tgtEl>
                                          <p:spTgt spid="5"/>
                                        </p:tgtEl>
                                        <p:attrNameLst>
                                          <p:attrName>ppt_x</p:attrName>
                                          <p:attrName>ppt_y</p:attrName>
                                        </p:attrNameLst>
                                      </p:cBhvr>
                                      <p:rCtr x="-50017"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88113" y="476672"/>
            <a:ext cx="1415773" cy="461665"/>
          </a:xfrm>
          <a:prstGeom prst="rect">
            <a:avLst/>
          </a:prstGeom>
          <a:noFill/>
        </p:spPr>
        <p:txBody>
          <a:bodyPr wrap="none" rtlCol="0">
            <a:spAutoFit/>
          </a:bodyPr>
          <a:lstStyle/>
          <a:p>
            <a:pPr algn="ctr"/>
            <a:r>
              <a:rPr lang="zh-CN" altLang="en-US" sz="2400" b="1" dirty="0">
                <a:solidFill>
                  <a:srgbClr val="7F7F7F"/>
                </a:solidFill>
                <a:latin typeface="微软雅黑" panose="020B0503020204020204" pitchFamily="34" charset="-122"/>
                <a:ea typeface="微软雅黑" panose="020B0503020204020204" pitchFamily="34" charset="-122"/>
              </a:rPr>
              <a:t>公司资质</a:t>
            </a:r>
          </a:p>
        </p:txBody>
      </p:sp>
      <p:pic>
        <p:nvPicPr>
          <p:cNvPr id="4098" name="Picture 2" descr="C:\Users\zhangpengcheng1@acoinfo.co\Desktop\宣传册改版 (定)2018-8-9\素材\015中关村高新技术企业证书.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4368" y="3937194"/>
            <a:ext cx="3348466" cy="23273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08419" y="3926166"/>
            <a:ext cx="3187981" cy="23273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554"/>
          <a:stretch>
            <a:fillRect/>
          </a:stretch>
        </p:blipFill>
        <p:spPr bwMode="auto">
          <a:xfrm>
            <a:off x="4675224" y="1481376"/>
            <a:ext cx="3114707" cy="210208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zhangpengcheng1@acoinfo.co\Desktop\宣传册改版 (定)2018-8-9\素材\121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4240" y="1481375"/>
            <a:ext cx="1460256" cy="21020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l="4952" t="3659" r="2778" b="2768"/>
          <a:stretch>
            <a:fillRect/>
          </a:stretch>
        </p:blipFill>
        <p:spPr bwMode="auto">
          <a:xfrm>
            <a:off x="9200659" y="1484784"/>
            <a:ext cx="1463040" cy="2098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1000"/>
                                        <p:tgtEl>
                                          <p:spTgt spid="4099"/>
                                        </p:tgtEl>
                                      </p:cBhvr>
                                    </p:animEffect>
                                    <p:anim calcmode="lin" valueType="num">
                                      <p:cBhvr>
                                        <p:cTn id="13" dur="1000" fill="hold"/>
                                        <p:tgtEl>
                                          <p:spTgt spid="4099"/>
                                        </p:tgtEl>
                                        <p:attrNameLst>
                                          <p:attrName>ppt_x</p:attrName>
                                        </p:attrNameLst>
                                      </p:cBhvr>
                                      <p:tavLst>
                                        <p:tav tm="0">
                                          <p:val>
                                            <p:strVal val="#ppt_x"/>
                                          </p:val>
                                        </p:tav>
                                        <p:tav tm="100000">
                                          <p:val>
                                            <p:strVal val="#ppt_x"/>
                                          </p:val>
                                        </p:tav>
                                      </p:tavLst>
                                    </p:anim>
                                    <p:anim calcmode="lin" valueType="num">
                                      <p:cBhvr>
                                        <p:cTn id="14" dur="1000" fill="hold"/>
                                        <p:tgtEl>
                                          <p:spTgt spid="409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1000"/>
                                        <p:tgtEl>
                                          <p:spTgt spid="4098"/>
                                        </p:tgtEl>
                                      </p:cBhvr>
                                    </p:animEffect>
                                    <p:anim calcmode="lin" valueType="num">
                                      <p:cBhvr>
                                        <p:cTn id="28" dur="1000" fill="hold"/>
                                        <p:tgtEl>
                                          <p:spTgt spid="4098"/>
                                        </p:tgtEl>
                                        <p:attrNameLst>
                                          <p:attrName>ppt_x</p:attrName>
                                        </p:attrNameLst>
                                      </p:cBhvr>
                                      <p:tavLst>
                                        <p:tav tm="0">
                                          <p:val>
                                            <p:strVal val="#ppt_x"/>
                                          </p:val>
                                        </p:tav>
                                        <p:tav tm="100000">
                                          <p:val>
                                            <p:strVal val="#ppt_x"/>
                                          </p:val>
                                        </p:tav>
                                      </p:tavLst>
                                    </p:anim>
                                    <p:anim calcmode="lin" valueType="num">
                                      <p:cBhvr>
                                        <p:cTn id="2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390331" y="548680"/>
            <a:ext cx="1415772" cy="461665"/>
          </a:xfrm>
          <a:prstGeom prst="rect">
            <a:avLst/>
          </a:prstGeom>
          <a:noFill/>
        </p:spPr>
        <p:txBody>
          <a:bodyPr wrap="none" rtlCol="0">
            <a:spAutoFit/>
          </a:bodyPr>
          <a:lstStyle/>
          <a:p>
            <a:pPr algn="ctr"/>
            <a:r>
              <a:rPr lang="zh-CN" altLang="en-US" sz="2400" b="1" dirty="0">
                <a:solidFill>
                  <a:srgbClr val="7F7F7F"/>
                </a:solidFill>
                <a:latin typeface="微软雅黑" panose="020B0503020204020204" pitchFamily="34" charset="-122"/>
                <a:ea typeface="微软雅黑" panose="020B0503020204020204" pitchFamily="34" charset="-122"/>
              </a:rPr>
              <a:t>知识产权</a:t>
            </a:r>
          </a:p>
        </p:txBody>
      </p:sp>
      <p:pic>
        <p:nvPicPr>
          <p:cNvPr id="64" name="图片 63" descr="property23"/>
          <p:cNvPicPr>
            <a:picLocks noChangeAspect="1"/>
          </p:cNvPicPr>
          <p:nvPr/>
        </p:nvPicPr>
        <p:blipFill>
          <a:blip r:embed="rId2"/>
          <a:stretch>
            <a:fillRect/>
          </a:stretch>
        </p:blipFill>
        <p:spPr>
          <a:xfrm>
            <a:off x="10272464" y="4716780"/>
            <a:ext cx="927735" cy="1249680"/>
          </a:xfrm>
          <a:prstGeom prst="rect">
            <a:avLst/>
          </a:prstGeom>
        </p:spPr>
      </p:pic>
      <p:pic>
        <p:nvPicPr>
          <p:cNvPr id="74" name="图片 73" descr="property04"/>
          <p:cNvPicPr>
            <a:picLocks noChangeAspect="1"/>
          </p:cNvPicPr>
          <p:nvPr/>
        </p:nvPicPr>
        <p:blipFill>
          <a:blip r:embed="rId3"/>
          <a:stretch>
            <a:fillRect/>
          </a:stretch>
        </p:blipFill>
        <p:spPr>
          <a:xfrm>
            <a:off x="9329161" y="4716780"/>
            <a:ext cx="927735" cy="1249680"/>
          </a:xfrm>
          <a:prstGeom prst="rect">
            <a:avLst/>
          </a:prstGeom>
        </p:spPr>
      </p:pic>
      <p:pic>
        <p:nvPicPr>
          <p:cNvPr id="47" name="图片 46" descr="property05"/>
          <p:cNvPicPr>
            <a:picLocks noChangeAspect="1"/>
          </p:cNvPicPr>
          <p:nvPr/>
        </p:nvPicPr>
        <p:blipFill>
          <a:blip r:embed="rId4"/>
          <a:stretch>
            <a:fillRect/>
          </a:stretch>
        </p:blipFill>
        <p:spPr>
          <a:xfrm>
            <a:off x="10245286" y="1591583"/>
            <a:ext cx="927735" cy="1249680"/>
          </a:xfrm>
          <a:prstGeom prst="rect">
            <a:avLst/>
          </a:prstGeom>
        </p:spPr>
      </p:pic>
      <p:pic>
        <p:nvPicPr>
          <p:cNvPr id="48" name="图片 47" descr="property06"/>
          <p:cNvPicPr>
            <a:picLocks noChangeAspect="1"/>
          </p:cNvPicPr>
          <p:nvPr/>
        </p:nvPicPr>
        <p:blipFill>
          <a:blip r:embed="rId5"/>
          <a:stretch>
            <a:fillRect/>
          </a:stretch>
        </p:blipFill>
        <p:spPr>
          <a:xfrm>
            <a:off x="9286712" y="1591583"/>
            <a:ext cx="927735" cy="1249680"/>
          </a:xfrm>
          <a:prstGeom prst="rect">
            <a:avLst/>
          </a:prstGeom>
        </p:spPr>
      </p:pic>
      <p:pic>
        <p:nvPicPr>
          <p:cNvPr id="49" name="图片 48" descr="property07"/>
          <p:cNvPicPr>
            <a:picLocks noChangeAspect="1"/>
          </p:cNvPicPr>
          <p:nvPr/>
        </p:nvPicPr>
        <p:blipFill>
          <a:blip r:embed="rId6"/>
          <a:stretch>
            <a:fillRect/>
          </a:stretch>
        </p:blipFill>
        <p:spPr>
          <a:xfrm>
            <a:off x="8328137" y="1591583"/>
            <a:ext cx="927735" cy="1249680"/>
          </a:xfrm>
          <a:prstGeom prst="rect">
            <a:avLst/>
          </a:prstGeom>
        </p:spPr>
      </p:pic>
      <p:pic>
        <p:nvPicPr>
          <p:cNvPr id="50" name="图片 49" descr="property08"/>
          <p:cNvPicPr>
            <a:picLocks noChangeAspect="1"/>
          </p:cNvPicPr>
          <p:nvPr/>
        </p:nvPicPr>
        <p:blipFill>
          <a:blip r:embed="rId7"/>
          <a:stretch>
            <a:fillRect/>
          </a:stretch>
        </p:blipFill>
        <p:spPr>
          <a:xfrm>
            <a:off x="7369562" y="1591583"/>
            <a:ext cx="927735" cy="1249680"/>
          </a:xfrm>
          <a:prstGeom prst="rect">
            <a:avLst/>
          </a:prstGeom>
        </p:spPr>
      </p:pic>
      <p:pic>
        <p:nvPicPr>
          <p:cNvPr id="51" name="图片 50" descr="property09"/>
          <p:cNvPicPr>
            <a:picLocks noChangeAspect="1"/>
          </p:cNvPicPr>
          <p:nvPr/>
        </p:nvPicPr>
        <p:blipFill>
          <a:blip r:embed="rId8"/>
          <a:stretch>
            <a:fillRect/>
          </a:stretch>
        </p:blipFill>
        <p:spPr>
          <a:xfrm>
            <a:off x="6410987" y="1591583"/>
            <a:ext cx="927735" cy="1249680"/>
          </a:xfrm>
          <a:prstGeom prst="rect">
            <a:avLst/>
          </a:prstGeom>
        </p:spPr>
      </p:pic>
      <p:pic>
        <p:nvPicPr>
          <p:cNvPr id="52" name="图片 51" descr="property10"/>
          <p:cNvPicPr>
            <a:picLocks noChangeAspect="1"/>
          </p:cNvPicPr>
          <p:nvPr/>
        </p:nvPicPr>
        <p:blipFill>
          <a:blip r:embed="rId9"/>
          <a:stretch>
            <a:fillRect/>
          </a:stretch>
        </p:blipFill>
        <p:spPr>
          <a:xfrm>
            <a:off x="5452412" y="1591583"/>
            <a:ext cx="927735" cy="1249680"/>
          </a:xfrm>
          <a:prstGeom prst="rect">
            <a:avLst/>
          </a:prstGeom>
        </p:spPr>
      </p:pic>
      <p:pic>
        <p:nvPicPr>
          <p:cNvPr id="53" name="图片 52" descr="property11"/>
          <p:cNvPicPr>
            <a:picLocks noChangeAspect="1"/>
          </p:cNvPicPr>
          <p:nvPr/>
        </p:nvPicPr>
        <p:blipFill>
          <a:blip r:embed="rId10"/>
          <a:stretch>
            <a:fillRect/>
          </a:stretch>
        </p:blipFill>
        <p:spPr>
          <a:xfrm>
            <a:off x="10256896" y="3151505"/>
            <a:ext cx="927735" cy="1249680"/>
          </a:xfrm>
          <a:prstGeom prst="rect">
            <a:avLst/>
          </a:prstGeom>
        </p:spPr>
      </p:pic>
      <p:pic>
        <p:nvPicPr>
          <p:cNvPr id="54" name="图片 53" descr="property12"/>
          <p:cNvPicPr>
            <a:picLocks noChangeAspect="1"/>
          </p:cNvPicPr>
          <p:nvPr/>
        </p:nvPicPr>
        <p:blipFill>
          <a:blip r:embed="rId11"/>
          <a:stretch>
            <a:fillRect/>
          </a:stretch>
        </p:blipFill>
        <p:spPr>
          <a:xfrm>
            <a:off x="9317551" y="3151505"/>
            <a:ext cx="927735" cy="1249680"/>
          </a:xfrm>
          <a:prstGeom prst="rect">
            <a:avLst/>
          </a:prstGeom>
        </p:spPr>
      </p:pic>
      <p:pic>
        <p:nvPicPr>
          <p:cNvPr id="55" name="图片 54" descr="property13"/>
          <p:cNvPicPr>
            <a:picLocks noChangeAspect="1"/>
          </p:cNvPicPr>
          <p:nvPr/>
        </p:nvPicPr>
        <p:blipFill>
          <a:blip r:embed="rId12"/>
          <a:stretch>
            <a:fillRect/>
          </a:stretch>
        </p:blipFill>
        <p:spPr>
          <a:xfrm>
            <a:off x="8378202" y="3151505"/>
            <a:ext cx="927735" cy="1249680"/>
          </a:xfrm>
          <a:prstGeom prst="rect">
            <a:avLst/>
          </a:prstGeom>
        </p:spPr>
      </p:pic>
      <p:pic>
        <p:nvPicPr>
          <p:cNvPr id="56" name="图片 55" descr="property14"/>
          <p:cNvPicPr>
            <a:picLocks noChangeAspect="1"/>
          </p:cNvPicPr>
          <p:nvPr/>
        </p:nvPicPr>
        <p:blipFill>
          <a:blip r:embed="rId13"/>
          <a:stretch>
            <a:fillRect/>
          </a:stretch>
        </p:blipFill>
        <p:spPr>
          <a:xfrm>
            <a:off x="7438853" y="3151505"/>
            <a:ext cx="927735" cy="1249680"/>
          </a:xfrm>
          <a:prstGeom prst="rect">
            <a:avLst/>
          </a:prstGeom>
        </p:spPr>
      </p:pic>
      <p:pic>
        <p:nvPicPr>
          <p:cNvPr id="57" name="图片 56" descr="property15"/>
          <p:cNvPicPr>
            <a:picLocks noChangeAspect="1"/>
          </p:cNvPicPr>
          <p:nvPr/>
        </p:nvPicPr>
        <p:blipFill>
          <a:blip r:embed="rId14"/>
          <a:stretch>
            <a:fillRect/>
          </a:stretch>
        </p:blipFill>
        <p:spPr>
          <a:xfrm>
            <a:off x="6499504" y="3151505"/>
            <a:ext cx="927735" cy="1249680"/>
          </a:xfrm>
          <a:prstGeom prst="rect">
            <a:avLst/>
          </a:prstGeom>
        </p:spPr>
      </p:pic>
      <p:pic>
        <p:nvPicPr>
          <p:cNvPr id="58" name="图片 57" descr="property16"/>
          <p:cNvPicPr>
            <a:picLocks noChangeAspect="1"/>
          </p:cNvPicPr>
          <p:nvPr/>
        </p:nvPicPr>
        <p:blipFill>
          <a:blip r:embed="rId15"/>
          <a:stretch>
            <a:fillRect/>
          </a:stretch>
        </p:blipFill>
        <p:spPr>
          <a:xfrm>
            <a:off x="5560155" y="3151505"/>
            <a:ext cx="927735" cy="1249680"/>
          </a:xfrm>
          <a:prstGeom prst="rect">
            <a:avLst/>
          </a:prstGeom>
        </p:spPr>
      </p:pic>
      <p:pic>
        <p:nvPicPr>
          <p:cNvPr id="59" name="图片 58" descr="property18"/>
          <p:cNvPicPr>
            <a:picLocks noChangeAspect="1"/>
          </p:cNvPicPr>
          <p:nvPr/>
        </p:nvPicPr>
        <p:blipFill>
          <a:blip r:embed="rId16"/>
          <a:stretch>
            <a:fillRect/>
          </a:stretch>
        </p:blipFill>
        <p:spPr>
          <a:xfrm>
            <a:off x="4620806" y="3151505"/>
            <a:ext cx="927735" cy="1249680"/>
          </a:xfrm>
          <a:prstGeom prst="rect">
            <a:avLst/>
          </a:prstGeom>
        </p:spPr>
      </p:pic>
      <p:pic>
        <p:nvPicPr>
          <p:cNvPr id="60" name="图片 59" descr="property19"/>
          <p:cNvPicPr>
            <a:picLocks noChangeAspect="1"/>
          </p:cNvPicPr>
          <p:nvPr/>
        </p:nvPicPr>
        <p:blipFill>
          <a:blip r:embed="rId17"/>
          <a:stretch>
            <a:fillRect/>
          </a:stretch>
        </p:blipFill>
        <p:spPr>
          <a:xfrm>
            <a:off x="3681457" y="3151505"/>
            <a:ext cx="927735" cy="1249680"/>
          </a:xfrm>
          <a:prstGeom prst="rect">
            <a:avLst/>
          </a:prstGeom>
        </p:spPr>
      </p:pic>
      <p:pic>
        <p:nvPicPr>
          <p:cNvPr id="61" name="图片 60" descr="property20"/>
          <p:cNvPicPr>
            <a:picLocks noChangeAspect="1"/>
          </p:cNvPicPr>
          <p:nvPr/>
        </p:nvPicPr>
        <p:blipFill>
          <a:blip r:embed="rId18"/>
          <a:stretch>
            <a:fillRect/>
          </a:stretch>
        </p:blipFill>
        <p:spPr>
          <a:xfrm>
            <a:off x="2742108" y="3151505"/>
            <a:ext cx="927735" cy="1249680"/>
          </a:xfrm>
          <a:prstGeom prst="rect">
            <a:avLst/>
          </a:prstGeom>
        </p:spPr>
      </p:pic>
      <p:pic>
        <p:nvPicPr>
          <p:cNvPr id="62" name="图片 61" descr="property21"/>
          <p:cNvPicPr>
            <a:picLocks noChangeAspect="1"/>
          </p:cNvPicPr>
          <p:nvPr/>
        </p:nvPicPr>
        <p:blipFill>
          <a:blip r:embed="rId19"/>
          <a:stretch>
            <a:fillRect/>
          </a:stretch>
        </p:blipFill>
        <p:spPr>
          <a:xfrm>
            <a:off x="1802759" y="3151505"/>
            <a:ext cx="927735" cy="1249680"/>
          </a:xfrm>
          <a:prstGeom prst="rect">
            <a:avLst/>
          </a:prstGeom>
        </p:spPr>
      </p:pic>
      <p:pic>
        <p:nvPicPr>
          <p:cNvPr id="63" name="图片 62" descr="property22"/>
          <p:cNvPicPr>
            <a:picLocks noChangeAspect="1"/>
          </p:cNvPicPr>
          <p:nvPr/>
        </p:nvPicPr>
        <p:blipFill>
          <a:blip r:embed="rId20"/>
          <a:stretch>
            <a:fillRect/>
          </a:stretch>
        </p:blipFill>
        <p:spPr>
          <a:xfrm>
            <a:off x="863410" y="3151505"/>
            <a:ext cx="927735" cy="1249680"/>
          </a:xfrm>
          <a:prstGeom prst="rect">
            <a:avLst/>
          </a:prstGeom>
        </p:spPr>
      </p:pic>
      <p:pic>
        <p:nvPicPr>
          <p:cNvPr id="65" name="图片 64" descr="property24"/>
          <p:cNvPicPr>
            <a:picLocks noChangeAspect="1"/>
          </p:cNvPicPr>
          <p:nvPr/>
        </p:nvPicPr>
        <p:blipFill>
          <a:blip r:embed="rId21"/>
          <a:stretch>
            <a:fillRect/>
          </a:stretch>
        </p:blipFill>
        <p:spPr>
          <a:xfrm>
            <a:off x="8385856" y="4716780"/>
            <a:ext cx="927735" cy="1249680"/>
          </a:xfrm>
          <a:prstGeom prst="rect">
            <a:avLst/>
          </a:prstGeom>
        </p:spPr>
      </p:pic>
      <p:pic>
        <p:nvPicPr>
          <p:cNvPr id="66" name="图片 65" descr="property25"/>
          <p:cNvPicPr>
            <a:picLocks noChangeAspect="1"/>
          </p:cNvPicPr>
          <p:nvPr/>
        </p:nvPicPr>
        <p:blipFill>
          <a:blip r:embed="rId22"/>
          <a:stretch>
            <a:fillRect/>
          </a:stretch>
        </p:blipFill>
        <p:spPr>
          <a:xfrm>
            <a:off x="7442551" y="4716780"/>
            <a:ext cx="927735" cy="1249680"/>
          </a:xfrm>
          <a:prstGeom prst="rect">
            <a:avLst/>
          </a:prstGeom>
        </p:spPr>
      </p:pic>
      <p:pic>
        <p:nvPicPr>
          <p:cNvPr id="67" name="图片 66" descr="property26"/>
          <p:cNvPicPr>
            <a:picLocks noChangeAspect="1"/>
          </p:cNvPicPr>
          <p:nvPr/>
        </p:nvPicPr>
        <p:blipFill>
          <a:blip r:embed="rId23"/>
          <a:stretch>
            <a:fillRect/>
          </a:stretch>
        </p:blipFill>
        <p:spPr>
          <a:xfrm>
            <a:off x="6499246" y="4716780"/>
            <a:ext cx="927735" cy="1249680"/>
          </a:xfrm>
          <a:prstGeom prst="rect">
            <a:avLst/>
          </a:prstGeom>
        </p:spPr>
      </p:pic>
      <p:pic>
        <p:nvPicPr>
          <p:cNvPr id="68" name="图片 67" descr="property27"/>
          <p:cNvPicPr>
            <a:picLocks noChangeAspect="1"/>
          </p:cNvPicPr>
          <p:nvPr/>
        </p:nvPicPr>
        <p:blipFill>
          <a:blip r:embed="rId24"/>
          <a:stretch>
            <a:fillRect/>
          </a:stretch>
        </p:blipFill>
        <p:spPr>
          <a:xfrm>
            <a:off x="5555941" y="4716780"/>
            <a:ext cx="927735" cy="1249680"/>
          </a:xfrm>
          <a:prstGeom prst="rect">
            <a:avLst/>
          </a:prstGeom>
        </p:spPr>
      </p:pic>
      <p:pic>
        <p:nvPicPr>
          <p:cNvPr id="69" name="图片 68" descr="property28"/>
          <p:cNvPicPr>
            <a:picLocks noChangeAspect="1"/>
          </p:cNvPicPr>
          <p:nvPr/>
        </p:nvPicPr>
        <p:blipFill>
          <a:blip r:embed="rId25"/>
          <a:stretch>
            <a:fillRect/>
          </a:stretch>
        </p:blipFill>
        <p:spPr>
          <a:xfrm>
            <a:off x="4612636" y="4716780"/>
            <a:ext cx="927735" cy="1249680"/>
          </a:xfrm>
          <a:prstGeom prst="rect">
            <a:avLst/>
          </a:prstGeom>
        </p:spPr>
      </p:pic>
      <p:pic>
        <p:nvPicPr>
          <p:cNvPr id="70" name="图片 69" descr="property29"/>
          <p:cNvPicPr>
            <a:picLocks noChangeAspect="1"/>
          </p:cNvPicPr>
          <p:nvPr/>
        </p:nvPicPr>
        <p:blipFill>
          <a:blip r:embed="rId26"/>
          <a:stretch>
            <a:fillRect/>
          </a:stretch>
        </p:blipFill>
        <p:spPr>
          <a:xfrm>
            <a:off x="3669331" y="4716780"/>
            <a:ext cx="927735" cy="1249680"/>
          </a:xfrm>
          <a:prstGeom prst="rect">
            <a:avLst/>
          </a:prstGeom>
        </p:spPr>
      </p:pic>
      <p:pic>
        <p:nvPicPr>
          <p:cNvPr id="71" name="图片 70" descr="property01"/>
          <p:cNvPicPr>
            <a:picLocks noChangeAspect="1"/>
          </p:cNvPicPr>
          <p:nvPr/>
        </p:nvPicPr>
        <p:blipFill>
          <a:blip r:embed="rId27"/>
          <a:stretch>
            <a:fillRect/>
          </a:stretch>
        </p:blipFill>
        <p:spPr>
          <a:xfrm>
            <a:off x="2726026" y="4716780"/>
            <a:ext cx="927735" cy="1249680"/>
          </a:xfrm>
          <a:prstGeom prst="rect">
            <a:avLst/>
          </a:prstGeom>
        </p:spPr>
      </p:pic>
      <p:pic>
        <p:nvPicPr>
          <p:cNvPr id="72" name="图片 71" descr="property02"/>
          <p:cNvPicPr>
            <a:picLocks noChangeAspect="1"/>
          </p:cNvPicPr>
          <p:nvPr/>
        </p:nvPicPr>
        <p:blipFill>
          <a:blip r:embed="rId28"/>
          <a:stretch>
            <a:fillRect/>
          </a:stretch>
        </p:blipFill>
        <p:spPr>
          <a:xfrm>
            <a:off x="1782721" y="4716780"/>
            <a:ext cx="927735" cy="1249680"/>
          </a:xfrm>
          <a:prstGeom prst="rect">
            <a:avLst/>
          </a:prstGeom>
        </p:spPr>
      </p:pic>
      <p:pic>
        <p:nvPicPr>
          <p:cNvPr id="73" name="图片 72" descr="property03"/>
          <p:cNvPicPr>
            <a:picLocks noChangeAspect="1"/>
          </p:cNvPicPr>
          <p:nvPr/>
        </p:nvPicPr>
        <p:blipFill>
          <a:blip r:embed="rId29"/>
          <a:stretch>
            <a:fillRect/>
          </a:stretch>
        </p:blipFill>
        <p:spPr>
          <a:xfrm>
            <a:off x="839416" y="4716780"/>
            <a:ext cx="927735" cy="1249680"/>
          </a:xfrm>
          <a:prstGeom prst="rect">
            <a:avLst/>
          </a:prstGeom>
        </p:spPr>
      </p:pic>
      <p:pic>
        <p:nvPicPr>
          <p:cNvPr id="132" name="图片 131" descr="一种文件管理方法及文件系统-1 拷贝"/>
          <p:cNvPicPr>
            <a:picLocks noChangeAspect="1"/>
          </p:cNvPicPr>
          <p:nvPr/>
        </p:nvPicPr>
        <p:blipFill>
          <a:blip r:embed="rId30"/>
          <a:stretch>
            <a:fillRect/>
          </a:stretch>
        </p:blipFill>
        <p:spPr>
          <a:xfrm>
            <a:off x="3765591" y="1475105"/>
            <a:ext cx="909955" cy="1332230"/>
          </a:xfrm>
          <a:prstGeom prst="rect">
            <a:avLst/>
          </a:prstGeom>
        </p:spPr>
      </p:pic>
      <p:pic>
        <p:nvPicPr>
          <p:cNvPr id="133" name="图片 132" descr="一种基于DSP的动态加载方法"/>
          <p:cNvPicPr>
            <a:picLocks noChangeAspect="1"/>
          </p:cNvPicPr>
          <p:nvPr/>
        </p:nvPicPr>
        <p:blipFill>
          <a:blip r:embed="rId31"/>
          <a:stretch>
            <a:fillRect/>
          </a:stretch>
        </p:blipFill>
        <p:spPr>
          <a:xfrm>
            <a:off x="2314727" y="1475105"/>
            <a:ext cx="892810" cy="1332230"/>
          </a:xfrm>
          <a:prstGeom prst="rect">
            <a:avLst/>
          </a:prstGeom>
        </p:spPr>
      </p:pic>
      <p:pic>
        <p:nvPicPr>
          <p:cNvPr id="134" name="图片 133" descr="一种基于网络的DSP应用在线调试系统及调试方法"/>
          <p:cNvPicPr>
            <a:picLocks noChangeAspect="1"/>
          </p:cNvPicPr>
          <p:nvPr/>
        </p:nvPicPr>
        <p:blipFill>
          <a:blip r:embed="rId32"/>
          <a:stretch>
            <a:fillRect/>
          </a:stretch>
        </p:blipFill>
        <p:spPr>
          <a:xfrm>
            <a:off x="849893" y="1475105"/>
            <a:ext cx="906780" cy="133223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88113" y="476672"/>
            <a:ext cx="1415773" cy="461665"/>
          </a:xfrm>
          <a:prstGeom prst="rect">
            <a:avLst/>
          </a:prstGeom>
          <a:noFill/>
        </p:spPr>
        <p:txBody>
          <a:bodyPr wrap="none" rtlCol="0">
            <a:spAutoFit/>
          </a:bodyPr>
          <a:lstStyle/>
          <a:p>
            <a:pPr algn="ctr"/>
            <a:r>
              <a:rPr lang="zh-CN" altLang="en-US" sz="2400" b="1" dirty="0">
                <a:solidFill>
                  <a:srgbClr val="7F7F7F"/>
                </a:solidFill>
                <a:latin typeface="微软雅黑" panose="020B0503020204020204" pitchFamily="34" charset="-122"/>
                <a:ea typeface="微软雅黑" panose="020B0503020204020204" pitchFamily="34" charset="-122"/>
              </a:rPr>
              <a:t>开源社区</a:t>
            </a:r>
          </a:p>
        </p:txBody>
      </p:sp>
      <p:sp>
        <p:nvSpPr>
          <p:cNvPr id="3" name="TextBox 2"/>
          <p:cNvSpPr txBox="1"/>
          <p:nvPr/>
        </p:nvSpPr>
        <p:spPr>
          <a:xfrm>
            <a:off x="1343472" y="1628800"/>
            <a:ext cx="9793088" cy="2634183"/>
          </a:xfrm>
          <a:prstGeom prst="rect">
            <a:avLst/>
          </a:prstGeom>
          <a:noFill/>
        </p:spPr>
        <p:txBody>
          <a:bodyPr wrap="square" rtlCol="0">
            <a:spAutoFit/>
          </a:bodyPr>
          <a:lstStyle/>
          <a:p>
            <a:pPr>
              <a:lnSpc>
                <a:spcPct val="150000"/>
              </a:lnSpc>
            </a:pPr>
            <a:r>
              <a:rPr lang="zh-CN" altLang="en-US" sz="1600" dirty="0">
                <a:solidFill>
                  <a:srgbClr val="7F7F7F"/>
                </a:solidFill>
                <a:latin typeface="微软雅黑" panose="020B0503020204020204" pitchFamily="34" charset="-122"/>
                <a:ea typeface="微软雅黑" panose="020B0503020204020204" pitchFamily="34" charset="-122"/>
              </a:rPr>
              <a:t>        </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开源社区，由翼辉信息创建并与 </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爱好者共同维护，是 </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开源软件学习和交流的公共平台，该开源社区包含了以下几个板块：</a:t>
            </a:r>
            <a:endParaRPr lang="en-US" altLang="zh-CN" sz="1600" dirty="0">
              <a:solidFill>
                <a:srgbClr val="7F7F7F"/>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rgbClr val="7F7F7F"/>
                </a:solidFill>
                <a:latin typeface="微软雅黑" panose="020B0503020204020204" pitchFamily="34" charset="-122"/>
                <a:ea typeface="微软雅黑" panose="020B0503020204020204" pitchFamily="34" charset="-122"/>
              </a:rPr>
              <a:t>   </a:t>
            </a:r>
            <a:endParaRPr lang="en-US" altLang="zh-CN" sz="1600" dirty="0">
              <a:solidFill>
                <a:srgbClr val="7F7F7F"/>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7F7F7F"/>
                </a:solidFill>
                <a:latin typeface="微软雅黑" panose="020B0503020204020204" pitchFamily="34" charset="-122"/>
                <a:ea typeface="微软雅黑" panose="020B0503020204020204" pitchFamily="34" charset="-122"/>
              </a:rPr>
              <a:t>   </a:t>
            </a:r>
            <a:r>
              <a:rPr lang="zh-CN" altLang="en-US" sz="1600" dirty="0">
                <a:solidFill>
                  <a:srgbClr val="7F7F7F"/>
                </a:solidFill>
                <a:latin typeface="微软雅黑" panose="020B0503020204020204" pitchFamily="34" charset="-122"/>
                <a:ea typeface="微软雅黑" panose="020B0503020204020204" pitchFamily="34" charset="-122"/>
              </a:rPr>
              <a:t> </a:t>
            </a:r>
            <a:r>
              <a:rPr lang="en-US" altLang="zh-CN" sz="1600" dirty="0" err="1">
                <a:solidFill>
                  <a:srgbClr val="7F7F7F"/>
                </a:solidFill>
                <a:latin typeface="微软雅黑" panose="020B0503020204020204" pitchFamily="34" charset="-122"/>
                <a:ea typeface="微软雅黑" panose="020B0503020204020204" pitchFamily="34" charset="-122"/>
              </a:rPr>
              <a:t>Git</a:t>
            </a:r>
            <a:r>
              <a:rPr lang="en-US" altLang="zh-CN" sz="1600" dirty="0">
                <a:solidFill>
                  <a:srgbClr val="7F7F7F"/>
                </a:solidFill>
                <a:latin typeface="微软雅黑" panose="020B0503020204020204" pitchFamily="34" charset="-122"/>
                <a:ea typeface="微软雅黑" panose="020B0503020204020204" pitchFamily="34" charset="-122"/>
              </a:rPr>
              <a:t> </a:t>
            </a:r>
            <a:r>
              <a:rPr lang="zh-CN" altLang="en-US" sz="1600" dirty="0">
                <a:solidFill>
                  <a:srgbClr val="7F7F7F"/>
                </a:solidFill>
                <a:latin typeface="微软雅黑" panose="020B0503020204020204" pitchFamily="34" charset="-122"/>
                <a:ea typeface="微软雅黑" panose="020B0503020204020204" pitchFamily="34" charset="-122"/>
              </a:rPr>
              <a:t>代码仓库，提供 </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操作系统以及相关中间件下载 </a:t>
            </a:r>
            <a:r>
              <a:rPr lang="en-US" altLang="zh-CN" sz="1600" dirty="0">
                <a:solidFill>
                  <a:srgbClr val="7F7F7F"/>
                </a:solidFill>
                <a:latin typeface="微软雅黑" panose="020B0503020204020204" pitchFamily="34" charset="-122"/>
                <a:ea typeface="微软雅黑" panose="020B0503020204020204" pitchFamily="34" charset="-122"/>
              </a:rPr>
              <a:t>; </a:t>
            </a:r>
          </a:p>
          <a:p>
            <a:pPr>
              <a:lnSpc>
                <a:spcPct val="150000"/>
              </a:lnSpc>
            </a:pPr>
            <a:r>
              <a:rPr lang="en-US" altLang="zh-CN" sz="1600" dirty="0">
                <a:solidFill>
                  <a:srgbClr val="7F7F7F"/>
                </a:solidFill>
                <a:latin typeface="微软雅黑" panose="020B0503020204020204" pitchFamily="34" charset="-122"/>
                <a:ea typeface="微软雅黑" panose="020B0503020204020204" pitchFamily="34" charset="-122"/>
              </a:rPr>
              <a:t>    Wiki </a:t>
            </a:r>
            <a:r>
              <a:rPr lang="zh-CN" altLang="en-US" sz="1600" dirty="0">
                <a:solidFill>
                  <a:srgbClr val="7F7F7F"/>
                </a:solidFill>
                <a:latin typeface="微软雅黑" panose="020B0503020204020204" pitchFamily="34" charset="-122"/>
                <a:ea typeface="微软雅黑" panose="020B0503020204020204" pitchFamily="34" charset="-122"/>
              </a:rPr>
              <a:t>百科，</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开发与使用技术经验分享 </a:t>
            </a:r>
            <a:r>
              <a:rPr lang="en-US" altLang="zh-CN" sz="1600" dirty="0">
                <a:solidFill>
                  <a:srgbClr val="7F7F7F"/>
                </a:solidFill>
                <a:latin typeface="微软雅黑" panose="020B0503020204020204" pitchFamily="34" charset="-122"/>
                <a:ea typeface="微软雅黑" panose="020B0503020204020204" pitchFamily="34" charset="-122"/>
              </a:rPr>
              <a:t>;</a:t>
            </a:r>
          </a:p>
          <a:p>
            <a:pPr>
              <a:lnSpc>
                <a:spcPct val="150000"/>
              </a:lnSpc>
            </a:pPr>
            <a:r>
              <a:rPr lang="en-US" altLang="zh-CN" sz="1600" dirty="0">
                <a:solidFill>
                  <a:srgbClr val="7F7F7F"/>
                </a:solidFill>
                <a:latin typeface="微软雅黑" panose="020B0503020204020204" pitchFamily="34" charset="-122"/>
                <a:ea typeface="微软雅黑" panose="020B0503020204020204" pitchFamily="34" charset="-122"/>
              </a:rPr>
              <a:t>    </a:t>
            </a:r>
            <a:r>
              <a:rPr lang="en-US" altLang="zh-CN" sz="1600" dirty="0" err="1">
                <a:solidFill>
                  <a:srgbClr val="7F7F7F"/>
                </a:solidFill>
                <a:latin typeface="微软雅黑" panose="020B0503020204020204" pitchFamily="34" charset="-122"/>
                <a:ea typeface="微软雅黑" panose="020B0503020204020204" pitchFamily="34" charset="-122"/>
              </a:rPr>
              <a:t>Bugzilla</a:t>
            </a:r>
            <a:r>
              <a:rPr lang="zh-CN" altLang="en-US" sz="1600" dirty="0">
                <a:solidFill>
                  <a:srgbClr val="7F7F7F"/>
                </a:solidFill>
                <a:latin typeface="微软雅黑" panose="020B0503020204020204" pitchFamily="34" charset="-122"/>
                <a:ea typeface="微软雅黑" panose="020B0503020204020204" pitchFamily="34" charset="-122"/>
              </a:rPr>
              <a:t>，</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错误上报管理 </a:t>
            </a:r>
            <a:r>
              <a:rPr lang="en-US" altLang="zh-CN" sz="1600" dirty="0">
                <a:solidFill>
                  <a:srgbClr val="7F7F7F"/>
                </a:solidFill>
                <a:latin typeface="微软雅黑" panose="020B0503020204020204" pitchFamily="34" charset="-122"/>
                <a:ea typeface="微软雅黑" panose="020B0503020204020204" pitchFamily="34" charset="-122"/>
              </a:rPr>
              <a:t>;</a:t>
            </a:r>
          </a:p>
          <a:p>
            <a:pPr>
              <a:lnSpc>
                <a:spcPct val="150000"/>
              </a:lnSpc>
            </a:pPr>
            <a:r>
              <a:rPr lang="en-US" altLang="zh-CN" sz="1600" dirty="0">
                <a:solidFill>
                  <a:srgbClr val="7F7F7F"/>
                </a:solidFill>
                <a:latin typeface="微软雅黑" panose="020B0503020204020204" pitchFamily="34" charset="-122"/>
                <a:ea typeface="微软雅黑" panose="020B0503020204020204" pitchFamily="34" charset="-122"/>
              </a:rPr>
              <a:t>    BBS</a:t>
            </a:r>
            <a:r>
              <a:rPr lang="zh-CN" altLang="en-US" sz="1600" dirty="0">
                <a:solidFill>
                  <a:srgbClr val="7F7F7F"/>
                </a:solidFill>
                <a:latin typeface="微软雅黑" panose="020B0503020204020204" pitchFamily="34" charset="-122"/>
                <a:ea typeface="微软雅黑" panose="020B0503020204020204" pitchFamily="34" charset="-122"/>
              </a:rPr>
              <a:t> ，爱好者交流平台。</a:t>
            </a:r>
          </a:p>
        </p:txBody>
      </p:sp>
      <p:sp>
        <p:nvSpPr>
          <p:cNvPr id="17" name="TextBox 16"/>
          <p:cNvSpPr txBox="1"/>
          <p:nvPr/>
        </p:nvSpPr>
        <p:spPr>
          <a:xfrm>
            <a:off x="5951984" y="4797152"/>
            <a:ext cx="5184576" cy="581057"/>
          </a:xfrm>
          <a:prstGeom prst="rect">
            <a:avLst/>
          </a:prstGeom>
          <a:noFill/>
        </p:spPr>
        <p:txBody>
          <a:bodyPr wrap="square" rtlCol="0">
            <a:spAutoFit/>
          </a:bodyPr>
          <a:lstStyle/>
          <a:p>
            <a:pPr algn="ctr">
              <a:lnSpc>
                <a:spcPct val="150000"/>
              </a:lnSpc>
            </a:pPr>
            <a:r>
              <a:rPr lang="zh-CN" altLang="en-US" sz="2000" b="1" dirty="0">
                <a:solidFill>
                  <a:srgbClr val="FF6600"/>
                </a:solidFill>
                <a:latin typeface="微软雅黑" panose="020B0503020204020204" pitchFamily="34" charset="-122"/>
                <a:ea typeface="微软雅黑" panose="020B0503020204020204" pitchFamily="34" charset="-122"/>
              </a:rPr>
              <a:t>开源社区网址：</a:t>
            </a:r>
            <a:r>
              <a:rPr lang="en-US" altLang="zh-CN" sz="2400" b="1" dirty="0">
                <a:solidFill>
                  <a:srgbClr val="FF6600"/>
                </a:solidFill>
                <a:latin typeface="微软雅黑" panose="020B0503020204020204" pitchFamily="34" charset="-122"/>
                <a:ea typeface="微软雅黑" panose="020B0503020204020204" pitchFamily="34" charset="-122"/>
              </a:rPr>
              <a:t>www.sylixos.com</a:t>
            </a:r>
            <a:endParaRPr lang="zh-CN" altLang="en-US" sz="2400" b="1" dirty="0">
              <a:solidFill>
                <a:srgbClr val="FF6600"/>
              </a:solidFill>
              <a:latin typeface="微软雅黑" panose="020B0503020204020204" pitchFamily="34" charset="-122"/>
              <a:ea typeface="微软雅黑" panose="020B0503020204020204" pitchFamily="34" charset="-122"/>
            </a:endParaRPr>
          </a:p>
        </p:txBody>
      </p:sp>
      <p:sp>
        <p:nvSpPr>
          <p:cNvPr id="19" name="椭圆 18"/>
          <p:cNvSpPr/>
          <p:nvPr/>
        </p:nvSpPr>
        <p:spPr>
          <a:xfrm>
            <a:off x="1491135" y="2926610"/>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20" name="椭圆 19"/>
          <p:cNvSpPr/>
          <p:nvPr/>
        </p:nvSpPr>
        <p:spPr>
          <a:xfrm>
            <a:off x="1491135" y="3318542"/>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21" name="椭圆 20"/>
          <p:cNvSpPr/>
          <p:nvPr/>
        </p:nvSpPr>
        <p:spPr>
          <a:xfrm>
            <a:off x="1491135" y="3658486"/>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0" name="椭圆 29"/>
          <p:cNvSpPr/>
          <p:nvPr/>
        </p:nvSpPr>
        <p:spPr>
          <a:xfrm>
            <a:off x="1491135" y="4005064"/>
            <a:ext cx="68361" cy="751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28" y="1196752"/>
            <a:ext cx="10297144" cy="5371983"/>
          </a:xfrm>
          <a:prstGeom prst="rect">
            <a:avLst/>
          </a:prstGeom>
          <a:noFill/>
        </p:spPr>
        <p:txBody>
          <a:bodyPr wrap="square" rtlCol="0">
            <a:spAutoFit/>
          </a:bodyPr>
          <a:lstStyle/>
          <a:p>
            <a:pPr>
              <a:lnSpc>
                <a:spcPct val="150000"/>
              </a:lnSpc>
              <a:spcAft>
                <a:spcPts val="1000"/>
              </a:spcAft>
            </a:pP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是一款开源实时操作系统，在嵌入式系统中应用具有如下优势：</a:t>
            </a:r>
            <a:endParaRPr lang="en-US" altLang="zh-CN" sz="1600" dirty="0">
              <a:solidFill>
                <a:srgbClr val="7F7F7F"/>
              </a:solidFill>
              <a:latin typeface="微软雅黑" panose="020B0503020204020204" pitchFamily="34" charset="-122"/>
              <a:ea typeface="微软雅黑" panose="020B0503020204020204" pitchFamily="34" charset="-122"/>
            </a:endParaRPr>
          </a:p>
          <a:p>
            <a:pPr>
              <a:lnSpc>
                <a:spcPct val="150000"/>
              </a:lnSpc>
              <a:spcAft>
                <a:spcPts val="1000"/>
              </a:spcAft>
            </a:pPr>
            <a:r>
              <a:rPr lang="en-US" altLang="zh-CN" sz="1600" dirty="0">
                <a:solidFill>
                  <a:srgbClr val="7F7F7F"/>
                </a:solidFill>
                <a:latin typeface="微软雅黑" panose="020B0503020204020204" pitchFamily="34" charset="-122"/>
                <a:ea typeface="微软雅黑" panose="020B0503020204020204" pitchFamily="34" charset="-122"/>
              </a:rPr>
              <a:t>1 . </a:t>
            </a:r>
            <a:r>
              <a:rPr lang="zh-CN" altLang="en-US" sz="1600" dirty="0">
                <a:solidFill>
                  <a:srgbClr val="7F7F7F"/>
                </a:solidFill>
                <a:latin typeface="微软雅黑" panose="020B0503020204020204" pitchFamily="34" charset="-122"/>
                <a:ea typeface="微软雅黑" panose="020B0503020204020204" pitchFamily="34" charset="-122"/>
              </a:rPr>
              <a:t>适用嵌入式开发</a:t>
            </a:r>
          </a:p>
          <a:p>
            <a:pPr>
              <a:lnSpc>
                <a:spcPct val="150000"/>
              </a:lnSpc>
              <a:spcAft>
                <a:spcPts val="1000"/>
              </a:spcAft>
            </a:pPr>
            <a:r>
              <a:rPr lang="zh-CN" altLang="en-US" sz="1200" dirty="0">
                <a:solidFill>
                  <a:srgbClr val="7F7F7F"/>
                </a:solidFill>
                <a:latin typeface="微软雅黑" panose="020B0503020204020204" pitchFamily="34" charset="-122"/>
                <a:ea typeface="微软雅黑" panose="020B0503020204020204" pitchFamily="34" charset="-122"/>
              </a:rPr>
              <a:t>     嵌入式系统的开发工作主要是在非标准硬件平台上开展的，基于开源系统，将使系统移植和定制化开发更加容易。</a:t>
            </a:r>
            <a:endParaRPr lang="en-US" altLang="zh-CN" sz="1200" dirty="0">
              <a:solidFill>
                <a:srgbClr val="7F7F7F"/>
              </a:solidFill>
              <a:latin typeface="微软雅黑" panose="020B0503020204020204" pitchFamily="34" charset="-122"/>
              <a:ea typeface="微软雅黑" panose="020B0503020204020204" pitchFamily="34" charset="-122"/>
            </a:endParaRPr>
          </a:p>
          <a:p>
            <a:pPr>
              <a:lnSpc>
                <a:spcPct val="150000"/>
              </a:lnSpc>
              <a:spcAft>
                <a:spcPts val="1000"/>
              </a:spcAft>
            </a:pPr>
            <a:r>
              <a:rPr lang="en-US" altLang="zh-CN" sz="1600" dirty="0">
                <a:solidFill>
                  <a:srgbClr val="7F7F7F"/>
                </a:solidFill>
                <a:latin typeface="微软雅黑" panose="020B0503020204020204" pitchFamily="34" charset="-122"/>
                <a:ea typeface="微软雅黑" panose="020B0503020204020204" pitchFamily="34" charset="-122"/>
              </a:rPr>
              <a:t>2 . </a:t>
            </a:r>
            <a:r>
              <a:rPr lang="zh-CN" altLang="en-US" sz="1600" dirty="0">
                <a:solidFill>
                  <a:srgbClr val="7F7F7F"/>
                </a:solidFill>
                <a:latin typeface="微软雅黑" panose="020B0503020204020204" pitchFamily="34" charset="-122"/>
                <a:ea typeface="微软雅黑" panose="020B0503020204020204" pitchFamily="34" charset="-122"/>
              </a:rPr>
              <a:t>提高系统可靠性</a:t>
            </a:r>
          </a:p>
          <a:p>
            <a:pPr>
              <a:lnSpc>
                <a:spcPct val="150000"/>
              </a:lnSpc>
              <a:spcAft>
                <a:spcPts val="1000"/>
              </a:spcAft>
            </a:pPr>
            <a:r>
              <a:rPr lang="zh-CN" altLang="en-US" sz="1200" dirty="0">
                <a:solidFill>
                  <a:srgbClr val="7F7F7F"/>
                </a:solidFill>
                <a:latin typeface="微软雅黑" panose="020B0503020204020204" pitchFamily="34" charset="-122"/>
                <a:ea typeface="微软雅黑" panose="020B0503020204020204" pitchFamily="34" charset="-122"/>
              </a:rPr>
              <a:t>     嵌入式系统的首要要求是安全、可靠。开源系统的安全性和可靠性更容易验证，代码允许公众审查，其 </a:t>
            </a:r>
            <a:r>
              <a:rPr lang="en-US" altLang="zh-CN" sz="1200" dirty="0">
                <a:solidFill>
                  <a:srgbClr val="7F7F7F"/>
                </a:solidFill>
                <a:latin typeface="微软雅黑" panose="020B0503020204020204" pitchFamily="34" charset="-122"/>
                <a:ea typeface="微软雅黑" panose="020B0503020204020204" pitchFamily="34" charset="-122"/>
              </a:rPr>
              <a:t>Bug </a:t>
            </a:r>
            <a:r>
              <a:rPr lang="zh-CN" altLang="en-US" sz="1200" dirty="0">
                <a:solidFill>
                  <a:srgbClr val="7F7F7F"/>
                </a:solidFill>
                <a:latin typeface="微软雅黑" panose="020B0503020204020204" pitchFamily="34" charset="-122"/>
                <a:ea typeface="微软雅黑" panose="020B0503020204020204" pitchFamily="34" charset="-122"/>
              </a:rPr>
              <a:t>也易于发现和修补，代码质量更有保障。</a:t>
            </a:r>
          </a:p>
          <a:p>
            <a:pPr>
              <a:lnSpc>
                <a:spcPct val="150000"/>
              </a:lnSpc>
              <a:spcAft>
                <a:spcPts val="1000"/>
              </a:spcAft>
            </a:pPr>
            <a:r>
              <a:rPr lang="en-US" altLang="zh-CN" sz="1600" dirty="0">
                <a:solidFill>
                  <a:srgbClr val="7F7F7F"/>
                </a:solidFill>
                <a:latin typeface="微软雅黑" panose="020B0503020204020204" pitchFamily="34" charset="-122"/>
                <a:ea typeface="微软雅黑" panose="020B0503020204020204" pitchFamily="34" charset="-122"/>
              </a:rPr>
              <a:t>3 . </a:t>
            </a:r>
            <a:r>
              <a:rPr lang="zh-CN" altLang="en-US" sz="1600" dirty="0">
                <a:solidFill>
                  <a:srgbClr val="7F7F7F"/>
                </a:solidFill>
                <a:latin typeface="微软雅黑" panose="020B0503020204020204" pitchFamily="34" charset="-122"/>
                <a:ea typeface="微软雅黑" panose="020B0503020204020204" pitchFamily="34" charset="-122"/>
              </a:rPr>
              <a:t>降低使用风险</a:t>
            </a:r>
          </a:p>
          <a:p>
            <a:pPr>
              <a:lnSpc>
                <a:spcPct val="150000"/>
              </a:lnSpc>
              <a:spcAft>
                <a:spcPts val="1000"/>
              </a:spcAft>
            </a:pPr>
            <a:r>
              <a:rPr lang="zh-CN" altLang="en-US" sz="1200" dirty="0">
                <a:solidFill>
                  <a:srgbClr val="7F7F7F"/>
                </a:solidFill>
                <a:latin typeface="微软雅黑" panose="020B0503020204020204" pitchFamily="34" charset="-122"/>
                <a:ea typeface="微软雅黑" panose="020B0503020204020204" pitchFamily="34" charset="-122"/>
              </a:rPr>
              <a:t>     用户可以获取系统源代码，培育自己的团队对系统进行维护，不需要担心操作系统原有版本升级后，出现旧版本系统无人维护等风险。</a:t>
            </a:r>
            <a:endParaRPr lang="en-US" altLang="zh-CN" sz="1200" dirty="0">
              <a:solidFill>
                <a:srgbClr val="7F7F7F"/>
              </a:solidFill>
              <a:latin typeface="微软雅黑" panose="020B0503020204020204" pitchFamily="34" charset="-122"/>
              <a:ea typeface="微软雅黑" panose="020B0503020204020204" pitchFamily="34" charset="-122"/>
            </a:endParaRPr>
          </a:p>
          <a:p>
            <a:pPr>
              <a:lnSpc>
                <a:spcPct val="150000"/>
              </a:lnSpc>
              <a:spcAft>
                <a:spcPts val="1000"/>
              </a:spcAft>
            </a:pPr>
            <a:r>
              <a:rPr lang="en-US" altLang="zh-CN" sz="1600" dirty="0">
                <a:solidFill>
                  <a:srgbClr val="7F7F7F"/>
                </a:solidFill>
                <a:latin typeface="微软雅黑" panose="020B0503020204020204" pitchFamily="34" charset="-122"/>
                <a:ea typeface="微软雅黑" panose="020B0503020204020204" pitchFamily="34" charset="-122"/>
              </a:rPr>
              <a:t>4 . </a:t>
            </a:r>
            <a:r>
              <a:rPr lang="zh-CN" altLang="en-US" sz="1600" dirty="0">
                <a:solidFill>
                  <a:srgbClr val="7F7F7F"/>
                </a:solidFill>
                <a:latin typeface="微软雅黑" panose="020B0503020204020204" pitchFamily="34" charset="-122"/>
                <a:ea typeface="微软雅黑" panose="020B0503020204020204" pitchFamily="34" charset="-122"/>
              </a:rPr>
              <a:t>便于故障定位</a:t>
            </a:r>
          </a:p>
          <a:p>
            <a:pPr>
              <a:lnSpc>
                <a:spcPct val="150000"/>
              </a:lnSpc>
              <a:spcAft>
                <a:spcPts val="1000"/>
              </a:spcAft>
            </a:pPr>
            <a:r>
              <a:rPr lang="zh-CN" altLang="en-US" sz="1200" dirty="0">
                <a:solidFill>
                  <a:srgbClr val="7F7F7F"/>
                </a:solidFill>
                <a:latin typeface="微软雅黑" panose="020B0503020204020204" pitchFamily="34" charset="-122"/>
                <a:ea typeface="微软雅黑" panose="020B0503020204020204" pitchFamily="34" charset="-122"/>
              </a:rPr>
              <a:t>     嵌入式系统在开发过程中，很容易出现图形显示、网络通讯、外设异常等故障，开源系统可避免闭源系统带来的故障定位难、排查周期长、影响研发进度等问题，提高故障定位的效率。</a:t>
            </a:r>
            <a:br>
              <a:rPr lang="zh-CN" altLang="en-US" sz="1200" dirty="0">
                <a:solidFill>
                  <a:srgbClr val="7F7F7F"/>
                </a:solidFill>
                <a:latin typeface="微软雅黑" panose="020B0503020204020204" pitchFamily="34" charset="-122"/>
                <a:ea typeface="微软雅黑" panose="020B0503020204020204" pitchFamily="34" charset="-122"/>
              </a:rPr>
            </a:br>
            <a:r>
              <a:rPr lang="en-US" altLang="zh-CN" sz="1600" dirty="0">
                <a:solidFill>
                  <a:srgbClr val="7F7F7F"/>
                </a:solidFill>
                <a:latin typeface="微软雅黑" panose="020B0503020204020204" pitchFamily="34" charset="-122"/>
                <a:ea typeface="微软雅黑" panose="020B0503020204020204" pitchFamily="34" charset="-122"/>
              </a:rPr>
              <a:t>5 . </a:t>
            </a:r>
            <a:r>
              <a:rPr lang="zh-CN" altLang="en-US" sz="1600" dirty="0">
                <a:solidFill>
                  <a:srgbClr val="7F7F7F"/>
                </a:solidFill>
                <a:latin typeface="微软雅黑" panose="020B0503020204020204" pitchFamily="34" charset="-122"/>
                <a:ea typeface="微软雅黑" panose="020B0503020204020204" pitchFamily="34" charset="-122"/>
              </a:rPr>
              <a:t>技术透明度高</a:t>
            </a:r>
          </a:p>
          <a:p>
            <a:pPr>
              <a:lnSpc>
                <a:spcPct val="150000"/>
              </a:lnSpc>
              <a:spcAft>
                <a:spcPts val="1000"/>
              </a:spcAft>
            </a:pPr>
            <a:r>
              <a:rPr lang="zh-CN" altLang="en-US" sz="1200" dirty="0">
                <a:solidFill>
                  <a:srgbClr val="7F7F7F"/>
                </a:solidFill>
                <a:latin typeface="微软雅黑" panose="020B0503020204020204" pitchFamily="34" charset="-122"/>
                <a:ea typeface="微软雅黑" panose="020B0503020204020204" pitchFamily="34" charset="-122"/>
              </a:rPr>
              <a:t>     开源系统的发展由社区推动，用户可以随时获取到最新信息，甚至参与到系统的演变中，系统的发展不再受限于一家公司的意愿，用户可以了解系统的未来发展规划和方向。</a:t>
            </a:r>
            <a:endParaRPr lang="zh-CN" altLang="en-US" dirty="0">
              <a:solidFill>
                <a:srgbClr val="7F7F7F"/>
              </a:solidFill>
              <a:ea typeface="微软雅黑" panose="020B0503020204020204" pitchFamily="34" charset="-122"/>
            </a:endParaRPr>
          </a:p>
        </p:txBody>
      </p:sp>
      <p:sp>
        <p:nvSpPr>
          <p:cNvPr id="3" name="TextBox 2"/>
          <p:cNvSpPr txBox="1"/>
          <p:nvPr/>
        </p:nvSpPr>
        <p:spPr>
          <a:xfrm>
            <a:off x="5388114" y="548680"/>
            <a:ext cx="1415772" cy="461665"/>
          </a:xfrm>
          <a:prstGeom prst="rect">
            <a:avLst/>
          </a:prstGeom>
          <a:noFill/>
        </p:spPr>
        <p:txBody>
          <a:bodyPr wrap="none" rtlCol="0">
            <a:spAutoFit/>
          </a:bodyPr>
          <a:lstStyle/>
          <a:p>
            <a:pPr algn="ctr"/>
            <a:r>
              <a:rPr lang="zh-CN" altLang="en-US" sz="2400" b="1" dirty="0">
                <a:solidFill>
                  <a:srgbClr val="7F7F7F"/>
                </a:solidFill>
                <a:latin typeface="微软雅黑" panose="020B0503020204020204" pitchFamily="34" charset="-122"/>
                <a:ea typeface="微软雅黑" panose="020B0503020204020204" pitchFamily="34" charset="-122"/>
              </a:rPr>
              <a:t>系统开源</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1"/>
          <p:cNvGraphicFramePr>
            <a:graphicFrameLocks noGrp="1"/>
          </p:cNvGraphicFramePr>
          <p:nvPr>
            <p:extLst>
              <p:ext uri="{D42A27DB-BD31-4B8C-83A1-F6EECF244321}">
                <p14:modId xmlns:p14="http://schemas.microsoft.com/office/powerpoint/2010/main" val="3862801409"/>
              </p:ext>
            </p:extLst>
          </p:nvPr>
        </p:nvGraphicFramePr>
        <p:xfrm>
          <a:off x="918102" y="1340768"/>
          <a:ext cx="10009111" cy="4999003"/>
        </p:xfrm>
        <a:graphic>
          <a:graphicData uri="http://schemas.openxmlformats.org/drawingml/2006/table">
            <a:tbl>
              <a:tblPr firstRow="1" bandRow="1">
                <a:tableStyleId>{68D230F3-CF80-4859-8CE7-A43EE81993B5}</a:tableStyleId>
              </a:tblPr>
              <a:tblGrid>
                <a:gridCol w="2021258">
                  <a:extLst>
                    <a:ext uri="{9D8B030D-6E8A-4147-A177-3AD203B41FA5}">
                      <a16:colId xmlns:a16="http://schemas.microsoft.com/office/drawing/2014/main" val="20000"/>
                    </a:ext>
                  </a:extLst>
                </a:gridCol>
                <a:gridCol w="1982387">
                  <a:extLst>
                    <a:ext uri="{9D8B030D-6E8A-4147-A177-3AD203B41FA5}">
                      <a16:colId xmlns:a16="http://schemas.microsoft.com/office/drawing/2014/main" val="20001"/>
                    </a:ext>
                  </a:extLst>
                </a:gridCol>
                <a:gridCol w="2001822">
                  <a:extLst>
                    <a:ext uri="{9D8B030D-6E8A-4147-A177-3AD203B41FA5}">
                      <a16:colId xmlns:a16="http://schemas.microsoft.com/office/drawing/2014/main" val="20002"/>
                    </a:ext>
                  </a:extLst>
                </a:gridCol>
                <a:gridCol w="2001822">
                  <a:extLst>
                    <a:ext uri="{9D8B030D-6E8A-4147-A177-3AD203B41FA5}">
                      <a16:colId xmlns:a16="http://schemas.microsoft.com/office/drawing/2014/main" val="20003"/>
                    </a:ext>
                  </a:extLst>
                </a:gridCol>
                <a:gridCol w="2001822">
                  <a:extLst>
                    <a:ext uri="{9D8B030D-6E8A-4147-A177-3AD203B41FA5}">
                      <a16:colId xmlns:a16="http://schemas.microsoft.com/office/drawing/2014/main" val="20004"/>
                    </a:ext>
                  </a:extLst>
                </a:gridCol>
              </a:tblGrid>
              <a:tr h="369041">
                <a:tc>
                  <a:txBody>
                    <a:bodyPr/>
                    <a:lstStyle/>
                    <a:p>
                      <a:pPr algn="ctr"/>
                      <a:r>
                        <a:rPr lang="zh-CN" altLang="en-US" sz="1400" dirty="0">
                          <a:latin typeface="微软雅黑" panose="020B0503020204020204" pitchFamily="34" charset="-122"/>
                          <a:ea typeface="微软雅黑" panose="020B0503020204020204" pitchFamily="34" charset="-122"/>
                        </a:rPr>
                        <a:t>系统功能</a:t>
                      </a:r>
                      <a:endParaRPr lang="zh-CN" altLang="en-US" sz="1400" b="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algn="ctr" rtl="0" eaLnBrk="1" latinLnBrk="0" hangingPunct="1"/>
                      <a:r>
                        <a:rPr kumimoji="0" lang="en-US" altLang="zh-CN" sz="1400" kern="1200" dirty="0">
                          <a:solidFill>
                            <a:srgbClr val="C00000"/>
                          </a:solidFill>
                          <a:latin typeface="微软雅黑" panose="020B0503020204020204" pitchFamily="34" charset="-122"/>
                          <a:ea typeface="微软雅黑" panose="020B0503020204020204" pitchFamily="34" charset="-122"/>
                        </a:rPr>
                        <a:t>SylixOS</a:t>
                      </a:r>
                      <a:endParaRPr kumimoji="0" lang="zh-CN" altLang="en-US" sz="1400" b="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algn="ctr"/>
                      <a:r>
                        <a:rPr kumimoji="0" lang="en-US" altLang="zh-CN" sz="1400" kern="1200" dirty="0" smtClean="0">
                          <a:latin typeface="微软雅黑" panose="020B0503020204020204" pitchFamily="34" charset="-122"/>
                          <a:ea typeface="微软雅黑" panose="020B0503020204020204" pitchFamily="34" charset="-122"/>
                        </a:rPr>
                        <a:t>VxWorks</a:t>
                      </a:r>
                      <a:endParaRPr kumimoji="0" lang="zh-CN" altLang="en-US" sz="1400" b="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algn="ctr"/>
                      <a:r>
                        <a:rPr kumimoji="0" lang="en-US" altLang="zh-CN" sz="1400" kern="1200" dirty="0">
                          <a:latin typeface="微软雅黑" panose="020B0503020204020204" pitchFamily="34" charset="-122"/>
                          <a:ea typeface="微软雅黑" panose="020B0503020204020204" pitchFamily="34" charset="-122"/>
                        </a:rPr>
                        <a:t>RTEMS</a:t>
                      </a:r>
                      <a:endParaRPr kumimoji="0" lang="zh-CN" altLang="en-US" sz="1400" b="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algn="ctr"/>
                      <a:r>
                        <a:rPr kumimoji="0" lang="en-US" altLang="zh-CN" sz="1400" kern="1200" dirty="0">
                          <a:latin typeface="微软雅黑" panose="020B0503020204020204" pitchFamily="34" charset="-122"/>
                          <a:ea typeface="微软雅黑" panose="020B0503020204020204" pitchFamily="34" charset="-122"/>
                        </a:rPr>
                        <a:t>QNX</a:t>
                      </a:r>
                      <a:endParaRPr kumimoji="0" lang="zh-CN" altLang="en-US" sz="1400" b="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0"/>
                  </a:ext>
                </a:extLst>
              </a:tr>
              <a:tr h="279031">
                <a:tc>
                  <a:txBody>
                    <a:bodyPr/>
                    <a:lstStyle/>
                    <a:p>
                      <a:pPr marL="0" algn="ctr" rtl="0" eaLnBrk="1" latinLnBrk="0" hangingPunct="1"/>
                      <a:r>
                        <a:rPr kumimoji="0" lang="zh-CN" altLang="en-US" sz="1400" kern="1200" dirty="0">
                          <a:latin typeface="微软雅黑" panose="020B0503020204020204" pitchFamily="34" charset="-122"/>
                          <a:ea typeface="微软雅黑" panose="020B0503020204020204" pitchFamily="34" charset="-122"/>
                        </a:rPr>
                        <a:t>内核抢占</a:t>
                      </a:r>
                      <a:endParaRPr kumimoji="0" lang="zh-CN" altLang="en-US" sz="1400" b="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1"/>
                  </a:ext>
                </a:extLst>
              </a:tr>
              <a:tr h="334271">
                <a:tc>
                  <a:txBody>
                    <a:bodyPr/>
                    <a:lstStyle/>
                    <a:p>
                      <a:pPr algn="ctr"/>
                      <a:r>
                        <a:rPr lang="zh-CN" altLang="en-US" sz="1400" dirty="0">
                          <a:latin typeface="微软雅黑" panose="020B0503020204020204" pitchFamily="34" charset="-122"/>
                          <a:ea typeface="微软雅黑" panose="020B0503020204020204" pitchFamily="34" charset="-122"/>
                        </a:rPr>
                        <a:t>优先级</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algn="ctr"/>
                      <a:r>
                        <a:rPr lang="en-US" altLang="zh-CN" sz="1800" dirty="0">
                          <a:solidFill>
                            <a:srgbClr val="C00000"/>
                          </a:solidFill>
                          <a:latin typeface="微软雅黑" panose="020B0503020204020204" pitchFamily="34" charset="-122"/>
                          <a:ea typeface="微软雅黑" panose="020B0503020204020204" pitchFamily="34" charset="-122"/>
                        </a:rPr>
                        <a:t>256</a:t>
                      </a:r>
                      <a:endParaRPr lang="zh-CN" altLang="en-US" sz="1800" dirty="0">
                        <a:solidFill>
                          <a:srgbClr val="C00000"/>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微软雅黑" panose="020B0503020204020204" pitchFamily="34" charset="-122"/>
                          <a:ea typeface="微软雅黑" panose="020B0503020204020204" pitchFamily="34" charset="-122"/>
                        </a:rPr>
                        <a:t>256</a:t>
                      </a:r>
                      <a:endParaRPr lang="zh-CN" altLang="en-US" sz="16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kern="1200" dirty="0">
                          <a:latin typeface="微软雅黑" panose="020B0503020204020204" pitchFamily="34" charset="-122"/>
                          <a:ea typeface="微软雅黑" panose="020B0503020204020204" pitchFamily="34" charset="-122"/>
                        </a:rPr>
                        <a:t>256</a:t>
                      </a:r>
                      <a:endParaRPr lang="zh-CN" altLang="en-US" sz="16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kern="1200" dirty="0">
                          <a:latin typeface="微软雅黑" panose="020B0503020204020204" pitchFamily="34" charset="-122"/>
                          <a:ea typeface="微软雅黑" panose="020B0503020204020204" pitchFamily="34" charset="-122"/>
                        </a:rPr>
                        <a:t>256</a:t>
                      </a:r>
                      <a:endParaRPr lang="zh-CN" altLang="en-US" sz="160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2"/>
                  </a:ext>
                </a:extLst>
              </a:tr>
              <a:tr h="369041">
                <a:tc>
                  <a:txBody>
                    <a:bodyPr/>
                    <a:lstStyle/>
                    <a:p>
                      <a:pPr algn="ctr"/>
                      <a:r>
                        <a:rPr lang="zh-CN" altLang="en-US" sz="1400" dirty="0">
                          <a:latin typeface="微软雅黑" panose="020B0503020204020204" pitchFamily="34" charset="-122"/>
                          <a:ea typeface="微软雅黑" panose="020B0503020204020204" pitchFamily="34" charset="-122"/>
                        </a:rPr>
                        <a:t>优先级继承</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3"/>
                  </a:ext>
                </a:extLst>
              </a:tr>
              <a:tr h="351039">
                <a:tc>
                  <a:txBody>
                    <a:bodyPr/>
                    <a:lstStyle/>
                    <a:p>
                      <a:pPr algn="ctr"/>
                      <a:r>
                        <a:rPr lang="zh-CN" altLang="en-US" sz="1400" dirty="0">
                          <a:latin typeface="微软雅黑" panose="020B0503020204020204" pitchFamily="34" charset="-122"/>
                          <a:ea typeface="微软雅黑" panose="020B0503020204020204" pitchFamily="34" charset="-122"/>
                        </a:rPr>
                        <a:t>任务数量</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solidFill>
                            <a:srgbClr val="C00000"/>
                          </a:solidFill>
                          <a:latin typeface="微软雅黑" panose="020B0503020204020204" pitchFamily="34" charset="-122"/>
                          <a:ea typeface="微软雅黑" panose="020B0503020204020204" pitchFamily="34" charset="-122"/>
                        </a:rPr>
                        <a:t>无限</a:t>
                      </a:r>
                    </a:p>
                  </a:txBody>
                  <a:tcPr/>
                </a:tc>
                <a:tc>
                  <a:txBody>
                    <a:bodyPr/>
                    <a:lstStyle/>
                    <a:p>
                      <a:pPr algn="ctr"/>
                      <a:r>
                        <a:rPr lang="zh-CN" altLang="en-US" sz="1400" dirty="0">
                          <a:latin typeface="微软雅黑" panose="020B0503020204020204" pitchFamily="34" charset="-122"/>
                          <a:ea typeface="微软雅黑" panose="020B0503020204020204" pitchFamily="34" charset="-122"/>
                        </a:rPr>
                        <a:t>无限</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无限</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无限</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r h="369041">
                <a:tc>
                  <a:txBody>
                    <a:bodyPr/>
                    <a:lstStyle/>
                    <a:p>
                      <a:pPr marL="0" algn="ctr" rtl="0" eaLnBrk="1" latinLnBrk="0" hangingPunct="1"/>
                      <a:r>
                        <a:rPr kumimoji="0" lang="zh-CN" altLang="en-US" sz="1400" kern="1200" dirty="0">
                          <a:latin typeface="微软雅黑" panose="020B0503020204020204" pitchFamily="34" charset="-122"/>
                          <a:ea typeface="微软雅黑" panose="020B0503020204020204" pitchFamily="34" charset="-122"/>
                        </a:rPr>
                        <a:t>进程支持</a:t>
                      </a:r>
                      <a:endParaRPr kumimoji="0" lang="zh-CN" altLang="en-US" sz="1400" b="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400" dirty="0">
                          <a:solidFill>
                            <a:srgbClr val="C00000"/>
                          </a:solidFill>
                          <a:latin typeface="微软雅黑" panose="020B0503020204020204" pitchFamily="34" charset="-122"/>
                          <a:ea typeface="微软雅黑" panose="020B0503020204020204" pitchFamily="34" charset="-122"/>
                        </a:rPr>
                        <a:t>POSIX </a:t>
                      </a:r>
                      <a:r>
                        <a:rPr lang="zh-CN" altLang="en-US" sz="1400" dirty="0">
                          <a:solidFill>
                            <a:srgbClr val="C00000"/>
                          </a:solidFill>
                          <a:latin typeface="微软雅黑" panose="020B0503020204020204" pitchFamily="34" charset="-122"/>
                          <a:ea typeface="微软雅黑" panose="020B0503020204020204" pitchFamily="34" charset="-122"/>
                        </a:rPr>
                        <a:t>进程</a:t>
                      </a:r>
                    </a:p>
                  </a:txBody>
                  <a:tcPr/>
                </a:tc>
                <a:tc>
                  <a:txBody>
                    <a:bodyPr/>
                    <a:lstStyle/>
                    <a:p>
                      <a:pPr algn="ctr"/>
                      <a:r>
                        <a:rPr lang="en-US" altLang="zh-CN" sz="1400" dirty="0">
                          <a:latin typeface="微软雅黑" panose="020B0503020204020204" pitchFamily="34" charset="-122"/>
                          <a:ea typeface="微软雅黑" panose="020B0503020204020204" pitchFamily="34" charset="-122"/>
                        </a:rPr>
                        <a:t>RTP </a:t>
                      </a:r>
                      <a:r>
                        <a:rPr lang="zh-CN" altLang="en-US" sz="1400" dirty="0">
                          <a:latin typeface="微软雅黑" panose="020B0503020204020204" pitchFamily="34" charset="-122"/>
                          <a:ea typeface="微软雅黑" panose="020B0503020204020204" pitchFamily="34" charset="-122"/>
                        </a:rPr>
                        <a:t>进程</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kern="1200" dirty="0">
                          <a:latin typeface="微软雅黑" panose="020B0503020204020204" pitchFamily="34" charset="-122"/>
                          <a:ea typeface="微软雅黑" panose="020B0503020204020204" pitchFamily="34" charset="-122"/>
                        </a:rPr>
                        <a:t>POSIX </a:t>
                      </a:r>
                      <a:r>
                        <a:rPr lang="zh-CN" altLang="en-US" sz="1400" kern="1200" dirty="0">
                          <a:latin typeface="微软雅黑" panose="020B0503020204020204" pitchFamily="34" charset="-122"/>
                          <a:ea typeface="微软雅黑" panose="020B0503020204020204" pitchFamily="34" charset="-122"/>
                        </a:rPr>
                        <a:t>进程</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5"/>
                  </a:ext>
                </a:extLst>
              </a:tr>
              <a:tr h="351039">
                <a:tc>
                  <a:txBody>
                    <a:bodyPr/>
                    <a:lstStyle/>
                    <a:p>
                      <a:pPr algn="ctr"/>
                      <a:r>
                        <a:rPr lang="zh-CN" altLang="en-US" sz="1400" dirty="0">
                          <a:latin typeface="微软雅黑" panose="020B0503020204020204" pitchFamily="34" charset="-122"/>
                          <a:ea typeface="微软雅黑" panose="020B0503020204020204" pitchFamily="34" charset="-122"/>
                        </a:rPr>
                        <a:t>协程（纤程）</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6"/>
                  </a:ext>
                </a:extLst>
              </a:tr>
              <a:tr h="288032">
                <a:tc>
                  <a:txBody>
                    <a:bodyPr/>
                    <a:lstStyle/>
                    <a:p>
                      <a:pPr algn="ctr"/>
                      <a:r>
                        <a:rPr lang="en-US" altLang="zh-CN" sz="1400" dirty="0">
                          <a:latin typeface="微软雅黑" panose="020B0503020204020204" pitchFamily="34" charset="-122"/>
                          <a:ea typeface="微软雅黑" panose="020B0503020204020204" pitchFamily="34" charset="-122"/>
                        </a:rPr>
                        <a:t>RMS </a:t>
                      </a:r>
                      <a:r>
                        <a:rPr lang="zh-CN" altLang="en-US" sz="1400" dirty="0">
                          <a:latin typeface="微软雅黑" panose="020B0503020204020204" pitchFamily="34" charset="-122"/>
                          <a:ea typeface="微软雅黑" panose="020B0503020204020204" pitchFamily="34" charset="-122"/>
                        </a:rPr>
                        <a:t>调度</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7"/>
                  </a:ext>
                </a:extLst>
              </a:tr>
              <a:tr h="369041">
                <a:tc>
                  <a:txBody>
                    <a:bodyPr/>
                    <a:lstStyle/>
                    <a:p>
                      <a:pPr algn="ctr"/>
                      <a:r>
                        <a:rPr lang="zh-CN" altLang="en-US" sz="1400" dirty="0">
                          <a:latin typeface="微软雅黑" panose="020B0503020204020204" pitchFamily="34" charset="-122"/>
                          <a:ea typeface="微软雅黑" panose="020B0503020204020204" pitchFamily="34" charset="-122"/>
                        </a:rPr>
                        <a:t>动态装载</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8"/>
                  </a:ext>
                </a:extLst>
              </a:tr>
              <a:tr h="369041">
                <a:tc>
                  <a:txBody>
                    <a:bodyPr/>
                    <a:lstStyle/>
                    <a:p>
                      <a:pPr algn="ctr"/>
                      <a:r>
                        <a:rPr lang="zh-CN" altLang="en-US" sz="1400" dirty="0">
                          <a:latin typeface="微软雅黑" panose="020B0503020204020204" pitchFamily="34" charset="-122"/>
                          <a:ea typeface="微软雅黑" panose="020B0503020204020204" pitchFamily="34" charset="-122"/>
                        </a:rPr>
                        <a:t>异步</a:t>
                      </a:r>
                      <a:r>
                        <a:rPr lang="en-US" altLang="zh-CN" sz="1400" dirty="0">
                          <a:latin typeface="微软雅黑" panose="020B0503020204020204" pitchFamily="34" charset="-122"/>
                          <a:ea typeface="微软雅黑" panose="020B0503020204020204" pitchFamily="34" charset="-122"/>
                        </a:rPr>
                        <a:t>IO</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9"/>
                  </a:ext>
                </a:extLst>
              </a:tr>
              <a:tr h="342038">
                <a:tc>
                  <a:txBody>
                    <a:bodyPr/>
                    <a:lstStyle/>
                    <a:p>
                      <a:pPr algn="ctr"/>
                      <a:r>
                        <a:rPr lang="zh-CN" altLang="en-US" sz="1400" dirty="0">
                          <a:latin typeface="微软雅黑" panose="020B0503020204020204" pitchFamily="34" charset="-122"/>
                          <a:ea typeface="微软雅黑" panose="020B0503020204020204" pitchFamily="34" charset="-122"/>
                        </a:rPr>
                        <a:t>自组网协议</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algn="ctr"/>
                      <a:r>
                        <a:rPr lang="en-US" altLang="zh-CN" sz="1400" dirty="0">
                          <a:solidFill>
                            <a:srgbClr val="C00000"/>
                          </a:solidFill>
                          <a:latin typeface="微软雅黑" panose="020B0503020204020204" pitchFamily="34" charset="-122"/>
                          <a:ea typeface="微软雅黑" panose="020B0503020204020204" pitchFamily="34" charset="-122"/>
                        </a:rPr>
                        <a:t>MAODV</a:t>
                      </a:r>
                      <a:endParaRPr lang="zh-CN" altLang="en-US" sz="1400" dirty="0">
                        <a:solidFill>
                          <a:srgbClr val="C00000"/>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10"/>
                  </a:ext>
                </a:extLst>
              </a:tr>
              <a:tr h="369041">
                <a:tc>
                  <a:txBody>
                    <a:bodyPr/>
                    <a:lstStyle/>
                    <a:p>
                      <a:pPr algn="ctr"/>
                      <a:r>
                        <a:rPr lang="en-US" altLang="zh-CN" sz="1400" dirty="0">
                          <a:latin typeface="微软雅黑" panose="020B0503020204020204" pitchFamily="34" charset="-122"/>
                          <a:ea typeface="微软雅黑" panose="020B0503020204020204" pitchFamily="34" charset="-122"/>
                        </a:rPr>
                        <a:t>UNIX </a:t>
                      </a:r>
                      <a:r>
                        <a:rPr lang="zh-CN" altLang="en-US" sz="1400" dirty="0">
                          <a:latin typeface="微软雅黑" panose="020B0503020204020204" pitchFamily="34" charset="-122"/>
                          <a:ea typeface="微软雅黑" panose="020B0503020204020204" pitchFamily="34" charset="-122"/>
                        </a:rPr>
                        <a:t>域协议</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11"/>
                  </a:ext>
                </a:extLst>
              </a:tr>
              <a:tr h="334271">
                <a:tc>
                  <a:txBody>
                    <a:bodyPr/>
                    <a:lstStyle/>
                    <a:p>
                      <a:pPr algn="ctr"/>
                      <a:r>
                        <a:rPr lang="zh-CN" altLang="en-US" sz="1400" dirty="0">
                          <a:latin typeface="微软雅黑" panose="020B0503020204020204" pitchFamily="34" charset="-122"/>
                          <a:ea typeface="微软雅黑" panose="020B0503020204020204" pitchFamily="34" charset="-122"/>
                        </a:rPr>
                        <a:t>内置热插拔</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12"/>
                  </a:ext>
                </a:extLst>
              </a:tr>
              <a:tr h="369041">
                <a:tc>
                  <a:txBody>
                    <a:bodyPr/>
                    <a:lstStyle/>
                    <a:p>
                      <a:pPr algn="ctr"/>
                      <a:r>
                        <a:rPr lang="zh-CN" altLang="en-US" sz="1400" dirty="0">
                          <a:latin typeface="微软雅黑" panose="020B0503020204020204" pitchFamily="34" charset="-122"/>
                          <a:ea typeface="微软雅黑" panose="020B0503020204020204" pitchFamily="34" charset="-122"/>
                        </a:rPr>
                        <a:t>高速定时器</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13"/>
                  </a:ext>
                </a:extLst>
              </a:tr>
            </a:tbl>
          </a:graphicData>
        </a:graphic>
      </p:graphicFrame>
      <p:graphicFrame>
        <p:nvGraphicFramePr>
          <p:cNvPr id="5" name="表格2"/>
          <p:cNvGraphicFramePr>
            <a:graphicFrameLocks noGrp="1"/>
          </p:cNvGraphicFramePr>
          <p:nvPr>
            <p:extLst>
              <p:ext uri="{D42A27DB-BD31-4B8C-83A1-F6EECF244321}">
                <p14:modId xmlns:p14="http://schemas.microsoft.com/office/powerpoint/2010/main" val="688831204"/>
              </p:ext>
            </p:extLst>
          </p:nvPr>
        </p:nvGraphicFramePr>
        <p:xfrm>
          <a:off x="12692098" y="1340768"/>
          <a:ext cx="7429550" cy="5251041"/>
        </p:xfrm>
        <a:graphic>
          <a:graphicData uri="http://schemas.openxmlformats.org/drawingml/2006/table">
            <a:tbl>
              <a:tblPr firstRow="1" bandRow="1">
                <a:tableStyleId>{68D230F3-CF80-4859-8CE7-A43EE81993B5}</a:tableStyleId>
              </a:tblPr>
              <a:tblGrid>
                <a:gridCol w="1485910">
                  <a:extLst>
                    <a:ext uri="{9D8B030D-6E8A-4147-A177-3AD203B41FA5}">
                      <a16:colId xmlns:a16="http://schemas.microsoft.com/office/drawing/2014/main" val="20000"/>
                    </a:ext>
                  </a:extLst>
                </a:gridCol>
                <a:gridCol w="1485910">
                  <a:extLst>
                    <a:ext uri="{9D8B030D-6E8A-4147-A177-3AD203B41FA5}">
                      <a16:colId xmlns:a16="http://schemas.microsoft.com/office/drawing/2014/main" val="20001"/>
                    </a:ext>
                  </a:extLst>
                </a:gridCol>
                <a:gridCol w="1485910">
                  <a:extLst>
                    <a:ext uri="{9D8B030D-6E8A-4147-A177-3AD203B41FA5}">
                      <a16:colId xmlns:a16="http://schemas.microsoft.com/office/drawing/2014/main" val="20002"/>
                    </a:ext>
                  </a:extLst>
                </a:gridCol>
                <a:gridCol w="1485910">
                  <a:extLst>
                    <a:ext uri="{9D8B030D-6E8A-4147-A177-3AD203B41FA5}">
                      <a16:colId xmlns:a16="http://schemas.microsoft.com/office/drawing/2014/main" val="20003"/>
                    </a:ext>
                  </a:extLst>
                </a:gridCol>
                <a:gridCol w="1485910">
                  <a:extLst>
                    <a:ext uri="{9D8B030D-6E8A-4147-A177-3AD203B41FA5}">
                      <a16:colId xmlns:a16="http://schemas.microsoft.com/office/drawing/2014/main" val="20004"/>
                    </a:ext>
                  </a:extLst>
                </a:gridCol>
              </a:tblGrid>
              <a:tr h="369041">
                <a:tc>
                  <a:txBody>
                    <a:bodyPr/>
                    <a:lstStyle/>
                    <a:p>
                      <a:pPr algn="ctr"/>
                      <a:r>
                        <a:rPr lang="zh-CN" altLang="en-US" sz="1400" dirty="0">
                          <a:latin typeface="微软雅黑" panose="020B0503020204020204" pitchFamily="34" charset="-122"/>
                          <a:ea typeface="微软雅黑" panose="020B0503020204020204" pitchFamily="34" charset="-122"/>
                        </a:rPr>
                        <a:t>系统功能</a:t>
                      </a:r>
                      <a:endParaRPr lang="zh-CN" altLang="en-US" sz="1400" b="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algn="ctr" rtl="0" eaLnBrk="1" latinLnBrk="0" hangingPunct="1"/>
                      <a:r>
                        <a:rPr kumimoji="0" lang="en-US" altLang="zh-CN" sz="1400" kern="1200" dirty="0">
                          <a:solidFill>
                            <a:srgbClr val="C00000"/>
                          </a:solidFill>
                          <a:latin typeface="微软雅黑" panose="020B0503020204020204" pitchFamily="34" charset="-122"/>
                          <a:ea typeface="微软雅黑" panose="020B0503020204020204" pitchFamily="34" charset="-122"/>
                        </a:rPr>
                        <a:t>SylixOS</a:t>
                      </a:r>
                      <a:endParaRPr kumimoji="0" lang="zh-CN" altLang="en-US" sz="1400" b="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algn="ctr"/>
                      <a:r>
                        <a:rPr kumimoji="0" lang="en-US" altLang="zh-CN" sz="1400" kern="1200" dirty="0">
                          <a:latin typeface="微软雅黑" panose="020B0503020204020204" pitchFamily="34" charset="-122"/>
                          <a:ea typeface="微软雅黑" panose="020B0503020204020204" pitchFamily="34" charset="-122"/>
                        </a:rPr>
                        <a:t>VxWorks</a:t>
                      </a:r>
                      <a:endParaRPr kumimoji="0" lang="zh-CN" altLang="en-US" sz="1400" b="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algn="ctr"/>
                      <a:r>
                        <a:rPr kumimoji="0" lang="en-US" altLang="zh-CN" sz="1400" kern="1200" dirty="0">
                          <a:latin typeface="微软雅黑" panose="020B0503020204020204" pitchFamily="34" charset="-122"/>
                          <a:ea typeface="微软雅黑" panose="020B0503020204020204" pitchFamily="34" charset="-122"/>
                        </a:rPr>
                        <a:t>RTEMS</a:t>
                      </a:r>
                      <a:endParaRPr kumimoji="0" lang="zh-CN" altLang="en-US" sz="1400" b="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1400" kern="1200" dirty="0">
                          <a:latin typeface="微软雅黑" panose="020B0503020204020204" pitchFamily="34" charset="-122"/>
                          <a:ea typeface="微软雅黑" panose="020B0503020204020204" pitchFamily="34" charset="-122"/>
                        </a:rPr>
                        <a:t>QNX</a:t>
                      </a:r>
                      <a:endParaRPr kumimoji="0" lang="zh-CN" altLang="en-US" sz="1400" b="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0"/>
                  </a:ext>
                </a:extLst>
              </a:tr>
              <a:tr h="407073">
                <a:tc>
                  <a:txBody>
                    <a:bodyPr/>
                    <a:lstStyle/>
                    <a:p>
                      <a:pPr marL="0" algn="ctr" rtl="0" eaLnBrk="1" latinLnBrk="0" hangingPunct="1"/>
                      <a:r>
                        <a:rPr kumimoji="0" lang="en-US" altLang="zh-CN" sz="1400" kern="1200" dirty="0">
                          <a:latin typeface="微软雅黑" panose="020B0503020204020204" pitchFamily="34" charset="-122"/>
                          <a:ea typeface="微软雅黑" panose="020B0503020204020204" pitchFamily="34" charset="-122"/>
                        </a:rPr>
                        <a:t>POSIX</a:t>
                      </a:r>
                      <a:endParaRPr kumimoji="0" lang="zh-CN" altLang="en-US" sz="1400" b="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400" kern="1200" dirty="0">
                          <a:solidFill>
                            <a:srgbClr val="C00000"/>
                          </a:solidFill>
                          <a:latin typeface="微软雅黑" panose="020B0503020204020204" pitchFamily="34" charset="-122"/>
                          <a:ea typeface="微软雅黑" panose="020B0503020204020204" pitchFamily="34" charset="-122"/>
                        </a:rPr>
                        <a:t>完善</a:t>
                      </a:r>
                      <a:endParaRPr lang="zh-CN" altLang="en-US" sz="14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400" kern="1200" dirty="0">
                          <a:latin typeface="微软雅黑" panose="020B0503020204020204" pitchFamily="34" charset="-122"/>
                          <a:ea typeface="微软雅黑" panose="020B0503020204020204" pitchFamily="34" charset="-122"/>
                        </a:rPr>
                        <a:t>较完善</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400" kern="1200" dirty="0">
                          <a:latin typeface="微软雅黑" panose="020B0503020204020204" pitchFamily="34" charset="-122"/>
                          <a:ea typeface="微软雅黑" panose="020B0503020204020204" pitchFamily="34" charset="-122"/>
                        </a:rPr>
                        <a:t>较完善</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较完善</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1"/>
                  </a:ext>
                </a:extLst>
              </a:tr>
              <a:tr h="334271">
                <a:tc>
                  <a:txBody>
                    <a:bodyPr/>
                    <a:lstStyle/>
                    <a:p>
                      <a:pPr algn="ctr"/>
                      <a:r>
                        <a:rPr lang="en-US" altLang="zh-CN" sz="1400" dirty="0">
                          <a:latin typeface="微软雅黑" panose="020B0503020204020204" pitchFamily="34" charset="-122"/>
                          <a:ea typeface="微软雅黑" panose="020B0503020204020204" pitchFamily="34" charset="-122"/>
                        </a:rPr>
                        <a:t>CAN</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 </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600" kern="1200" dirty="0">
                          <a:latin typeface="微软雅黑" panose="020B0503020204020204" pitchFamily="34" charset="-122"/>
                          <a:ea typeface="微软雅黑" panose="020B0503020204020204" pitchFamily="34" charset="-122"/>
                        </a:rPr>
                        <a:t>■ </a:t>
                      </a:r>
                      <a:endParaRPr lang="zh-CN" altLang="en-US" sz="16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r>
                        <a:rPr lang="zh-CN" altLang="en-US" sz="1400" kern="1200" baseline="0" dirty="0">
                          <a:latin typeface="微软雅黑" panose="020B0503020204020204" pitchFamily="34" charset="-122"/>
                          <a:ea typeface="微软雅黑" panose="020B0503020204020204" pitchFamily="34" charset="-122"/>
                        </a:rPr>
                        <a:t> </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2"/>
                  </a:ext>
                </a:extLst>
              </a:tr>
              <a:tr h="369041">
                <a:tc>
                  <a:txBody>
                    <a:bodyPr/>
                    <a:lstStyle/>
                    <a:p>
                      <a:pPr algn="ctr"/>
                      <a:r>
                        <a:rPr lang="en-US" altLang="zh-CN" sz="1400" dirty="0">
                          <a:latin typeface="微软雅黑" panose="020B0503020204020204" pitchFamily="34" charset="-122"/>
                          <a:ea typeface="微软雅黑" panose="020B0503020204020204" pitchFamily="34" charset="-122"/>
                        </a:rPr>
                        <a:t>UNIX</a:t>
                      </a:r>
                      <a:r>
                        <a:rPr lang="zh-CN" altLang="en-US" sz="1400" dirty="0">
                          <a:latin typeface="微软雅黑" panose="020B0503020204020204" pitchFamily="34" charset="-122"/>
                          <a:ea typeface="微软雅黑" panose="020B0503020204020204" pitchFamily="34" charset="-122"/>
                        </a:rPr>
                        <a:t>兼容</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rgbClr val="C00000"/>
                          </a:solidFill>
                          <a:latin typeface="微软雅黑" panose="020B0503020204020204" pitchFamily="34" charset="-122"/>
                          <a:ea typeface="微软雅黑" panose="020B0503020204020204" pitchFamily="34" charset="-122"/>
                        </a:rPr>
                        <a:t>好</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较好</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一般</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好</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51039">
                <a:tc>
                  <a:txBody>
                    <a:bodyPr/>
                    <a:lstStyle/>
                    <a:p>
                      <a:pPr algn="ctr"/>
                      <a:r>
                        <a:rPr lang="zh-CN" altLang="en-US" sz="1400" dirty="0">
                          <a:latin typeface="微软雅黑" panose="020B0503020204020204" pitchFamily="34" charset="-122"/>
                          <a:ea typeface="微软雅黑" panose="020B0503020204020204" pitchFamily="34" charset="-122"/>
                        </a:rPr>
                        <a:t>实时数据库</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rgbClr val="C00000"/>
                          </a:solidFill>
                          <a:latin typeface="微软雅黑" panose="020B0503020204020204" pitchFamily="34" charset="-122"/>
                          <a:ea typeface="微软雅黑" panose="020B0503020204020204" pitchFamily="34" charset="-122"/>
                        </a:rPr>
                        <a:t>■ </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4"/>
                  </a:ext>
                </a:extLst>
              </a:tr>
              <a:tr h="369041">
                <a:tc>
                  <a:txBody>
                    <a:bodyPr/>
                    <a:lstStyle/>
                    <a:p>
                      <a:pPr algn="ctr"/>
                      <a:r>
                        <a:rPr lang="en-US" altLang="zh-CN" sz="1400" dirty="0">
                          <a:latin typeface="微软雅黑" panose="020B0503020204020204" pitchFamily="34" charset="-122"/>
                          <a:ea typeface="微软雅黑" panose="020B0503020204020204" pitchFamily="34" charset="-122"/>
                        </a:rPr>
                        <a:t>ODBC</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5"/>
                  </a:ext>
                </a:extLst>
              </a:tr>
              <a:tr h="351039">
                <a:tc>
                  <a:txBody>
                    <a:bodyPr/>
                    <a:lstStyle/>
                    <a:p>
                      <a:pPr algn="ctr"/>
                      <a:r>
                        <a:rPr lang="en-US" altLang="zh-CN" sz="1400" dirty="0">
                          <a:latin typeface="微软雅黑" panose="020B0503020204020204" pitchFamily="34" charset="-122"/>
                          <a:ea typeface="微软雅黑" panose="020B0503020204020204" pitchFamily="34" charset="-122"/>
                        </a:rPr>
                        <a:t>MMU</a:t>
                      </a:r>
                      <a:r>
                        <a:rPr lang="zh-CN" altLang="en-US" sz="1400" dirty="0">
                          <a:latin typeface="微软雅黑" panose="020B0503020204020204" pitchFamily="34" charset="-122"/>
                          <a:ea typeface="微软雅黑" panose="020B0503020204020204" pitchFamily="34" charset="-122"/>
                        </a:rPr>
                        <a:t>管理</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 </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6"/>
                  </a:ext>
                </a:extLst>
              </a:tr>
              <a:tr h="396886">
                <a:tc>
                  <a:txBody>
                    <a:bodyPr/>
                    <a:lstStyle/>
                    <a:p>
                      <a:pPr algn="ctr"/>
                      <a:r>
                        <a:rPr lang="en-US" altLang="zh-CN" sz="1400" dirty="0">
                          <a:latin typeface="微软雅黑" panose="020B0503020204020204" pitchFamily="34" charset="-122"/>
                          <a:ea typeface="微软雅黑" panose="020B0503020204020204" pitchFamily="34" charset="-122"/>
                        </a:rPr>
                        <a:t>SMP </a:t>
                      </a:r>
                      <a:r>
                        <a:rPr lang="zh-CN" altLang="en-US" sz="1400" dirty="0">
                          <a:latin typeface="微软雅黑" panose="020B0503020204020204" pitchFamily="34" charset="-122"/>
                          <a:ea typeface="微软雅黑" panose="020B0503020204020204" pitchFamily="34" charset="-122"/>
                        </a:rPr>
                        <a:t>多核</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solidFill>
                            <a:srgbClr val="C00000"/>
                          </a:solidFill>
                          <a:latin typeface="微软雅黑" panose="020B0503020204020204" pitchFamily="34" charset="-122"/>
                          <a:ea typeface="微软雅黑" panose="020B0503020204020204" pitchFamily="34" charset="-122"/>
                        </a:rPr>
                        <a:t>实时调度</a:t>
                      </a:r>
                    </a:p>
                  </a:txBody>
                  <a:tcPr/>
                </a:tc>
                <a:tc>
                  <a:txBody>
                    <a:bodyPr/>
                    <a:lstStyle/>
                    <a:p>
                      <a:pPr algn="ctr"/>
                      <a:r>
                        <a:rPr lang="zh-CN" altLang="en-US" sz="1400" dirty="0">
                          <a:latin typeface="微软雅黑" panose="020B0503020204020204" pitchFamily="34" charset="-122"/>
                          <a:ea typeface="微软雅黑" panose="020B0503020204020204" pitchFamily="34" charset="-122"/>
                        </a:rPr>
                        <a:t>实时调度</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latin typeface="微软雅黑" panose="020B0503020204020204" pitchFamily="34" charset="-122"/>
                          <a:ea typeface="微软雅黑" panose="020B0503020204020204" pitchFamily="34" charset="-122"/>
                        </a:rPr>
                        <a:t>协作式调度</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实时调度</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7"/>
                  </a:ext>
                </a:extLst>
              </a:tr>
              <a:tr h="369041">
                <a:tc>
                  <a:txBody>
                    <a:bodyPr/>
                    <a:lstStyle/>
                    <a:p>
                      <a:pPr algn="ctr"/>
                      <a:r>
                        <a:rPr lang="zh-CN" altLang="en-US" sz="1400" dirty="0">
                          <a:latin typeface="微软雅黑" panose="020B0503020204020204" pitchFamily="34" charset="-122"/>
                          <a:ea typeface="微软雅黑" panose="020B0503020204020204" pitchFamily="34" charset="-122"/>
                        </a:rPr>
                        <a:t>描述符传递</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8"/>
                  </a:ext>
                </a:extLst>
              </a:tr>
              <a:tr h="369041">
                <a:tc>
                  <a:txBody>
                    <a:bodyPr/>
                    <a:lstStyle/>
                    <a:p>
                      <a:pPr algn="ctr"/>
                      <a:r>
                        <a:rPr lang="en-US" altLang="zh-CN" sz="1400" dirty="0" err="1">
                          <a:latin typeface="微软雅黑" panose="020B0503020204020204" pitchFamily="34" charset="-122"/>
                          <a:ea typeface="微软雅黑" panose="020B0503020204020204" pitchFamily="34" charset="-122"/>
                        </a:rPr>
                        <a:t>ProcFs</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9"/>
                  </a:ext>
                </a:extLst>
              </a:tr>
              <a:tr h="342038">
                <a:tc>
                  <a:txBody>
                    <a:bodyPr/>
                    <a:lstStyle/>
                    <a:p>
                      <a:pPr algn="ctr"/>
                      <a:r>
                        <a:rPr lang="en-US" altLang="zh-CN" sz="1400" dirty="0">
                          <a:latin typeface="微软雅黑" panose="020B0503020204020204" pitchFamily="34" charset="-122"/>
                          <a:ea typeface="微软雅黑" panose="020B0503020204020204" pitchFamily="34" charset="-122"/>
                        </a:rPr>
                        <a:t>IO </a:t>
                      </a:r>
                      <a:r>
                        <a:rPr lang="zh-CN" altLang="en-US" sz="1400" dirty="0">
                          <a:latin typeface="微软雅黑" panose="020B0503020204020204" pitchFamily="34" charset="-122"/>
                          <a:ea typeface="微软雅黑" panose="020B0503020204020204" pitchFamily="34" charset="-122"/>
                        </a:rPr>
                        <a:t>多路复用</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10"/>
                  </a:ext>
                </a:extLst>
              </a:tr>
              <a:tr h="369041">
                <a:tc>
                  <a:txBody>
                    <a:bodyPr/>
                    <a:lstStyle/>
                    <a:p>
                      <a:pPr algn="ctr"/>
                      <a:r>
                        <a:rPr lang="en-US" altLang="zh-CN" sz="1400" dirty="0">
                          <a:latin typeface="微软雅黑" panose="020B0503020204020204" pitchFamily="34" charset="-122"/>
                          <a:ea typeface="微软雅黑" panose="020B0503020204020204" pitchFamily="34" charset="-122"/>
                        </a:rPr>
                        <a:t>C++ </a:t>
                      </a:r>
                      <a:r>
                        <a:rPr lang="zh-CN" altLang="en-US" sz="1400" dirty="0">
                          <a:latin typeface="微软雅黑" panose="020B0503020204020204" pitchFamily="34" charset="-122"/>
                          <a:ea typeface="微软雅黑" panose="020B0503020204020204" pitchFamily="34" charset="-122"/>
                        </a:rPr>
                        <a:t>支持</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latin typeface="微软雅黑" panose="020B0503020204020204" pitchFamily="34" charset="-122"/>
                          <a:ea typeface="微软雅黑" panose="020B0503020204020204" pitchFamily="34" charset="-122"/>
                        </a:rPr>
                        <a:t>■</a:t>
                      </a:r>
                      <a:endParaRPr lang="zh-CN" altLang="en-US" sz="1600" kern="1200" dirty="0">
                        <a:solidFill>
                          <a:schemeClr val="bg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11"/>
                  </a:ext>
                </a:extLst>
              </a:tr>
              <a:tr h="334271">
                <a:tc>
                  <a:txBody>
                    <a:bodyPr/>
                    <a:lstStyle/>
                    <a:p>
                      <a:pPr algn="ctr"/>
                      <a:r>
                        <a:rPr lang="zh-CN" altLang="en-US" sz="1400" dirty="0">
                          <a:latin typeface="微软雅黑" panose="020B0503020204020204" pitchFamily="34" charset="-122"/>
                          <a:ea typeface="微软雅黑" panose="020B0503020204020204" pitchFamily="34" charset="-122"/>
                        </a:rPr>
                        <a:t>文件记录锁 </a:t>
                      </a:r>
                      <a:endParaRPr lang="zh-CN" altLang="en-US" sz="1400" dirty="0">
                        <a:solidFill>
                          <a:srgbClr val="7F7F7F"/>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algn="ctr"/>
                      <a:r>
                        <a:rPr lang="zh-CN" altLang="en-US" sz="1400" kern="1200" dirty="0">
                          <a:latin typeface="微软雅黑" panose="020B0503020204020204" pitchFamily="34" charset="-122"/>
                          <a:ea typeface="微软雅黑" panose="020B0503020204020204" pitchFamily="34" charset="-122"/>
                        </a:rPr>
                        <a:t>不全面</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latin typeface="微软雅黑" panose="020B0503020204020204" pitchFamily="34" charset="-122"/>
                          <a:ea typeface="微软雅黑" panose="020B0503020204020204" pitchFamily="34" charset="-122"/>
                        </a:rPr>
                        <a:t>□</a:t>
                      </a:r>
                      <a:endParaRPr lang="zh-CN" altLang="en-US" sz="1400" kern="1200" dirty="0">
                        <a:solidFill>
                          <a:srgbClr val="7F7F7F"/>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12"/>
                  </a:ext>
                </a:extLst>
              </a:tr>
              <a:tr h="369041">
                <a:tc>
                  <a:txBody>
                    <a:bodyPr/>
                    <a:lstStyle/>
                    <a:p>
                      <a:pPr algn="ctr"/>
                      <a:r>
                        <a:rPr lang="zh-CN" altLang="en-US" sz="1400" dirty="0">
                          <a:latin typeface="微软雅黑" panose="020B0503020204020204" pitchFamily="34" charset="-122"/>
                          <a:ea typeface="微软雅黑" panose="020B0503020204020204" pitchFamily="34" charset="-122"/>
                        </a:rPr>
                        <a:t>脚本</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Lua,Python</a:t>
                      </a:r>
                      <a:r>
                        <a:rPr lang="en-US" altLang="zh-CN" sz="1400" dirty="0">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zh-CN" altLang="en-US" sz="1600" kern="1200" dirty="0">
                          <a:solidFill>
                            <a:srgbClr val="C00000"/>
                          </a:solidFill>
                          <a:latin typeface="微软雅黑" panose="020B0503020204020204" pitchFamily="34" charset="-122"/>
                          <a:ea typeface="微软雅黑" panose="020B0503020204020204" pitchFamily="34" charset="-122"/>
                        </a:rPr>
                        <a:t>■</a:t>
                      </a:r>
                      <a:endParaRPr lang="zh-CN" altLang="en-US" sz="1600" kern="1200" dirty="0">
                        <a:solidFill>
                          <a:srgbClr val="C00000"/>
                        </a:solidFill>
                        <a:latin typeface="微软雅黑" panose="020B0503020204020204" pitchFamily="34" charset="-122"/>
                        <a:ea typeface="微软雅黑" panose="020B0503020204020204" pitchFamily="34" charset="-122"/>
                        <a:cs typeface="+mn-cs"/>
                      </a:endParaRPr>
                    </a:p>
                  </a:txBody>
                  <a:tcPr/>
                </a:tc>
                <a:tc>
                  <a:txBody>
                    <a:bodyPr/>
                    <a:lstStyle/>
                    <a:p>
                      <a:pPr algn="ctr"/>
                      <a:r>
                        <a:rPr lang="zh-CN" altLang="en-US" sz="1400" dirty="0">
                          <a:latin typeface="微软雅黑" panose="020B0503020204020204" pitchFamily="34" charset="-122"/>
                          <a:ea typeface="微软雅黑" panose="020B0503020204020204" pitchFamily="34" charset="-122"/>
                        </a:rPr>
                        <a:t>不完整</a:t>
                      </a:r>
                      <a:endParaRPr lang="zh-CN" altLang="en-US" sz="2800" dirty="0">
                        <a:solidFill>
                          <a:schemeClr val="bg1"/>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latin typeface="微软雅黑" panose="020B0503020204020204" pitchFamily="34" charset="-122"/>
                          <a:ea typeface="微软雅黑" panose="020B0503020204020204" pitchFamily="34" charset="-122"/>
                        </a:rPr>
                        <a:t>不完整</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不完整</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13"/>
                  </a:ext>
                </a:extLst>
              </a:tr>
            </a:tbl>
          </a:graphicData>
        </a:graphic>
      </p:graphicFrame>
      <p:sp>
        <p:nvSpPr>
          <p:cNvPr id="6" name="矩形 5"/>
          <p:cNvSpPr/>
          <p:nvPr/>
        </p:nvSpPr>
        <p:spPr>
          <a:xfrm>
            <a:off x="3915568" y="548680"/>
            <a:ext cx="4360863" cy="357188"/>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CN" sz="2400" b="1" dirty="0">
                <a:solidFill>
                  <a:srgbClr val="7F7F7F"/>
                </a:solidFill>
                <a:latin typeface="微软雅黑" panose="020B0503020204020204" pitchFamily="34" charset="-122"/>
                <a:ea typeface="微软雅黑" panose="020B0503020204020204" pitchFamily="34" charset="-122"/>
              </a:rPr>
              <a:t>SylixOS</a:t>
            </a:r>
            <a:r>
              <a:rPr lang="zh-CN" altLang="en-US" sz="2400" b="1" dirty="0">
                <a:solidFill>
                  <a:srgbClr val="7F7F7F"/>
                </a:solidFill>
                <a:latin typeface="微软雅黑" panose="020B0503020204020204" pitchFamily="34" charset="-122"/>
                <a:ea typeface="微软雅黑" panose="020B0503020204020204" pitchFamily="34" charset="-122"/>
              </a:rPr>
              <a:t>与其他</a:t>
            </a:r>
            <a:r>
              <a:rPr lang="en-US" altLang="zh-CN" sz="2400" b="1" dirty="0">
                <a:solidFill>
                  <a:srgbClr val="7F7F7F"/>
                </a:solidFill>
                <a:latin typeface="微软雅黑" panose="020B0503020204020204" pitchFamily="34" charset="-122"/>
                <a:ea typeface="微软雅黑" panose="020B0503020204020204" pitchFamily="34" charset="-122"/>
              </a:rPr>
              <a:t>OS</a:t>
            </a:r>
            <a:r>
              <a:rPr lang="zh-CN" altLang="en-US" sz="2400" b="1" dirty="0">
                <a:solidFill>
                  <a:srgbClr val="7F7F7F"/>
                </a:solidFill>
                <a:latin typeface="微软雅黑" panose="020B0503020204020204" pitchFamily="34" charset="-122"/>
                <a:ea typeface="微软雅黑" panose="020B0503020204020204" pitchFamily="34" charset="-122"/>
              </a:rPr>
              <a:t>对比（部分）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3.05556E-6 -3.7037E-6 L 0.73229 -3.7037E-6 " pathEditMode="relative" ptsTypes="AA">
                                      <p:cBhvr>
                                        <p:cTn id="6" dur="700" spd="-100000" fill="hold"/>
                                        <p:tgtEl>
                                          <p:spTgt spid="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6.38889E-6 1.48148E-6 L -0.90556 1.48148E-6 " pathEditMode="relative" ptsTypes="AA">
                                      <p:cBhvr>
                                        <p:cTn id="10" dur="1100" fill="hold"/>
                                        <p:tgtEl>
                                          <p:spTgt spid="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05521 0.00255 L -0.86003 -0.01829 " pathEditMode="relative" rAng="0" ptsTypes="AA">
                                      <p:cBhvr>
                                        <p:cTn id="12" dur="1300" fill="hold"/>
                                        <p:tgtEl>
                                          <p:spTgt spid="5"/>
                                        </p:tgtEl>
                                        <p:attrNameLst>
                                          <p:attrName>ppt_x</p:attrName>
                                          <p:attrName>ppt_y</p:attrName>
                                        </p:attrNameLst>
                                      </p:cBhvr>
                                      <p:rCtr x="-4647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9856" y="1412776"/>
            <a:ext cx="6048672" cy="3140155"/>
          </a:xfrm>
          <a:prstGeom prst="rect">
            <a:avLst/>
          </a:prstGeom>
          <a:noFill/>
        </p:spPr>
        <p:txBody>
          <a:bodyPr wrap="square" rtlCol="0">
            <a:spAutoFit/>
          </a:bodyPr>
          <a:lstStyle/>
          <a:p>
            <a:pPr>
              <a:lnSpc>
                <a:spcPct val="250000"/>
              </a:lnSpc>
            </a:pPr>
            <a:r>
              <a:rPr lang="zh-CN" altLang="en-US" sz="2800" dirty="0">
                <a:solidFill>
                  <a:srgbClr val="7F7F7F"/>
                </a:solidFill>
                <a:latin typeface="微软雅黑" panose="020B0503020204020204" pitchFamily="34" charset="-122"/>
                <a:ea typeface="微软雅黑" panose="020B0503020204020204" pitchFamily="34" charset="-122"/>
              </a:rPr>
              <a:t>与                      一样的开发体验</a:t>
            </a:r>
            <a:endParaRPr lang="en-US" altLang="zh-CN" sz="2800" dirty="0">
              <a:solidFill>
                <a:srgbClr val="7F7F7F"/>
              </a:solidFill>
              <a:latin typeface="微软雅黑" panose="020B0503020204020204" pitchFamily="34" charset="-122"/>
              <a:ea typeface="微软雅黑" panose="020B0503020204020204" pitchFamily="34" charset="-122"/>
            </a:endParaRPr>
          </a:p>
          <a:p>
            <a:pPr>
              <a:lnSpc>
                <a:spcPct val="250000"/>
              </a:lnSpc>
            </a:pPr>
            <a:r>
              <a:rPr lang="zh-CN" altLang="en-US" sz="2800" dirty="0">
                <a:solidFill>
                  <a:srgbClr val="7F7F7F"/>
                </a:solidFill>
                <a:latin typeface="微软雅黑" panose="020B0503020204020204" pitchFamily="34" charset="-122"/>
                <a:ea typeface="微软雅黑" panose="020B0503020204020204" pitchFamily="34" charset="-122"/>
              </a:rPr>
              <a:t>与                      一样的兼容接口</a:t>
            </a:r>
            <a:endParaRPr lang="en-US" altLang="zh-CN" sz="2800" dirty="0">
              <a:solidFill>
                <a:srgbClr val="7F7F7F"/>
              </a:solidFill>
              <a:latin typeface="微软雅黑" panose="020B0503020204020204" pitchFamily="34" charset="-122"/>
              <a:ea typeface="微软雅黑" panose="020B0503020204020204" pitchFamily="34" charset="-122"/>
            </a:endParaRPr>
          </a:p>
          <a:p>
            <a:pPr>
              <a:lnSpc>
                <a:spcPct val="250000"/>
              </a:lnSpc>
            </a:pPr>
            <a:r>
              <a:rPr lang="zh-CN" altLang="en-US" sz="2800" dirty="0">
                <a:solidFill>
                  <a:srgbClr val="7F7F7F"/>
                </a:solidFill>
                <a:latin typeface="微软雅黑" panose="020B0503020204020204" pitchFamily="34" charset="-122"/>
                <a:ea typeface="微软雅黑" panose="020B0503020204020204" pitchFamily="34" charset="-122"/>
              </a:rPr>
              <a:t>与                      一样的实时性能</a:t>
            </a:r>
            <a:endParaRPr lang="en-US" altLang="zh-CN" sz="2800" dirty="0">
              <a:solidFill>
                <a:srgbClr val="7F7F7F"/>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695325" y="5104759"/>
            <a:ext cx="10801275" cy="787523"/>
          </a:xfrm>
          <a:prstGeom prst="rect">
            <a:avLst/>
          </a:prstGeom>
          <a:noFill/>
        </p:spPr>
        <p:txBody>
          <a:bodyPr wrap="square" rtlCol="0">
            <a:spAutoFit/>
          </a:bodyPr>
          <a:lstStyle/>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        </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应用编程接口符合 </a:t>
            </a:r>
            <a:r>
              <a:rPr lang="en-US" altLang="zh-CN" sz="1600" dirty="0">
                <a:solidFill>
                  <a:srgbClr val="7F7F7F"/>
                </a:solidFill>
                <a:latin typeface="微软雅黑" panose="020B0503020204020204" pitchFamily="34" charset="-122"/>
                <a:ea typeface="微软雅黑" panose="020B0503020204020204" pitchFamily="34" charset="-122"/>
              </a:rPr>
              <a:t>IEEE</a:t>
            </a:r>
            <a:r>
              <a:rPr lang="zh-CN" altLang="en-US" sz="1600" dirty="0">
                <a:solidFill>
                  <a:srgbClr val="7F7F7F"/>
                </a:solidFill>
                <a:latin typeface="微软雅黑" panose="020B0503020204020204" pitchFamily="34" charset="-122"/>
                <a:ea typeface="微软雅黑" panose="020B0503020204020204" pitchFamily="34" charset="-122"/>
              </a:rPr>
              <a:t>、</a:t>
            </a:r>
            <a:r>
              <a:rPr lang="en-US" altLang="zh-CN" sz="1600" dirty="0">
                <a:solidFill>
                  <a:srgbClr val="7F7F7F"/>
                </a:solidFill>
                <a:latin typeface="微软雅黑" panose="020B0503020204020204" pitchFamily="34" charset="-122"/>
                <a:ea typeface="微软雅黑" panose="020B0503020204020204" pitchFamily="34" charset="-122"/>
              </a:rPr>
              <a:t>ISO</a:t>
            </a:r>
            <a:r>
              <a:rPr lang="zh-CN" altLang="en-US" sz="1600" dirty="0">
                <a:solidFill>
                  <a:srgbClr val="7F7F7F"/>
                </a:solidFill>
                <a:latin typeface="微软雅黑" panose="020B0503020204020204" pitchFamily="34" charset="-122"/>
                <a:ea typeface="微软雅黑" panose="020B0503020204020204" pitchFamily="34" charset="-122"/>
              </a:rPr>
              <a:t>、</a:t>
            </a:r>
            <a:r>
              <a:rPr lang="en-US" altLang="zh-CN" sz="1600" dirty="0">
                <a:solidFill>
                  <a:srgbClr val="7F7F7F"/>
                </a:solidFill>
                <a:latin typeface="微软雅黑" panose="020B0503020204020204" pitchFamily="34" charset="-122"/>
                <a:ea typeface="微软雅黑" panose="020B0503020204020204" pitchFamily="34" charset="-122"/>
              </a:rPr>
              <a:t>IEC </a:t>
            </a:r>
            <a:r>
              <a:rPr lang="zh-CN" altLang="en-US" sz="1600" dirty="0">
                <a:solidFill>
                  <a:srgbClr val="7F7F7F"/>
                </a:solidFill>
                <a:latin typeface="微软雅黑" panose="020B0503020204020204" pitchFamily="34" charset="-122"/>
                <a:ea typeface="微软雅黑" panose="020B0503020204020204" pitchFamily="34" charset="-122"/>
              </a:rPr>
              <a:t>相关操作系统编程接口规范，兼容 </a:t>
            </a:r>
            <a:r>
              <a:rPr lang="en-US" altLang="zh-CN" sz="1600" dirty="0">
                <a:solidFill>
                  <a:srgbClr val="7F7F7F"/>
                </a:solidFill>
                <a:latin typeface="微软雅黑" panose="020B0503020204020204" pitchFamily="34" charset="-122"/>
                <a:ea typeface="微软雅黑" panose="020B0503020204020204" pitchFamily="34" charset="-122"/>
              </a:rPr>
              <a:t>POSIX 1003.1b </a:t>
            </a:r>
            <a:r>
              <a:rPr lang="zh-CN" altLang="en-US" sz="1600" dirty="0">
                <a:solidFill>
                  <a:srgbClr val="7F7F7F"/>
                </a:solidFill>
                <a:latin typeface="微软雅黑" panose="020B0503020204020204" pitchFamily="34" charset="-122"/>
                <a:ea typeface="微软雅黑" panose="020B0503020204020204" pitchFamily="34" charset="-122"/>
              </a:rPr>
              <a:t>实时编程标准。基于 </a:t>
            </a:r>
            <a:r>
              <a:rPr lang="en-US" altLang="zh-CN" sz="1600" dirty="0">
                <a:solidFill>
                  <a:srgbClr val="7F7F7F"/>
                </a:solidFill>
                <a:latin typeface="微软雅黑" panose="020B0503020204020204" pitchFamily="34" charset="-122"/>
                <a:ea typeface="微软雅黑" panose="020B0503020204020204" pitchFamily="34" charset="-122"/>
              </a:rPr>
              <a:t>Linux</a:t>
            </a:r>
            <a:r>
              <a:rPr lang="zh-CN" altLang="en-US" sz="1600" dirty="0">
                <a:solidFill>
                  <a:srgbClr val="7F7F7F"/>
                </a:solidFill>
                <a:latin typeface="微软雅黑" panose="020B0503020204020204" pitchFamily="34" charset="-122"/>
                <a:ea typeface="微软雅黑" panose="020B0503020204020204" pitchFamily="34" charset="-122"/>
              </a:rPr>
              <a:t>、</a:t>
            </a:r>
            <a:r>
              <a:rPr lang="en-US" altLang="zh-CN" sz="1600" dirty="0">
                <a:solidFill>
                  <a:srgbClr val="7F7F7F"/>
                </a:solidFill>
                <a:latin typeface="微软雅黑" panose="020B0503020204020204" pitchFamily="34" charset="-122"/>
                <a:ea typeface="微软雅黑" panose="020B0503020204020204" pitchFamily="34" charset="-122"/>
              </a:rPr>
              <a:t>VxWorks </a:t>
            </a:r>
            <a:r>
              <a:rPr lang="zh-CN" altLang="en-US" sz="1600" dirty="0">
                <a:solidFill>
                  <a:srgbClr val="7F7F7F"/>
                </a:solidFill>
                <a:latin typeface="微软雅黑" panose="020B0503020204020204" pitchFamily="34" charset="-122"/>
                <a:ea typeface="微软雅黑" panose="020B0503020204020204" pitchFamily="34" charset="-122"/>
              </a:rPr>
              <a:t>操作系统的应用程序，可以方便快捷地移植到 </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系统上运行。</a:t>
            </a:r>
          </a:p>
        </p:txBody>
      </p:sp>
      <p:pic>
        <p:nvPicPr>
          <p:cNvPr id="302082" name="Picture 2" descr="C:\Users\yangyang\Desktop\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1944" y="1702279"/>
            <a:ext cx="1781770" cy="712708"/>
          </a:xfrm>
          <a:prstGeom prst="rect">
            <a:avLst/>
          </a:prstGeom>
          <a:noFill/>
          <a:extLst>
            <a:ext uri="{909E8E84-426E-40DD-AFC4-6F175D3DCCD1}">
              <a14:hiddenFill xmlns:a14="http://schemas.microsoft.com/office/drawing/2010/main">
                <a:solidFill>
                  <a:srgbClr val="FFFFFF"/>
                </a:solidFill>
              </a14:hiddenFill>
            </a:ext>
          </a:extLst>
        </p:spPr>
      </p:pic>
      <p:pic>
        <p:nvPicPr>
          <p:cNvPr id="302084" name="Picture 4" descr="C:\Users\yangyang\Desktop\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1944" y="3840223"/>
            <a:ext cx="1781770" cy="71270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295775" y="2564765"/>
            <a:ext cx="1871980" cy="935990"/>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sz="2400" b="1" dirty="0">
              <a:solidFill>
                <a:srgbClr val="7F7F7F"/>
              </a:solidFill>
              <a:latin typeface="微软雅黑" panose="020B0503020204020204" pitchFamily="34" charset="-122"/>
              <a:ea typeface="微软雅黑" panose="020B0503020204020204" pitchFamily="34" charset="-122"/>
            </a:endParaRPr>
          </a:p>
        </p:txBody>
      </p:sp>
      <p:sp>
        <p:nvSpPr>
          <p:cNvPr id="5" name="矩形 4"/>
          <p:cNvSpPr/>
          <p:nvPr/>
        </p:nvSpPr>
        <p:spPr>
          <a:xfrm>
            <a:off x="5591920" y="2780789"/>
            <a:ext cx="1800225" cy="72009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sz="2400" b="1" dirty="0">
              <a:solidFill>
                <a:srgbClr val="7F7F7F"/>
              </a:solidFill>
              <a:latin typeface="微软雅黑" panose="020B0503020204020204" pitchFamily="34" charset="-122"/>
              <a:ea typeface="微软雅黑" panose="020B0503020204020204" pitchFamily="34" charset="-122"/>
            </a:endParaRPr>
          </a:p>
        </p:txBody>
      </p:sp>
      <p:pic>
        <p:nvPicPr>
          <p:cNvPr id="6" name="图片 5" descr="33"/>
          <p:cNvPicPr>
            <a:picLocks noChangeAspect="1"/>
          </p:cNvPicPr>
          <p:nvPr/>
        </p:nvPicPr>
        <p:blipFill>
          <a:blip r:embed="rId4"/>
          <a:srcRect t="10000" b="8000"/>
          <a:stretch>
            <a:fillRect/>
          </a:stretch>
        </p:blipFill>
        <p:spPr>
          <a:xfrm>
            <a:off x="5891640" y="2820925"/>
            <a:ext cx="1183005" cy="598805"/>
          </a:xfrm>
          <a:prstGeom prst="rect">
            <a:avLst/>
          </a:prstGeom>
        </p:spPr>
      </p:pic>
      <p:sp>
        <p:nvSpPr>
          <p:cNvPr id="7" name="文本框 6">
            <a:extLst>
              <a:ext uri="{FF2B5EF4-FFF2-40B4-BE49-F238E27FC236}">
                <a16:creationId xmlns:a16="http://schemas.microsoft.com/office/drawing/2014/main" id="{1EAC7F58-3D2B-4316-B5FA-89365B9709BF}"/>
              </a:ext>
            </a:extLst>
          </p:cNvPr>
          <p:cNvSpPr txBox="1"/>
          <p:nvPr/>
        </p:nvSpPr>
        <p:spPr>
          <a:xfrm>
            <a:off x="575976" y="778737"/>
            <a:ext cx="4826001" cy="707886"/>
          </a:xfrm>
          <a:prstGeom prst="rect">
            <a:avLst/>
          </a:prstGeom>
          <a:noFill/>
        </p:spPr>
        <p:txBody>
          <a:bodyPr wrap="none" rtlCol="0">
            <a:spAutoFit/>
          </a:bodyPr>
          <a:lstStyle/>
          <a:p>
            <a:r>
              <a:rPr lang="en-US" altLang="zh-CN" sz="4000" b="1" dirty="0">
                <a:solidFill>
                  <a:srgbClr val="FB4E00"/>
                </a:solidFill>
                <a:latin typeface="微软雅黑" panose="020B0503020204020204" pitchFamily="34" charset="-122"/>
                <a:ea typeface="微软雅黑" panose="020B0503020204020204" pitchFamily="34" charset="-122"/>
              </a:rPr>
              <a:t>SylixOS </a:t>
            </a:r>
            <a:r>
              <a:rPr lang="zh-CN" altLang="en-US" sz="4000" b="1" dirty="0">
                <a:solidFill>
                  <a:srgbClr val="FB4E00"/>
                </a:solidFill>
                <a:latin typeface="微软雅黑" panose="020B0503020204020204" pitchFamily="34" charset="-122"/>
                <a:ea typeface="微软雅黑" panose="020B0503020204020204" pitchFamily="34" charset="-122"/>
              </a:rPr>
              <a:t>三大特点：</a:t>
            </a:r>
            <a:endParaRPr lang="en-US" altLang="zh-CN" sz="4000" dirty="0">
              <a:solidFill>
                <a:srgbClr val="FB4E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38250" y="6099770"/>
            <a:ext cx="6696744"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Hardware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638250" y="5783690"/>
            <a:ext cx="6696744"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BSP &amp; Drivers</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38250" y="4822246"/>
            <a:ext cx="6696744" cy="926276"/>
            <a:chOff x="107504" y="4895536"/>
            <a:chExt cx="5760640" cy="926276"/>
          </a:xfrm>
        </p:grpSpPr>
        <p:sp>
          <p:nvSpPr>
            <p:cNvPr id="10" name="矩形 9"/>
            <p:cNvSpPr/>
            <p:nvPr/>
          </p:nvSpPr>
          <p:spPr>
            <a:xfrm>
              <a:off x="107504" y="4895536"/>
              <a:ext cx="5760640" cy="92627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11" name="矩形 10"/>
            <p:cNvSpPr/>
            <p:nvPr/>
          </p:nvSpPr>
          <p:spPr>
            <a:xfrm>
              <a:off x="119919" y="4941168"/>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latin typeface="微软雅黑" panose="020B0503020204020204" pitchFamily="34" charset="-122"/>
                  <a:ea typeface="微软雅黑" panose="020B0503020204020204" pitchFamily="34" charset="-122"/>
                </a:rPr>
                <a:t>LongWing</a:t>
              </a:r>
              <a:r>
                <a:rPr lang="en-US" altLang="zh-CN" sz="1400" b="1" baseline="30000" dirty="0">
                  <a:solidFill>
                    <a:schemeClr val="tx1"/>
                  </a:solidFill>
                  <a:latin typeface="微软雅黑" panose="020B0503020204020204" pitchFamily="34" charset="-122"/>
                  <a:ea typeface="微软雅黑" panose="020B0503020204020204" pitchFamily="34" charset="-122"/>
                </a:rPr>
                <a:t>(TM)</a:t>
              </a:r>
              <a:r>
                <a:rPr lang="en-US" altLang="zh-CN" sz="1400" b="1" dirty="0">
                  <a:solidFill>
                    <a:schemeClr val="tx1"/>
                  </a:solidFill>
                  <a:latin typeface="微软雅黑" panose="020B0503020204020204" pitchFamily="34" charset="-122"/>
                  <a:ea typeface="微软雅黑" panose="020B0503020204020204" pitchFamily="34" charset="-122"/>
                </a:rPr>
                <a:t> Kernel</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206585" y="5301208"/>
              <a:ext cx="1245954" cy="435337"/>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Interrupt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1614424" y="5301208"/>
              <a:ext cx="1245954" cy="435337"/>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Thread</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3022263" y="5301208"/>
              <a:ext cx="1245954" cy="435337"/>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Timer</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4499992" y="5301208"/>
              <a:ext cx="1245954" cy="435337"/>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6" name="TextBox 15"/>
          <p:cNvSpPr txBox="1">
            <a:spLocks noChangeArrowheads="1"/>
          </p:cNvSpPr>
          <p:nvPr/>
        </p:nvSpPr>
        <p:spPr bwMode="auto">
          <a:xfrm>
            <a:off x="7935441" y="4491211"/>
            <a:ext cx="2592858" cy="2031325"/>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165380"/>
                </a:solidFill>
                <a:latin typeface="微软雅黑" panose="020B0503020204020204" pitchFamily="34" charset="-122"/>
                <a:ea typeface="微软雅黑" panose="020B0503020204020204" pitchFamily="34" charset="-122"/>
              </a:rPr>
              <a:t>2006</a:t>
            </a:r>
            <a:r>
              <a:rPr lang="zh-CN" altLang="en-US" sz="2800" b="1" dirty="0">
                <a:solidFill>
                  <a:srgbClr val="165380"/>
                </a:solidFill>
                <a:latin typeface="微软雅黑" panose="020B0503020204020204" pitchFamily="34" charset="-122"/>
                <a:ea typeface="微软雅黑" panose="020B0503020204020204" pitchFamily="34" charset="-122"/>
              </a:rPr>
              <a:t>年</a:t>
            </a:r>
            <a:endParaRPr lang="en-US" altLang="zh-CN" sz="2800" b="1" dirty="0">
              <a:solidFill>
                <a:srgbClr val="165380"/>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SylixOS </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内核完成，内核代号 </a:t>
            </a:r>
            <a:r>
              <a:rPr lang="en-US" altLang="zh-CN" sz="1400" dirty="0" err="1">
                <a:solidFill>
                  <a:srgbClr val="FF6600"/>
                </a:solidFill>
                <a:latin typeface="微软雅黑" panose="020B0503020204020204" pitchFamily="34" charset="-122"/>
                <a:ea typeface="微软雅黑" panose="020B0503020204020204" pitchFamily="34" charset="-122"/>
              </a:rPr>
              <a:t>LongWing</a:t>
            </a:r>
            <a:r>
              <a:rPr lang="en-US" altLang="zh-CN" sz="1400" dirty="0">
                <a:solidFill>
                  <a:srgbClr val="FF6600"/>
                </a:solidFill>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提供线程调度、中断管理、定时器、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RMS</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、信号量等最基本的内核资源。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64" presetClass="path" presetSubtype="0" accel="50000" decel="50000" fill="hold" grpId="0" nodeType="withEffect">
                                  <p:stCondLst>
                                    <p:cond delay="0"/>
                                  </p:stCondLst>
                                  <p:childTnLst>
                                    <p:animMotion origin="layout" path="M 0 0 L 0 -0.25 E" pathEditMode="relative" ptsTypes="">
                                      <p:cBhvr>
                                        <p:cTn id="10" dur="1000" spd="-100000" fill="hold"/>
                                        <p:tgtEl>
                                          <p:spTgt spid="7"/>
                                        </p:tgtEl>
                                        <p:attrNameLst>
                                          <p:attrName>ppt_x</p:attrName>
                                          <p:attrName>ppt_y</p:attrName>
                                        </p:attrNameLst>
                                      </p:cBhvr>
                                    </p:animMotion>
                                  </p:childTnLst>
                                </p:cTn>
                              </p:par>
                              <p:par>
                                <p:cTn id="11" presetID="64" presetClass="path" presetSubtype="0" accel="50000" decel="50000" fill="hold" grpId="0" nodeType="withEffect">
                                  <p:stCondLst>
                                    <p:cond delay="0"/>
                                  </p:stCondLst>
                                  <p:childTnLst>
                                    <p:animMotion origin="layout" path="M 3.88889E-6 2.59259E-6 L 3.88889E-6 -0.37385 " pathEditMode="relative" rAng="0" ptsTypes="AA">
                                      <p:cBhvr>
                                        <p:cTn id="12" dur="1100" spd="-100000" fill="hold"/>
                                        <p:tgtEl>
                                          <p:spTgt spid="8"/>
                                        </p:tgtEl>
                                        <p:attrNameLst>
                                          <p:attrName>ppt_x</p:attrName>
                                          <p:attrName>ppt_y</p:attrName>
                                        </p:attrNameLst>
                                      </p:cBhvr>
                                      <p:rCtr x="0" y="-18704"/>
                                    </p:animMotion>
                                  </p:childTnLst>
                                </p:cTn>
                              </p:par>
                              <p:par>
                                <p:cTn id="13" presetID="64" presetClass="path" presetSubtype="0" accel="50000" decel="50000" fill="hold" nodeType="withEffect">
                                  <p:stCondLst>
                                    <p:cond delay="0"/>
                                  </p:stCondLst>
                                  <p:childTnLst>
                                    <p:animMotion origin="layout" path="M 3.88889E-6 2.59259E-6 L 3.88889E-6 -0.41667 " pathEditMode="relative" rAng="0" ptsTypes="AA">
                                      <p:cBhvr>
                                        <p:cTn id="14" dur="1200" spd="-100000" fill="hold"/>
                                        <p:tgtEl>
                                          <p:spTgt spid="9"/>
                                        </p:tgtEl>
                                        <p:attrNameLst>
                                          <p:attrName>ppt_x</p:attrName>
                                          <p:attrName>ppt_y</p:attrName>
                                        </p:attrNameLst>
                                      </p:cBhvr>
                                      <p:rCtr x="0"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esc"/>
          <p:cNvSpPr/>
          <p:nvPr/>
        </p:nvSpPr>
        <p:spPr>
          <a:xfrm>
            <a:off x="4363883" y="2564904"/>
            <a:ext cx="3715346" cy="3465179"/>
          </a:xfrm>
          <a:prstGeom prst="rect">
            <a:avLst/>
          </a:prstGeom>
          <a:noFill/>
          <a:ln>
            <a:noFill/>
          </a:ln>
        </p:spPr>
        <p:txBody>
          <a:bodyPr wrap="square" rtlCol="0">
            <a:spAutoFit/>
          </a:bodyPr>
          <a:lstStyle/>
          <a:p>
            <a:pPr marL="342900" indent="-342900">
              <a:lnSpc>
                <a:spcPct val="200000"/>
              </a:lnSpc>
              <a:buAutoNum type="arabicPeriod"/>
            </a:pPr>
            <a:r>
              <a:rPr lang="zh-CN" altLang="en-US" sz="1600" dirty="0">
                <a:solidFill>
                  <a:srgbClr val="7F7F7F"/>
                </a:solidFill>
                <a:latin typeface="微软雅黑" panose="020B0503020204020204" pitchFamily="34" charset="-122"/>
                <a:ea typeface="微软雅黑" panose="020B0503020204020204" pitchFamily="34" charset="-122"/>
              </a:rPr>
              <a:t>支持 </a:t>
            </a:r>
            <a:r>
              <a:rPr lang="en-US" altLang="zh-CN" sz="1600" dirty="0">
                <a:solidFill>
                  <a:srgbClr val="7F7F7F"/>
                </a:solidFill>
                <a:latin typeface="微软雅黑" panose="020B0503020204020204" pitchFamily="34" charset="-122"/>
                <a:ea typeface="微软雅黑" panose="020B0503020204020204" pitchFamily="34" charset="-122"/>
              </a:rPr>
              <a:t>256 </a:t>
            </a:r>
            <a:r>
              <a:rPr lang="zh-CN" altLang="en-US" sz="1600" dirty="0">
                <a:solidFill>
                  <a:srgbClr val="7F7F7F"/>
                </a:solidFill>
                <a:latin typeface="微软雅黑" panose="020B0503020204020204" pitchFamily="34" charset="-122"/>
                <a:ea typeface="微软雅黑" panose="020B0503020204020204" pitchFamily="34" charset="-122"/>
              </a:rPr>
              <a:t>个优先级</a:t>
            </a:r>
            <a:endParaRPr lang="en-US" altLang="zh-CN" sz="1600" dirty="0">
              <a:solidFill>
                <a:srgbClr val="7F7F7F"/>
              </a:solidFill>
              <a:latin typeface="微软雅黑" panose="020B0503020204020204" pitchFamily="34" charset="-122"/>
              <a:ea typeface="微软雅黑" panose="020B0503020204020204" pitchFamily="34" charset="-122"/>
            </a:endParaRPr>
          </a:p>
          <a:p>
            <a:pPr marL="342900" indent="-342900">
              <a:lnSpc>
                <a:spcPct val="200000"/>
              </a:lnSpc>
              <a:buAutoNum type="arabicPeriod"/>
            </a:pPr>
            <a:r>
              <a:rPr lang="zh-CN" altLang="en-US" sz="1600" dirty="0">
                <a:solidFill>
                  <a:srgbClr val="7F7F7F"/>
                </a:solidFill>
                <a:latin typeface="微软雅黑" panose="020B0503020204020204" pitchFamily="34" charset="-122"/>
                <a:ea typeface="微软雅黑" panose="020B0503020204020204" pitchFamily="34" charset="-122"/>
              </a:rPr>
              <a:t>支持同优先级轮转调度</a:t>
            </a:r>
            <a:endParaRPr lang="en-US" altLang="zh-CN" sz="1600" dirty="0">
              <a:solidFill>
                <a:srgbClr val="7F7F7F"/>
              </a:solidFill>
              <a:latin typeface="微软雅黑" panose="020B0503020204020204" pitchFamily="34" charset="-122"/>
              <a:ea typeface="微软雅黑" panose="020B0503020204020204" pitchFamily="34" charset="-122"/>
            </a:endParaRPr>
          </a:p>
          <a:p>
            <a:pPr marL="342900" indent="-342900">
              <a:lnSpc>
                <a:spcPct val="200000"/>
              </a:lnSpc>
              <a:buAutoNum type="arabicPeriod"/>
            </a:pPr>
            <a:r>
              <a:rPr lang="zh-CN" altLang="en-US" sz="1600" dirty="0">
                <a:solidFill>
                  <a:srgbClr val="7F7F7F"/>
                </a:solidFill>
                <a:latin typeface="微软雅黑" panose="020B0503020204020204" pitchFamily="34" charset="-122"/>
                <a:ea typeface="微软雅黑" panose="020B0503020204020204" pitchFamily="34" charset="-122"/>
              </a:rPr>
              <a:t>支持优先级继承，防止优先级反转</a:t>
            </a:r>
            <a:endParaRPr lang="en-US" altLang="zh-CN" sz="1600" dirty="0">
              <a:solidFill>
                <a:srgbClr val="7F7F7F"/>
              </a:solidFill>
              <a:latin typeface="微软雅黑" panose="020B0503020204020204" pitchFamily="34" charset="-122"/>
              <a:ea typeface="微软雅黑" panose="020B0503020204020204" pitchFamily="34" charset="-122"/>
            </a:endParaRPr>
          </a:p>
          <a:p>
            <a:pPr marL="342900" indent="-342900">
              <a:lnSpc>
                <a:spcPct val="200000"/>
              </a:lnSpc>
              <a:buAutoNum type="arabicPeriod"/>
            </a:pPr>
            <a:r>
              <a:rPr lang="zh-CN" altLang="en-US" sz="1600" dirty="0">
                <a:solidFill>
                  <a:srgbClr val="7F7F7F"/>
                </a:solidFill>
                <a:latin typeface="微软雅黑" panose="020B0503020204020204" pitchFamily="34" charset="-122"/>
                <a:ea typeface="微软雅黑" panose="020B0503020204020204" pitchFamily="34" charset="-122"/>
              </a:rPr>
              <a:t>支持线程私有化数据设置</a:t>
            </a:r>
            <a:endParaRPr lang="en-US" altLang="zh-CN" sz="1600" dirty="0">
              <a:solidFill>
                <a:srgbClr val="7F7F7F"/>
              </a:solidFill>
              <a:latin typeface="微软雅黑" panose="020B0503020204020204" pitchFamily="34" charset="-122"/>
              <a:ea typeface="微软雅黑" panose="020B0503020204020204" pitchFamily="34" charset="-122"/>
            </a:endParaRPr>
          </a:p>
          <a:p>
            <a:pPr marL="342900" indent="-342900">
              <a:lnSpc>
                <a:spcPct val="200000"/>
              </a:lnSpc>
              <a:buAutoNum type="arabicPeriod"/>
            </a:pPr>
            <a:r>
              <a:rPr lang="zh-CN" altLang="en-US" sz="1600" dirty="0">
                <a:solidFill>
                  <a:srgbClr val="7F7F7F"/>
                </a:solidFill>
                <a:latin typeface="微软雅黑" panose="020B0503020204020204" pitchFamily="34" charset="-122"/>
                <a:ea typeface="微软雅黑" panose="020B0503020204020204" pitchFamily="34" charset="-122"/>
              </a:rPr>
              <a:t>支持 </a:t>
            </a:r>
            <a:r>
              <a:rPr lang="en-US" altLang="zh-CN" sz="1600" dirty="0">
                <a:solidFill>
                  <a:srgbClr val="7F7F7F"/>
                </a:solidFill>
                <a:latin typeface="微软雅黑" panose="020B0503020204020204" pitchFamily="34" charset="-122"/>
                <a:ea typeface="微软雅黑" panose="020B0503020204020204" pitchFamily="34" charset="-122"/>
              </a:rPr>
              <a:t>RMS </a:t>
            </a:r>
            <a:r>
              <a:rPr lang="zh-CN" altLang="en-US" sz="1600" dirty="0">
                <a:solidFill>
                  <a:srgbClr val="7F7F7F"/>
                </a:solidFill>
                <a:latin typeface="微软雅黑" panose="020B0503020204020204" pitchFamily="34" charset="-122"/>
                <a:ea typeface="微软雅黑" panose="020B0503020204020204" pitchFamily="34" charset="-122"/>
              </a:rPr>
              <a:t>调度</a:t>
            </a:r>
            <a:endParaRPr lang="en-US" altLang="zh-CN" sz="1600" dirty="0">
              <a:solidFill>
                <a:srgbClr val="7F7F7F"/>
              </a:solidFill>
              <a:latin typeface="微软雅黑" panose="020B0503020204020204" pitchFamily="34" charset="-122"/>
              <a:ea typeface="微软雅黑" panose="020B0503020204020204" pitchFamily="34" charset="-122"/>
            </a:endParaRPr>
          </a:p>
          <a:p>
            <a:pPr marL="342900" indent="-342900">
              <a:lnSpc>
                <a:spcPct val="200000"/>
              </a:lnSpc>
              <a:buAutoNum type="arabicPeriod"/>
            </a:pPr>
            <a:r>
              <a:rPr lang="zh-CN" altLang="en-US" sz="1600" dirty="0">
                <a:solidFill>
                  <a:srgbClr val="7F7F7F"/>
                </a:solidFill>
                <a:latin typeface="微软雅黑" panose="020B0503020204020204" pitchFamily="34" charset="-122"/>
                <a:ea typeface="微软雅黑" panose="020B0503020204020204" pitchFamily="34" charset="-122"/>
              </a:rPr>
              <a:t>支持运行时优先级修改</a:t>
            </a:r>
            <a:endParaRPr lang="en-US" altLang="zh-CN" sz="1600" dirty="0">
              <a:solidFill>
                <a:srgbClr val="7F7F7F"/>
              </a:solidFill>
              <a:latin typeface="微软雅黑" panose="020B0503020204020204" pitchFamily="34" charset="-122"/>
              <a:ea typeface="微软雅黑" panose="020B0503020204020204" pitchFamily="34" charset="-122"/>
            </a:endParaRPr>
          </a:p>
          <a:p>
            <a:pPr marL="342900" indent="-342900">
              <a:lnSpc>
                <a:spcPct val="200000"/>
              </a:lnSpc>
              <a:buAutoNum type="arabicPeriod"/>
            </a:pPr>
            <a:r>
              <a:rPr lang="zh-CN" altLang="en-US" sz="1600" dirty="0">
                <a:solidFill>
                  <a:srgbClr val="7F7F7F"/>
                </a:solidFill>
                <a:latin typeface="微软雅黑" panose="020B0503020204020204" pitchFamily="34" charset="-122"/>
                <a:ea typeface="微软雅黑" panose="020B0503020204020204" pitchFamily="34" charset="-122"/>
              </a:rPr>
              <a:t>内核可抢占</a:t>
            </a:r>
          </a:p>
        </p:txBody>
      </p:sp>
      <p:sp>
        <p:nvSpPr>
          <p:cNvPr id="6" name="线程状态机"/>
          <p:cNvSpPr/>
          <p:nvPr/>
        </p:nvSpPr>
        <p:spPr>
          <a:xfrm>
            <a:off x="4889866" y="548680"/>
            <a:ext cx="2412268" cy="357190"/>
          </a:xfrm>
          <a:prstGeom prst="rect">
            <a:avLst/>
          </a:prstGeom>
          <a:no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numCol="1" rtlCol="0" anchor="ctr"/>
          <a:lstStyle/>
          <a:p>
            <a:pPr algn="ctr"/>
            <a:r>
              <a:rPr lang="en-US" altLang="zh-CN" sz="2400" b="1" dirty="0">
                <a:solidFill>
                  <a:srgbClr val="7F7F7F"/>
                </a:solidFill>
                <a:latin typeface="微软雅黑" panose="020B0503020204020204" pitchFamily="34" charset="-122"/>
                <a:ea typeface="微软雅黑" panose="020B0503020204020204" pitchFamily="34" charset="-122"/>
              </a:rPr>
              <a:t>SylixOS </a:t>
            </a:r>
            <a:r>
              <a:rPr lang="zh-CN" altLang="en-US" sz="2400" b="1" dirty="0">
                <a:solidFill>
                  <a:srgbClr val="7F7F7F"/>
                </a:solidFill>
                <a:latin typeface="微软雅黑" panose="020B0503020204020204" pitchFamily="34" charset="-122"/>
                <a:ea typeface="微软雅黑" panose="020B0503020204020204" pitchFamily="34" charset="-122"/>
              </a:rPr>
              <a:t>线程</a:t>
            </a:r>
          </a:p>
        </p:txBody>
      </p:sp>
      <p:sp>
        <p:nvSpPr>
          <p:cNvPr id="11" name="TextBox 10"/>
          <p:cNvSpPr txBox="1"/>
          <p:nvPr/>
        </p:nvSpPr>
        <p:spPr>
          <a:xfrm>
            <a:off x="911424" y="1412777"/>
            <a:ext cx="10513168" cy="787523"/>
          </a:xfrm>
          <a:prstGeom prst="rect">
            <a:avLst/>
          </a:prstGeom>
          <a:noFill/>
          <a:ln>
            <a:noFill/>
          </a:ln>
        </p:spPr>
        <p:txBody>
          <a:bodyPr wrap="square" rtlCol="0">
            <a:spAutoFit/>
          </a:bodyPr>
          <a:lstStyle/>
          <a:p>
            <a:pPr>
              <a:lnSpc>
                <a:spcPct val="150000"/>
              </a:lnSpc>
            </a:pPr>
            <a:r>
              <a:rPr lang="en-US" altLang="zh-CN" sz="1600" dirty="0">
                <a:solidFill>
                  <a:srgbClr val="7F7F7F"/>
                </a:solidFill>
                <a:latin typeface="微软雅黑" panose="020B0503020204020204" pitchFamily="34" charset="-122"/>
                <a:ea typeface="微软雅黑" panose="020B0503020204020204" pitchFamily="34" charset="-122"/>
              </a:rPr>
              <a:t>       SylixOS </a:t>
            </a:r>
            <a:r>
              <a:rPr lang="zh-CN" altLang="en-US" sz="1600" dirty="0">
                <a:solidFill>
                  <a:srgbClr val="7F7F7F"/>
                </a:solidFill>
                <a:latin typeface="微软雅黑" panose="020B0503020204020204" pitchFamily="34" charset="-122"/>
                <a:ea typeface="微软雅黑" panose="020B0503020204020204" pitchFamily="34" charset="-122"/>
              </a:rPr>
              <a:t>本身是一个实时操作系统，所有内核调度器使用基于优先级的抢占式调度算法，调度器的基本单元为线程。</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永远运行优先级最高的线程。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lide(fromBottom)">
                                      <p:cBhvr>
                                        <p:cTn id="11" dur="500"/>
                                        <p:tgtEl>
                                          <p:spTgt spid="11"/>
                                        </p:tgtEl>
                                      </p:cBhvr>
                                    </p:animEffect>
                                  </p:childTnLst>
                                </p:cTn>
                              </p:par>
                              <p:par>
                                <p:cTn id="12" presetID="23" presetClass="entr" presetSubtype="16"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进程"/>
          <p:cNvSpPr/>
          <p:nvPr/>
        </p:nvSpPr>
        <p:spPr>
          <a:xfrm>
            <a:off x="1809750" y="1143001"/>
            <a:ext cx="2286000" cy="428625"/>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进程</a:t>
            </a:r>
          </a:p>
        </p:txBody>
      </p:sp>
      <p:sp>
        <p:nvSpPr>
          <p:cNvPr id="18" name="进程特性"/>
          <p:cNvSpPr/>
          <p:nvPr/>
        </p:nvSpPr>
        <p:spPr>
          <a:xfrm>
            <a:off x="1809750" y="1631951"/>
            <a:ext cx="2286000" cy="428625"/>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进程特性</a:t>
            </a:r>
          </a:p>
        </p:txBody>
      </p:sp>
      <p:sp>
        <p:nvSpPr>
          <p:cNvPr id="19" name="内核模块"/>
          <p:cNvSpPr/>
          <p:nvPr/>
        </p:nvSpPr>
        <p:spPr>
          <a:xfrm>
            <a:off x="1809750" y="2136776"/>
            <a:ext cx="2286000" cy="428625"/>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内核模块</a:t>
            </a:r>
          </a:p>
        </p:txBody>
      </p:sp>
      <p:sp>
        <p:nvSpPr>
          <p:cNvPr id="20" name="链接库"/>
          <p:cNvSpPr/>
          <p:nvPr/>
        </p:nvSpPr>
        <p:spPr>
          <a:xfrm>
            <a:off x="1809750" y="2640014"/>
            <a:ext cx="2286000" cy="428625"/>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动态链接库</a:t>
            </a:r>
          </a:p>
        </p:txBody>
      </p:sp>
      <p:sp>
        <p:nvSpPr>
          <p:cNvPr id="21" name="进程描述"/>
          <p:cNvSpPr>
            <a:spLocks noChangeArrowheads="1"/>
          </p:cNvSpPr>
          <p:nvPr/>
        </p:nvSpPr>
        <p:spPr bwMode="auto">
          <a:xfrm>
            <a:off x="12263438" y="1714500"/>
            <a:ext cx="7072312" cy="738188"/>
          </a:xfrm>
          <a:prstGeom prst="rect">
            <a:avLst/>
          </a:prstGeom>
          <a:noFill/>
          <a:ln w="9525">
            <a:solidFill>
              <a:srgbClr val="00B0F0"/>
            </a:solidFill>
            <a:miter lim="800000"/>
          </a:ln>
        </p:spPr>
        <p:txBody>
          <a:bodyPr>
            <a:spAutoFit/>
          </a:bodyPr>
          <a:lstStyle/>
          <a:p>
            <a:r>
              <a:rPr lang="en-US" altLang="zh-CN" sz="1400" dirty="0">
                <a:solidFill>
                  <a:srgbClr val="7F7F7F"/>
                </a:solidFill>
                <a:latin typeface="微软雅黑" panose="020B0503020204020204" pitchFamily="34" charset="-122"/>
                <a:ea typeface="微软雅黑" panose="020B0503020204020204" pitchFamily="34" charset="-122"/>
              </a:rPr>
              <a:t>SylixOS</a:t>
            </a:r>
            <a:r>
              <a:rPr lang="zh-CN" altLang="en-US" sz="1400" dirty="0">
                <a:solidFill>
                  <a:srgbClr val="7F7F7F"/>
                </a:solidFill>
                <a:latin typeface="微软雅黑" panose="020B0503020204020204" pitchFamily="34" charset="-122"/>
                <a:ea typeface="微软雅黑" panose="020B0503020204020204" pitchFamily="34" charset="-122"/>
              </a:rPr>
              <a:t> 在版本 </a:t>
            </a:r>
            <a:r>
              <a:rPr lang="en-US" altLang="zh-CN" sz="1400" dirty="0">
                <a:solidFill>
                  <a:srgbClr val="7F7F7F"/>
                </a:solidFill>
                <a:latin typeface="微软雅黑" panose="020B0503020204020204" pitchFamily="34" charset="-122"/>
                <a:ea typeface="微软雅黑" panose="020B0503020204020204" pitchFamily="34" charset="-122"/>
              </a:rPr>
              <a:t>1.0.0 </a:t>
            </a:r>
            <a:r>
              <a:rPr lang="zh-CN" altLang="en-US" sz="1400" dirty="0">
                <a:solidFill>
                  <a:srgbClr val="7F7F7F"/>
                </a:solidFill>
                <a:latin typeface="微软雅黑" panose="020B0503020204020204" pitchFamily="34" charset="-122"/>
                <a:ea typeface="微软雅黑" panose="020B0503020204020204" pitchFamily="34" charset="-122"/>
              </a:rPr>
              <a:t>时引入了进程概念，成为全世界少数几个支持进程的实时操作系统之一。进程实际上是一个资源的容器，使得整个系统资源管理更加标准。</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进程在使用上和 </a:t>
            </a:r>
            <a:r>
              <a:rPr lang="en-US" altLang="zh-CN" sz="1400" dirty="0">
                <a:solidFill>
                  <a:srgbClr val="7F7F7F"/>
                </a:solidFill>
                <a:latin typeface="微软雅黑" panose="020B0503020204020204" pitchFamily="34" charset="-122"/>
                <a:ea typeface="微软雅黑" panose="020B0503020204020204" pitchFamily="34" charset="-122"/>
              </a:rPr>
              <a:t>Linux</a:t>
            </a:r>
            <a:r>
              <a:rPr lang="zh-CN" altLang="en-US" sz="1400" dirty="0">
                <a:solidFill>
                  <a:srgbClr val="7F7F7F"/>
                </a:solidFill>
                <a:latin typeface="微软雅黑" panose="020B0503020204020204" pitchFamily="34" charset="-122"/>
                <a:ea typeface="微软雅黑" panose="020B0503020204020204" pitchFamily="34" charset="-122"/>
              </a:rPr>
              <a:t> 上的标准进程也没有任何区别。</a:t>
            </a:r>
          </a:p>
        </p:txBody>
      </p:sp>
      <p:sp>
        <p:nvSpPr>
          <p:cNvPr id="22" name="实时调度"/>
          <p:cNvSpPr/>
          <p:nvPr/>
        </p:nvSpPr>
        <p:spPr>
          <a:xfrm>
            <a:off x="-3029418" y="3214688"/>
            <a:ext cx="2068733" cy="285750"/>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solidFill>
                  <a:srgbClr val="7F7F7F"/>
                </a:solidFill>
                <a:latin typeface="微软雅黑" panose="020B0503020204020204" pitchFamily="34" charset="-122"/>
                <a:ea typeface="微软雅黑" panose="020B0503020204020204" pitchFamily="34" charset="-122"/>
              </a:rPr>
              <a:t>实时调度</a:t>
            </a:r>
          </a:p>
        </p:txBody>
      </p:sp>
      <p:sp>
        <p:nvSpPr>
          <p:cNvPr id="38" name="vxComp"/>
          <p:cNvSpPr/>
          <p:nvPr/>
        </p:nvSpPr>
        <p:spPr>
          <a:xfrm>
            <a:off x="-3029418" y="4286250"/>
            <a:ext cx="2068733" cy="285750"/>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a:solidFill>
                  <a:srgbClr val="7F7F7F"/>
                </a:solidFill>
                <a:latin typeface="微软雅黑" panose="020B0503020204020204" pitchFamily="34" charset="-122"/>
                <a:ea typeface="微软雅黑" panose="020B0503020204020204" pitchFamily="34" charset="-122"/>
              </a:rPr>
              <a:t>VxWorks </a:t>
            </a:r>
            <a:r>
              <a:rPr lang="zh-CN" altLang="en-US" sz="1400" dirty="0">
                <a:solidFill>
                  <a:srgbClr val="7F7F7F"/>
                </a:solidFill>
                <a:latin typeface="微软雅黑" panose="020B0503020204020204" pitchFamily="34" charset="-122"/>
                <a:ea typeface="微软雅黑" panose="020B0503020204020204" pitchFamily="34" charset="-122"/>
              </a:rPr>
              <a:t>兼容层</a:t>
            </a:r>
          </a:p>
        </p:txBody>
      </p:sp>
      <p:sp>
        <p:nvSpPr>
          <p:cNvPr id="39" name="FullC++"/>
          <p:cNvSpPr/>
          <p:nvPr/>
        </p:nvSpPr>
        <p:spPr>
          <a:xfrm>
            <a:off x="-3029418" y="3929063"/>
            <a:ext cx="2068733" cy="285750"/>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solidFill>
                  <a:srgbClr val="7F7F7F"/>
                </a:solidFill>
                <a:latin typeface="微软雅黑" panose="020B0503020204020204" pitchFamily="34" charset="-122"/>
                <a:ea typeface="微软雅黑" panose="020B0503020204020204" pitchFamily="34" charset="-122"/>
              </a:rPr>
              <a:t>支持 </a:t>
            </a:r>
            <a:r>
              <a:rPr lang="en-US" altLang="zh-CN" sz="1400" dirty="0">
                <a:solidFill>
                  <a:srgbClr val="7F7F7F"/>
                </a:solidFill>
                <a:latin typeface="微软雅黑" panose="020B0503020204020204" pitchFamily="34" charset="-122"/>
                <a:ea typeface="微软雅黑" panose="020B0503020204020204" pitchFamily="34" charset="-122"/>
              </a:rPr>
              <a:t>C++11</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
        <p:nvSpPr>
          <p:cNvPr id="40" name="COW"/>
          <p:cNvSpPr/>
          <p:nvPr/>
        </p:nvSpPr>
        <p:spPr>
          <a:xfrm>
            <a:off x="-3029418" y="3571875"/>
            <a:ext cx="2068733" cy="285750"/>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solidFill>
                  <a:srgbClr val="7F7F7F"/>
                </a:solidFill>
                <a:latin typeface="微软雅黑" panose="020B0503020204020204" pitchFamily="34" charset="-122"/>
                <a:ea typeface="微软雅黑" panose="020B0503020204020204" pitchFamily="34" charset="-122"/>
              </a:rPr>
              <a:t>代码段共享</a:t>
            </a:r>
            <a:r>
              <a:rPr lang="en-US" altLang="zh-CN" sz="1400" dirty="0">
                <a:solidFill>
                  <a:srgbClr val="7F7F7F"/>
                </a:solidFill>
                <a:latin typeface="微软雅黑" panose="020B0503020204020204" pitchFamily="34" charset="-122"/>
                <a:ea typeface="微软雅黑" panose="020B0503020204020204" pitchFamily="34" charset="-122"/>
              </a:rPr>
              <a:t>&amp;</a:t>
            </a:r>
            <a:r>
              <a:rPr lang="zh-CN" altLang="en-US" sz="1400" dirty="0">
                <a:solidFill>
                  <a:srgbClr val="7F7F7F"/>
                </a:solidFill>
                <a:latin typeface="微软雅黑" panose="020B0503020204020204" pitchFamily="34" charset="-122"/>
                <a:ea typeface="微软雅黑" panose="020B0503020204020204" pitchFamily="34" charset="-122"/>
              </a:rPr>
              <a:t>写时拷贝</a:t>
            </a:r>
          </a:p>
        </p:txBody>
      </p:sp>
      <p:sp>
        <p:nvSpPr>
          <p:cNvPr id="41" name="d_实时进程"/>
          <p:cNvSpPr/>
          <p:nvPr/>
        </p:nvSpPr>
        <p:spPr>
          <a:xfrm>
            <a:off x="13120688" y="2928935"/>
            <a:ext cx="3929062" cy="1357313"/>
          </a:xfrm>
          <a:prstGeom prst="wedgeRectCallout">
            <a:avLst>
              <a:gd name="adj1" fmla="val -72085"/>
              <a:gd name="adj2" fmla="val -18607"/>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srgbClr val="7F7F7F"/>
                </a:solidFill>
                <a:latin typeface="微软雅黑" panose="020B0503020204020204" pitchFamily="34" charset="-122"/>
                <a:ea typeface="微软雅黑" panose="020B0503020204020204" pitchFamily="34" charset="-122"/>
              </a:rPr>
              <a:t>不同于</a:t>
            </a:r>
            <a:r>
              <a:rPr lang="en-US" altLang="zh-CN" sz="1400" dirty="0">
                <a:solidFill>
                  <a:srgbClr val="7F7F7F"/>
                </a:solidFill>
                <a:latin typeface="微软雅黑" panose="020B0503020204020204" pitchFamily="34" charset="-122"/>
                <a:ea typeface="微软雅黑" panose="020B0503020204020204" pitchFamily="34" charset="-122"/>
              </a:rPr>
              <a:t>Linux</a:t>
            </a:r>
            <a:r>
              <a:rPr lang="zh-CN" altLang="en-US" sz="1400" dirty="0">
                <a:solidFill>
                  <a:srgbClr val="7F7F7F"/>
                </a:solidFill>
                <a:latin typeface="微软雅黑" panose="020B0503020204020204" pitchFamily="34" charset="-122"/>
                <a:ea typeface="微软雅黑" panose="020B0503020204020204" pitchFamily="34" charset="-122"/>
              </a:rPr>
              <a:t>的进程，为实现实时性，</a:t>
            </a:r>
            <a:r>
              <a:rPr lang="en-US" altLang="zh-CN" sz="1400" dirty="0">
                <a:solidFill>
                  <a:srgbClr val="7F7F7F"/>
                </a:solidFill>
                <a:latin typeface="微软雅黑" panose="020B0503020204020204" pitchFamily="34" charset="-122"/>
                <a:ea typeface="微软雅黑" panose="020B0503020204020204" pitchFamily="34" charset="-122"/>
              </a:rPr>
              <a:t>SylixOS</a:t>
            </a:r>
            <a:r>
              <a:rPr lang="zh-CN" altLang="en-US" sz="1400" dirty="0">
                <a:solidFill>
                  <a:srgbClr val="7F7F7F"/>
                </a:solidFill>
                <a:latin typeface="微软雅黑" panose="020B0503020204020204" pitchFamily="34" charset="-122"/>
                <a:ea typeface="微软雅黑" panose="020B0503020204020204" pitchFamily="34" charset="-122"/>
              </a:rPr>
              <a:t> 内所有进程共享一个地址空间，在动态链接的时候进行代码和数据的重定位，因此进程调度时就无需切换庞大的页表，这样进程的切换时间就符合实时系统对时间确定性的要求。</a:t>
            </a:r>
          </a:p>
        </p:txBody>
      </p:sp>
      <p:sp>
        <p:nvSpPr>
          <p:cNvPr id="42" name="d_COW"/>
          <p:cNvSpPr/>
          <p:nvPr/>
        </p:nvSpPr>
        <p:spPr>
          <a:xfrm>
            <a:off x="13120688" y="3500444"/>
            <a:ext cx="3929062" cy="642937"/>
          </a:xfrm>
          <a:prstGeom prst="wedgeRectCallout">
            <a:avLst>
              <a:gd name="adj1" fmla="val -72085"/>
              <a:gd name="adj2" fmla="val -18607"/>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srgbClr val="7F7F7F"/>
                </a:solidFill>
                <a:latin typeface="微软雅黑" panose="020B0503020204020204" pitchFamily="34" charset="-122"/>
                <a:ea typeface="微软雅黑" panose="020B0503020204020204" pitchFamily="34" charset="-122"/>
              </a:rPr>
              <a:t>有效的避免了不必要的资源分配工作，极大的提高了应用程序启动速度和运行效率。</a:t>
            </a:r>
          </a:p>
        </p:txBody>
      </p:sp>
      <p:sp>
        <p:nvSpPr>
          <p:cNvPr id="43" name="d_C++"/>
          <p:cNvSpPr/>
          <p:nvPr/>
        </p:nvSpPr>
        <p:spPr>
          <a:xfrm>
            <a:off x="13120688" y="3716338"/>
            <a:ext cx="3929062" cy="1143000"/>
          </a:xfrm>
          <a:prstGeom prst="wedgeRectCallout">
            <a:avLst>
              <a:gd name="adj1" fmla="val -72085"/>
              <a:gd name="adj2" fmla="val -18607"/>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rgbClr val="7F7F7F"/>
                </a:solidFill>
                <a:latin typeface="微软雅黑" panose="020B0503020204020204" pitchFamily="34" charset="-122"/>
                <a:ea typeface="微软雅黑" panose="020B0503020204020204" pitchFamily="34" charset="-122"/>
              </a:rPr>
              <a:t>SylixOS</a:t>
            </a:r>
            <a:r>
              <a:rPr lang="zh-CN" altLang="en-US" sz="1400" dirty="0">
                <a:solidFill>
                  <a:srgbClr val="7F7F7F"/>
                </a:solidFill>
                <a:latin typeface="微软雅黑" panose="020B0503020204020204" pitchFamily="34" charset="-122"/>
                <a:ea typeface="微软雅黑" panose="020B0503020204020204" pitchFamily="34" charset="-122"/>
              </a:rPr>
              <a:t>允许使用标准</a:t>
            </a:r>
            <a:r>
              <a:rPr lang="en-US" altLang="zh-CN" sz="1400" dirty="0">
                <a:solidFill>
                  <a:srgbClr val="7F7F7F"/>
                </a:solidFill>
                <a:latin typeface="微软雅黑" panose="020B0503020204020204" pitchFamily="34" charset="-122"/>
                <a:ea typeface="微软雅黑" panose="020B0503020204020204" pitchFamily="34" charset="-122"/>
              </a:rPr>
              <a:t>C++</a:t>
            </a:r>
            <a:r>
              <a:rPr lang="zh-CN" altLang="en-US" sz="1400" dirty="0">
                <a:solidFill>
                  <a:srgbClr val="7F7F7F"/>
                </a:solidFill>
                <a:latin typeface="微软雅黑" panose="020B0503020204020204" pitchFamily="34" charset="-122"/>
                <a:ea typeface="微软雅黑" panose="020B0503020204020204" pitchFamily="34" charset="-122"/>
              </a:rPr>
              <a:t>语言进行项目开发，并且支持异常与运行时类型识别等</a:t>
            </a:r>
            <a:r>
              <a:rPr lang="en-US" altLang="zh-CN" sz="1400" dirty="0">
                <a:solidFill>
                  <a:srgbClr val="7F7F7F"/>
                </a:solidFill>
                <a:latin typeface="微软雅黑" panose="020B0503020204020204" pitchFamily="34" charset="-122"/>
                <a:ea typeface="微软雅黑" panose="020B0503020204020204" pitchFamily="34" charset="-122"/>
              </a:rPr>
              <a:t>C++</a:t>
            </a:r>
            <a:r>
              <a:rPr lang="zh-CN" altLang="en-US" sz="1400" dirty="0">
                <a:solidFill>
                  <a:srgbClr val="7F7F7F"/>
                </a:solidFill>
                <a:latin typeface="微软雅黑" panose="020B0503020204020204" pitchFamily="34" charset="-122"/>
                <a:ea typeface="微软雅黑" panose="020B0503020204020204" pitchFamily="34" charset="-122"/>
              </a:rPr>
              <a:t>高级特性；此外，还支持</a:t>
            </a:r>
            <a:r>
              <a:rPr lang="en-US" altLang="zh-CN" sz="1400" dirty="0">
                <a:solidFill>
                  <a:srgbClr val="7F7F7F"/>
                </a:solidFill>
                <a:latin typeface="微软雅黑" panose="020B0503020204020204" pitchFamily="34" charset="-122"/>
                <a:ea typeface="微软雅黑" panose="020B0503020204020204" pitchFamily="34" charset="-122"/>
              </a:rPr>
              <a:t>C++</a:t>
            </a:r>
            <a:r>
              <a:rPr lang="zh-CN" altLang="en-US" sz="1400" dirty="0">
                <a:solidFill>
                  <a:srgbClr val="7F7F7F"/>
                </a:solidFill>
                <a:latin typeface="微软雅黑" panose="020B0503020204020204" pitchFamily="34" charset="-122"/>
                <a:ea typeface="微软雅黑" panose="020B0503020204020204" pitchFamily="34" charset="-122"/>
              </a:rPr>
              <a:t>标准模板库</a:t>
            </a:r>
            <a:r>
              <a:rPr lang="en-US" altLang="zh-CN" sz="1400" dirty="0">
                <a:solidFill>
                  <a:srgbClr val="7F7F7F"/>
                </a:solidFill>
                <a:latin typeface="微软雅黑" panose="020B0503020204020204" pitchFamily="34" charset="-122"/>
                <a:ea typeface="微软雅黑" panose="020B0503020204020204" pitchFamily="34" charset="-122"/>
              </a:rPr>
              <a:t>(STL)</a:t>
            </a:r>
            <a:r>
              <a:rPr lang="zh-CN" altLang="en-US" sz="1400" dirty="0">
                <a:solidFill>
                  <a:srgbClr val="7F7F7F"/>
                </a:solidFill>
                <a:latin typeface="微软雅黑" panose="020B0503020204020204" pitchFamily="34" charset="-122"/>
                <a:ea typeface="微软雅黑" panose="020B0503020204020204" pitchFamily="34" charset="-122"/>
              </a:rPr>
              <a:t>，完全满足大型项目的需求。</a:t>
            </a:r>
          </a:p>
        </p:txBody>
      </p:sp>
      <p:sp>
        <p:nvSpPr>
          <p:cNvPr id="44" name="d_vx"/>
          <p:cNvSpPr/>
          <p:nvPr/>
        </p:nvSpPr>
        <p:spPr>
          <a:xfrm>
            <a:off x="13195300" y="4071942"/>
            <a:ext cx="3929063" cy="717546"/>
          </a:xfrm>
          <a:prstGeom prst="wedgeRectCallout">
            <a:avLst>
              <a:gd name="adj1" fmla="val -75149"/>
              <a:gd name="adj2" fmla="val 1891"/>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rgbClr val="7F7F7F"/>
                </a:solidFill>
                <a:latin typeface="微软雅黑" panose="020B0503020204020204" pitchFamily="34" charset="-122"/>
                <a:ea typeface="微软雅黑" panose="020B0503020204020204" pitchFamily="34" charset="-122"/>
              </a:rPr>
              <a:t>SylixOS</a:t>
            </a:r>
            <a:r>
              <a:rPr lang="zh-CN" altLang="en-US" sz="1400" dirty="0">
                <a:solidFill>
                  <a:srgbClr val="7F7F7F"/>
                </a:solidFill>
                <a:latin typeface="微软雅黑" panose="020B0503020204020204" pitchFamily="34" charset="-122"/>
                <a:ea typeface="微软雅黑" panose="020B0503020204020204" pitchFamily="34" charset="-122"/>
              </a:rPr>
              <a:t>为应用程序提供</a:t>
            </a:r>
            <a:r>
              <a:rPr lang="en-US" altLang="zh-CN" sz="1400" dirty="0">
                <a:solidFill>
                  <a:srgbClr val="7F7F7F"/>
                </a:solidFill>
                <a:latin typeface="微软雅黑" panose="020B0503020204020204" pitchFamily="34" charset="-122"/>
                <a:ea typeface="微软雅黑" panose="020B0503020204020204" pitchFamily="34" charset="-122"/>
              </a:rPr>
              <a:t>VxWorks</a:t>
            </a:r>
            <a:r>
              <a:rPr lang="zh-CN" altLang="en-US" sz="1400" dirty="0">
                <a:solidFill>
                  <a:srgbClr val="7F7F7F"/>
                </a:solidFill>
                <a:latin typeface="微软雅黑" panose="020B0503020204020204" pitchFamily="34" charset="-122"/>
                <a:ea typeface="微软雅黑" panose="020B0503020204020204" pitchFamily="34" charset="-122"/>
              </a:rPr>
              <a:t>兼容包</a:t>
            </a:r>
            <a:r>
              <a:rPr lang="en-US" altLang="zh-CN" sz="1400" dirty="0">
                <a:solidFill>
                  <a:srgbClr val="7F7F7F"/>
                </a:solidFill>
                <a:latin typeface="微软雅黑" panose="020B0503020204020204" pitchFamily="34" charset="-122"/>
                <a:ea typeface="微软雅黑" panose="020B0503020204020204" pitchFamily="34" charset="-122"/>
              </a:rPr>
              <a:t>, </a:t>
            </a:r>
            <a:r>
              <a:rPr lang="zh-CN" altLang="en-US" sz="1400" dirty="0">
                <a:solidFill>
                  <a:srgbClr val="7F7F7F"/>
                </a:solidFill>
                <a:latin typeface="微软雅黑" panose="020B0503020204020204" pitchFamily="34" charset="-122"/>
                <a:ea typeface="微软雅黑" panose="020B0503020204020204" pitchFamily="34" charset="-122"/>
              </a:rPr>
              <a:t>让项目可以轻松迁移到</a:t>
            </a:r>
            <a:r>
              <a:rPr lang="en-US" altLang="zh-CN" sz="1400" dirty="0">
                <a:solidFill>
                  <a:srgbClr val="7F7F7F"/>
                </a:solidFill>
                <a:latin typeface="微软雅黑" panose="020B0503020204020204" pitchFamily="34" charset="-122"/>
                <a:ea typeface="微软雅黑" panose="020B0503020204020204" pitchFamily="34" charset="-122"/>
              </a:rPr>
              <a:t>SylixOS</a:t>
            </a:r>
            <a:r>
              <a:rPr lang="zh-CN" altLang="en-US" sz="1400" dirty="0">
                <a:solidFill>
                  <a:srgbClr val="7F7F7F"/>
                </a:solidFill>
                <a:latin typeface="微软雅黑" panose="020B0503020204020204" pitchFamily="34" charset="-122"/>
                <a:ea typeface="微软雅黑" panose="020B0503020204020204" pitchFamily="34" charset="-122"/>
              </a:rPr>
              <a:t>。</a:t>
            </a:r>
          </a:p>
        </p:txBody>
      </p:sp>
      <p:sp>
        <p:nvSpPr>
          <p:cNvPr id="45" name="d_vx"/>
          <p:cNvSpPr/>
          <p:nvPr/>
        </p:nvSpPr>
        <p:spPr>
          <a:xfrm>
            <a:off x="13165138" y="5000637"/>
            <a:ext cx="4500562" cy="785829"/>
          </a:xfrm>
          <a:prstGeom prst="wedgeRectCallout">
            <a:avLst>
              <a:gd name="adj1" fmla="val -71361"/>
              <a:gd name="adj2" fmla="val 29694"/>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rgbClr val="7F7F7F"/>
                </a:solidFill>
                <a:latin typeface="微软雅黑" panose="020B0503020204020204" pitchFamily="34" charset="-122"/>
                <a:ea typeface="微软雅黑" panose="020B0503020204020204" pitchFamily="34" charset="-122"/>
              </a:rPr>
              <a:t>SylixOS</a:t>
            </a:r>
            <a:r>
              <a:rPr lang="zh-CN" altLang="en-US" sz="1400" dirty="0">
                <a:solidFill>
                  <a:srgbClr val="7F7F7F"/>
                </a:solidFill>
                <a:latin typeface="微软雅黑" panose="020B0503020204020204" pitchFamily="34" charset="-122"/>
                <a:ea typeface="微软雅黑" panose="020B0503020204020204" pitchFamily="34" charset="-122"/>
              </a:rPr>
              <a:t> 的内核模块与 </a:t>
            </a:r>
            <a:r>
              <a:rPr lang="en-US" altLang="zh-CN" sz="1400" dirty="0">
                <a:solidFill>
                  <a:srgbClr val="7F7F7F"/>
                </a:solidFill>
                <a:latin typeface="微软雅黑" panose="020B0503020204020204" pitchFamily="34" charset="-122"/>
                <a:ea typeface="微软雅黑" panose="020B0503020204020204" pitchFamily="34" charset="-122"/>
              </a:rPr>
              <a:t>Linux </a:t>
            </a:r>
            <a:r>
              <a:rPr lang="zh-CN" altLang="en-US" sz="1400" dirty="0">
                <a:solidFill>
                  <a:srgbClr val="7F7F7F"/>
                </a:solidFill>
                <a:latin typeface="微软雅黑" panose="020B0503020204020204" pitchFamily="34" charset="-122"/>
                <a:ea typeface="微软雅黑" panose="020B0503020204020204" pitchFamily="34" charset="-122"/>
              </a:rPr>
              <a:t>内核模块概念和功能基本相同， 内核模块实际上就是内核的一部分， 一般利用内核模块开发设备驱动程序。</a:t>
            </a:r>
          </a:p>
        </p:txBody>
      </p:sp>
      <p:sp>
        <p:nvSpPr>
          <p:cNvPr id="24" name="d_vx"/>
          <p:cNvSpPr/>
          <p:nvPr/>
        </p:nvSpPr>
        <p:spPr>
          <a:xfrm>
            <a:off x="13166446" y="5500703"/>
            <a:ext cx="4500562" cy="714371"/>
          </a:xfrm>
          <a:prstGeom prst="wedgeRectCallout">
            <a:avLst>
              <a:gd name="adj1" fmla="val -71023"/>
              <a:gd name="adj2" fmla="val 37065"/>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支持应用程序动态链接库功能， 能自动解决动态库依赖关系。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00" fill="hold"/>
                                        <p:tgtEl>
                                          <p:spTgt spid="17"/>
                                        </p:tgtEl>
                                        <p:attrNameLst>
                                          <p:attrName>ppt_x</p:attrName>
                                        </p:attrNameLst>
                                      </p:cBhvr>
                                      <p:tavLst>
                                        <p:tav tm="0">
                                          <p:val>
                                            <p:strVal val="#ppt_x"/>
                                          </p:val>
                                        </p:tav>
                                        <p:tav tm="100000">
                                          <p:val>
                                            <p:strVal val="#ppt_x"/>
                                          </p:val>
                                        </p:tav>
                                      </p:tavLst>
                                    </p:anim>
                                    <p:anim calcmode="lin" valueType="num">
                                      <p:cBhvr additive="base">
                                        <p:cTn id="8" dur="3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400" fill="hold"/>
                                        <p:tgtEl>
                                          <p:spTgt spid="18"/>
                                        </p:tgtEl>
                                        <p:attrNameLst>
                                          <p:attrName>ppt_x</p:attrName>
                                        </p:attrNameLst>
                                      </p:cBhvr>
                                      <p:tavLst>
                                        <p:tav tm="0">
                                          <p:val>
                                            <p:strVal val="#ppt_x"/>
                                          </p:val>
                                        </p:tav>
                                        <p:tav tm="100000">
                                          <p:val>
                                            <p:strVal val="#ppt_x"/>
                                          </p:val>
                                        </p:tav>
                                      </p:tavLst>
                                    </p:anim>
                                    <p:anim calcmode="lin" valueType="num">
                                      <p:cBhvr additive="base">
                                        <p:cTn id="12" dur="4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00" fill="hold"/>
                                        <p:tgtEl>
                                          <p:spTgt spid="20"/>
                                        </p:tgtEl>
                                        <p:attrNameLst>
                                          <p:attrName>ppt_x</p:attrName>
                                        </p:attrNameLst>
                                      </p:cBhvr>
                                      <p:tavLst>
                                        <p:tav tm="0">
                                          <p:val>
                                            <p:strVal val="#ppt_x"/>
                                          </p:val>
                                        </p:tav>
                                        <p:tav tm="100000">
                                          <p:val>
                                            <p:strVal val="#ppt_x"/>
                                          </p:val>
                                        </p:tav>
                                      </p:tavLst>
                                    </p:anim>
                                    <p:anim calcmode="lin" valueType="num">
                                      <p:cBhvr additive="base">
                                        <p:cTn id="20" dur="7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1" nodeType="clickEffect">
                                  <p:stCondLst>
                                    <p:cond delay="0"/>
                                  </p:stCondLst>
                                  <p:childTnLst>
                                    <p:animMotion origin="layout" path="M 2.77556E-17 3.33333E-6 L 2.77556E-17 0.15648 " pathEditMode="relative" rAng="0" ptsTypes="AA">
                                      <p:cBhvr>
                                        <p:cTn id="24" dur="400" fill="hold"/>
                                        <p:tgtEl>
                                          <p:spTgt spid="20"/>
                                        </p:tgtEl>
                                        <p:attrNameLst>
                                          <p:attrName>ppt_x</p:attrName>
                                          <p:attrName>ppt_y</p:attrName>
                                        </p:attrNameLst>
                                      </p:cBhvr>
                                      <p:rCtr x="0" y="78"/>
                                    </p:animMotion>
                                  </p:childTnLst>
                                </p:cTn>
                              </p:par>
                              <p:par>
                                <p:cTn id="25" presetID="0" presetClass="path" presetSubtype="0" accel="50000" decel="50000" fill="hold" grpId="1" nodeType="withEffect">
                                  <p:stCondLst>
                                    <p:cond delay="0"/>
                                  </p:stCondLst>
                                  <p:childTnLst>
                                    <p:animMotion origin="layout" path="M 2.77556E-17 3.33333E-6 L 2.77556E-17 0.15602 " pathEditMode="relative" rAng="0" ptsTypes="AA">
                                      <p:cBhvr>
                                        <p:cTn id="26" dur="600" fill="hold"/>
                                        <p:tgtEl>
                                          <p:spTgt spid="19"/>
                                        </p:tgtEl>
                                        <p:attrNameLst>
                                          <p:attrName>ppt_x</p:attrName>
                                          <p:attrName>ppt_y</p:attrName>
                                        </p:attrNameLst>
                                      </p:cBhvr>
                                      <p:rCtr x="0" y="78"/>
                                    </p:animMotion>
                                  </p:childTnLst>
                                </p:cTn>
                              </p:par>
                              <p:par>
                                <p:cTn id="27" presetID="0" presetClass="path" presetSubtype="0" accel="50000" decel="50000" fill="hold" grpId="1" nodeType="withEffect">
                                  <p:stCondLst>
                                    <p:cond delay="0"/>
                                  </p:stCondLst>
                                  <p:childTnLst>
                                    <p:animMotion origin="layout" path="M 2.77556E-17 2.22222E-6 L 2.77556E-17 0.15463 " pathEditMode="relative" rAng="0" ptsTypes="AA">
                                      <p:cBhvr>
                                        <p:cTn id="28" dur="700" fill="hold"/>
                                        <p:tgtEl>
                                          <p:spTgt spid="18"/>
                                        </p:tgtEl>
                                        <p:attrNameLst>
                                          <p:attrName>ppt_x</p:attrName>
                                          <p:attrName>ppt_y</p:attrName>
                                        </p:attrNameLst>
                                      </p:cBhvr>
                                      <p:rCtr x="0" y="77"/>
                                    </p:animMotion>
                                  </p:childTnLst>
                                </p:cTn>
                              </p:par>
                              <p:par>
                                <p:cTn id="29" presetID="9" presetClass="emph" presetSubtype="0" grpId="0" nodeType="withEffect">
                                  <p:stCondLst>
                                    <p:cond delay="0"/>
                                  </p:stCondLst>
                                  <p:childTnLst>
                                    <p:set>
                                      <p:cBhvr rctx="PPT">
                                        <p:cTn id="30" dur="700"/>
                                        <p:tgtEl>
                                          <p:spTgt spid="21"/>
                                        </p:tgtEl>
                                        <p:attrNameLst>
                                          <p:attrName>style.opacity</p:attrName>
                                        </p:attrNameLst>
                                      </p:cBhvr>
                                      <p:to>
                                        <p:strVal val="0.5"/>
                                      </p:to>
                                    </p:set>
                                    <p:animEffect filter="image" prLst="opacity: 0.5">
                                      <p:cBhvr rctx="IE">
                                        <p:cTn id="31" dur="700"/>
                                        <p:tgtEl>
                                          <p:spTgt spid="21"/>
                                        </p:tgtEl>
                                      </p:cBhvr>
                                    </p:animEffect>
                                  </p:childTnLst>
                                </p:cTn>
                              </p:par>
                              <p:par>
                                <p:cTn id="32" presetID="0" presetClass="path" presetSubtype="0" accel="50000" decel="50000" fill="hold" grpId="1" nodeType="withEffect">
                                  <p:stCondLst>
                                    <p:cond delay="400"/>
                                  </p:stCondLst>
                                  <p:childTnLst>
                                    <p:animMotion origin="layout" path="M -4.44444E-6 2.77457E-6 L -0.97326 2.77457E-6 " pathEditMode="relative" rAng="0" ptsTypes="AA">
                                      <p:cBhvr>
                                        <p:cTn id="33" dur="600" fill="hold"/>
                                        <p:tgtEl>
                                          <p:spTgt spid="21"/>
                                        </p:tgtEl>
                                        <p:attrNameLst>
                                          <p:attrName>ppt_x</p:attrName>
                                          <p:attrName>ppt_y</p:attrName>
                                        </p:attrNameLst>
                                      </p:cBhvr>
                                      <p:rCtr x="-487" y="0"/>
                                    </p:animMotion>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grpId="2" nodeType="clickEffect">
                                  <p:stCondLst>
                                    <p:cond delay="0"/>
                                  </p:stCondLst>
                                  <p:childTnLst>
                                    <p:animMotion origin="layout" path="M 2.77556E-17 -4.44444E-6 L 2.77556E-17 0.4838 " pathEditMode="relative" rAng="0" ptsTypes="AA">
                                      <p:cBhvr>
                                        <p:cTn id="37" dur="400" fill="hold"/>
                                        <p:tgtEl>
                                          <p:spTgt spid="20"/>
                                        </p:tgtEl>
                                        <p:attrNameLst>
                                          <p:attrName>ppt_x</p:attrName>
                                          <p:attrName>ppt_y</p:attrName>
                                        </p:attrNameLst>
                                      </p:cBhvr>
                                      <p:rCtr x="0" y="242"/>
                                    </p:animMotion>
                                  </p:childTnLst>
                                </p:cTn>
                              </p:par>
                              <p:par>
                                <p:cTn id="38" presetID="9" presetClass="emph" presetSubtype="0" grpId="3" nodeType="withEffect">
                                  <p:stCondLst>
                                    <p:cond delay="0"/>
                                  </p:stCondLst>
                                  <p:childTnLst>
                                    <p:set>
                                      <p:cBhvr rctx="PPT">
                                        <p:cTn id="39" dur="100"/>
                                        <p:tgtEl>
                                          <p:spTgt spid="20"/>
                                        </p:tgtEl>
                                        <p:attrNameLst>
                                          <p:attrName>style.opacity</p:attrName>
                                        </p:attrNameLst>
                                      </p:cBhvr>
                                      <p:to>
                                        <p:strVal val="0"/>
                                      </p:to>
                                    </p:set>
                                    <p:animEffect filter="image" prLst="opacity: 0">
                                      <p:cBhvr rctx="IE">
                                        <p:cTn id="40" dur="100"/>
                                        <p:tgtEl>
                                          <p:spTgt spid="20"/>
                                        </p:tgtEl>
                                      </p:cBhvr>
                                    </p:animEffect>
                                  </p:childTnLst>
                                </p:cTn>
                              </p:par>
                              <p:par>
                                <p:cTn id="41" presetID="9" presetClass="emph" presetSubtype="0" grpId="3" nodeType="withEffect">
                                  <p:stCondLst>
                                    <p:cond delay="0"/>
                                  </p:stCondLst>
                                  <p:childTnLst>
                                    <p:set>
                                      <p:cBhvr rctx="PPT">
                                        <p:cTn id="42" dur="200"/>
                                        <p:tgtEl>
                                          <p:spTgt spid="19"/>
                                        </p:tgtEl>
                                        <p:attrNameLst>
                                          <p:attrName>style.opacity</p:attrName>
                                        </p:attrNameLst>
                                      </p:cBhvr>
                                      <p:to>
                                        <p:strVal val="0"/>
                                      </p:to>
                                    </p:set>
                                    <p:animEffect filter="image" prLst="opacity: 0">
                                      <p:cBhvr rctx="IE">
                                        <p:cTn id="43" dur="200"/>
                                        <p:tgtEl>
                                          <p:spTgt spid="19"/>
                                        </p:tgtEl>
                                      </p:cBhvr>
                                    </p:animEffect>
                                  </p:childTnLst>
                                </p:cTn>
                              </p:par>
                              <p:par>
                                <p:cTn id="44" presetID="0" presetClass="path" presetSubtype="0" accel="50000" decel="50000" fill="hold" grpId="2" nodeType="withEffect">
                                  <p:stCondLst>
                                    <p:cond delay="0"/>
                                  </p:stCondLst>
                                  <p:childTnLst>
                                    <p:animMotion origin="layout" path="M 2.77556E-17 -4.07407E-6 L 2.77556E-17 0.48264 " pathEditMode="relative" rAng="0" ptsTypes="AA">
                                      <p:cBhvr>
                                        <p:cTn id="45" dur="600" fill="hold"/>
                                        <p:tgtEl>
                                          <p:spTgt spid="19"/>
                                        </p:tgtEl>
                                        <p:attrNameLst>
                                          <p:attrName>ppt_x</p:attrName>
                                          <p:attrName>ppt_y</p:attrName>
                                        </p:attrNameLst>
                                      </p:cBhvr>
                                      <p:rCtr x="0" y="241"/>
                                    </p:animMotion>
                                  </p:childTnLst>
                                </p:cTn>
                              </p:par>
                              <p:par>
                                <p:cTn id="46" presetID="0" presetClass="path" presetSubtype="0" accel="50000" decel="50000" fill="hold" grpId="0" nodeType="withEffect">
                                  <p:stCondLst>
                                    <p:cond delay="400"/>
                                  </p:stCondLst>
                                  <p:childTnLst>
                                    <p:animMotion origin="layout" path="M -2.5E-6 -3.33333E-6 L 0.36493 -3.33333E-6 " pathEditMode="relative" rAng="0" ptsTypes="AA">
                                      <p:cBhvr>
                                        <p:cTn id="47" dur="400" fill="hold"/>
                                        <p:tgtEl>
                                          <p:spTgt spid="22"/>
                                        </p:tgtEl>
                                        <p:attrNameLst>
                                          <p:attrName>ppt_x</p:attrName>
                                          <p:attrName>ppt_y</p:attrName>
                                        </p:attrNameLst>
                                      </p:cBhvr>
                                      <p:rCtr x="182" y="0"/>
                                    </p:animMotion>
                                  </p:childTnLst>
                                </p:cTn>
                              </p:par>
                              <p:par>
                                <p:cTn id="48" presetID="0" presetClass="path" presetSubtype="0" accel="50000" decel="50000" fill="hold" grpId="0" nodeType="withEffect">
                                  <p:stCondLst>
                                    <p:cond delay="500"/>
                                  </p:stCondLst>
                                  <p:childTnLst>
                                    <p:animMotion origin="layout" path="M -2.5E-6 3.33333E-6 L 0.36493 3.33333E-6 " pathEditMode="relative" rAng="0" ptsTypes="AA">
                                      <p:cBhvr>
                                        <p:cTn id="49" dur="400" fill="hold"/>
                                        <p:tgtEl>
                                          <p:spTgt spid="40"/>
                                        </p:tgtEl>
                                        <p:attrNameLst>
                                          <p:attrName>ppt_x</p:attrName>
                                          <p:attrName>ppt_y</p:attrName>
                                        </p:attrNameLst>
                                      </p:cBhvr>
                                      <p:rCtr x="182" y="0"/>
                                    </p:animMotion>
                                  </p:childTnLst>
                                </p:cTn>
                              </p:par>
                              <p:par>
                                <p:cTn id="50" presetID="0" presetClass="path" presetSubtype="0" accel="50000" decel="50000" fill="hold" grpId="0" nodeType="withEffect">
                                  <p:stCondLst>
                                    <p:cond delay="600"/>
                                  </p:stCondLst>
                                  <p:childTnLst>
                                    <p:animMotion origin="layout" path="M -2.5E-6 0 L 0.36493 0 " pathEditMode="relative" rAng="0" ptsTypes="AA">
                                      <p:cBhvr>
                                        <p:cTn id="51" dur="400" fill="hold"/>
                                        <p:tgtEl>
                                          <p:spTgt spid="39"/>
                                        </p:tgtEl>
                                        <p:attrNameLst>
                                          <p:attrName>ppt_x</p:attrName>
                                          <p:attrName>ppt_y</p:attrName>
                                        </p:attrNameLst>
                                      </p:cBhvr>
                                      <p:rCtr x="182" y="0"/>
                                    </p:animMotion>
                                  </p:childTnLst>
                                </p:cTn>
                              </p:par>
                              <p:par>
                                <p:cTn id="52" presetID="0" presetClass="path" presetSubtype="0" accel="50000" decel="50000" fill="hold" grpId="0" nodeType="withEffect">
                                  <p:stCondLst>
                                    <p:cond delay="800"/>
                                  </p:stCondLst>
                                  <p:childTnLst>
                                    <p:animMotion origin="layout" path="M -2.5E-6 -3.33333E-6 L 0.36493 -3.33333E-6 " pathEditMode="relative" rAng="0" ptsTypes="AA">
                                      <p:cBhvr>
                                        <p:cTn id="53" dur="400" fill="hold"/>
                                        <p:tgtEl>
                                          <p:spTgt spid="38"/>
                                        </p:tgtEl>
                                        <p:attrNameLst>
                                          <p:attrName>ppt_x</p:attrName>
                                          <p:attrName>ppt_y</p:attrName>
                                        </p:attrNameLst>
                                      </p:cBhvr>
                                      <p:rCtr x="182" y="0"/>
                                    </p:animMotion>
                                  </p:childTnLst>
                                </p:cTn>
                              </p:par>
                              <p:par>
                                <p:cTn id="54" presetID="0" presetClass="path" presetSubtype="0" accel="50000" decel="50000" fill="hold" grpId="1" nodeType="withEffect">
                                  <p:stCondLst>
                                    <p:cond delay="800"/>
                                  </p:stCondLst>
                                  <p:childTnLst>
                                    <p:animMotion origin="layout" path="M 0 0 L 0.19688 0 " pathEditMode="relative" ptsTypes="AA">
                                      <p:cBhvr>
                                        <p:cTn id="55" dur="700" fill="hold"/>
                                        <p:tgtEl>
                                          <p:spTgt spid="42"/>
                                        </p:tgtEl>
                                        <p:attrNameLst>
                                          <p:attrName>ppt_x</p:attrName>
                                          <p:attrName>ppt_y</p:attrName>
                                        </p:attrNameLst>
                                      </p:cBhvr>
                                    </p:animMotion>
                                  </p:childTnLst>
                                </p:cTn>
                              </p:par>
                              <p:par>
                                <p:cTn id="56" presetID="0" presetClass="path" presetSubtype="0" accel="50000" decel="50000" fill="hold" grpId="1" nodeType="withEffect">
                                  <p:stCondLst>
                                    <p:cond delay="0"/>
                                  </p:stCondLst>
                                  <p:childTnLst>
                                    <p:animMotion origin="layout" path="M 0 0 L 0.2283 0 " pathEditMode="relative" ptsTypes="AA">
                                      <p:cBhvr>
                                        <p:cTn id="57" dur="900" fill="hold"/>
                                        <p:tgtEl>
                                          <p:spTgt spid="43"/>
                                        </p:tgtEl>
                                        <p:attrNameLst>
                                          <p:attrName>ppt_x</p:attrName>
                                          <p:attrName>ppt_y</p:attrName>
                                        </p:attrNameLst>
                                      </p:cBhvr>
                                    </p:animMotion>
                                  </p:childTnLst>
                                </p:cTn>
                              </p:par>
                              <p:par>
                                <p:cTn id="58" presetID="0" presetClass="path" presetSubtype="0" accel="50000" decel="50000" fill="hold" grpId="1" nodeType="withEffect">
                                  <p:stCondLst>
                                    <p:cond delay="0"/>
                                  </p:stCondLst>
                                  <p:childTnLst>
                                    <p:animMotion origin="layout" path="M 0 0 L 0.23629 0 " pathEditMode="relative" ptsTypes="AA">
                                      <p:cBhvr>
                                        <p:cTn id="59" dur="2000" fill="hold"/>
                                        <p:tgtEl>
                                          <p:spTgt spid="44"/>
                                        </p:tgtEl>
                                        <p:attrNameLst>
                                          <p:attrName>ppt_x</p:attrName>
                                          <p:attrName>ppt_y</p:attrName>
                                        </p:attrNameLst>
                                      </p:cBhvr>
                                    </p:animMotion>
                                  </p:childTnLst>
                                </p:cTn>
                              </p:par>
                              <p:par>
                                <p:cTn id="60" presetID="0" presetClass="path" presetSubtype="0" accel="50000" decel="50000" fill="hold" grpId="0" nodeType="withEffect">
                                  <p:stCondLst>
                                    <p:cond delay="0"/>
                                  </p:stCondLst>
                                  <p:childTnLst>
                                    <p:animMotion origin="layout" path="M 5.55556E-7 -2.59259E-6 L -0.72969 -2.59259E-6 " pathEditMode="relative" rAng="0" ptsTypes="AA">
                                      <p:cBhvr>
                                        <p:cTn id="61" dur="900" fill="hold"/>
                                        <p:tgtEl>
                                          <p:spTgt spid="41"/>
                                        </p:tgtEl>
                                        <p:attrNameLst>
                                          <p:attrName>ppt_x</p:attrName>
                                          <p:attrName>ppt_y</p:attrName>
                                        </p:attrNameLst>
                                      </p:cBhvr>
                                      <p:rCtr x="-365" y="0"/>
                                    </p:animMotion>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1" nodeType="clickEffect">
                                  <p:stCondLst>
                                    <p:cond delay="0"/>
                                  </p:stCondLst>
                                  <p:childTnLst>
                                    <p:animMotion origin="layout" path="M 0 0 L 0.25209 0 " pathEditMode="relative" ptsTypes="AA">
                                      <p:cBhvr>
                                        <p:cTn id="65" dur="700" fill="hold"/>
                                        <p:tgtEl>
                                          <p:spTgt spid="41"/>
                                        </p:tgtEl>
                                        <p:attrNameLst>
                                          <p:attrName>ppt_x</p:attrName>
                                          <p:attrName>ppt_y</p:attrName>
                                        </p:attrNameLst>
                                      </p:cBhvr>
                                    </p:animMotion>
                                  </p:childTnLst>
                                </p:cTn>
                              </p:par>
                              <p:par>
                                <p:cTn id="66" presetID="0" presetClass="path" presetSubtype="0" accel="50000" decel="50000" fill="hold" grpId="2" nodeType="withEffect">
                                  <p:stCondLst>
                                    <p:cond delay="0"/>
                                  </p:stCondLst>
                                  <p:childTnLst>
                                    <p:animMotion origin="layout" path="M 0 0 L 0.28351 0 " pathEditMode="relative" ptsTypes="AA">
                                      <p:cBhvr>
                                        <p:cTn id="67" dur="2000" fill="hold"/>
                                        <p:tgtEl>
                                          <p:spTgt spid="43"/>
                                        </p:tgtEl>
                                        <p:attrNameLst>
                                          <p:attrName>ppt_x</p:attrName>
                                          <p:attrName>ppt_y</p:attrName>
                                        </p:attrNameLst>
                                      </p:cBhvr>
                                    </p:animMotion>
                                  </p:childTnLst>
                                </p:cTn>
                              </p:par>
                              <p:par>
                                <p:cTn id="68" presetID="0" presetClass="path" presetSubtype="0" accel="50000" decel="50000" fill="hold" grpId="3" nodeType="withEffect">
                                  <p:stCondLst>
                                    <p:cond delay="0"/>
                                  </p:stCondLst>
                                  <p:childTnLst>
                                    <p:animMotion origin="layout" path="M 0 0 L 0.26771 0 " pathEditMode="relative" ptsTypes="AA">
                                      <p:cBhvr>
                                        <p:cTn id="69" dur="2000" fill="hold"/>
                                        <p:tgtEl>
                                          <p:spTgt spid="44"/>
                                        </p:tgtEl>
                                        <p:attrNameLst>
                                          <p:attrName>ppt_x</p:attrName>
                                          <p:attrName>ppt_y</p:attrName>
                                        </p:attrNameLst>
                                      </p:cBhvr>
                                    </p:animMotion>
                                  </p:childTnLst>
                                </p:cTn>
                              </p:par>
                              <p:par>
                                <p:cTn id="70" presetID="0" presetClass="path" presetSubtype="0" accel="50000" decel="50000" fill="hold" grpId="0" nodeType="withEffect">
                                  <p:stCondLst>
                                    <p:cond delay="0"/>
                                  </p:stCondLst>
                                  <p:childTnLst>
                                    <p:animMotion origin="layout" path="M 5.55556E-7 7.40741E-7 L -0.72969 7.40741E-7 " pathEditMode="relative" rAng="0" ptsTypes="AA">
                                      <p:cBhvr>
                                        <p:cTn id="71" dur="400" fill="hold"/>
                                        <p:tgtEl>
                                          <p:spTgt spid="42"/>
                                        </p:tgtEl>
                                        <p:attrNameLst>
                                          <p:attrName>ppt_x</p:attrName>
                                          <p:attrName>ppt_y</p:attrName>
                                        </p:attrNameLst>
                                      </p:cBhvr>
                                      <p:rCtr x="-365" y="0"/>
                                    </p:animMotion>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grpId="2" nodeType="clickEffect">
                                  <p:stCondLst>
                                    <p:cond delay="0"/>
                                  </p:stCondLst>
                                  <p:childTnLst>
                                    <p:animMotion origin="layout" path="M 0 0 L 0.22049 0 " pathEditMode="relative" ptsTypes="AA">
                                      <p:cBhvr>
                                        <p:cTn id="75" dur="2000" fill="hold"/>
                                        <p:tgtEl>
                                          <p:spTgt spid="41"/>
                                        </p:tgtEl>
                                        <p:attrNameLst>
                                          <p:attrName>ppt_x</p:attrName>
                                          <p:attrName>ppt_y</p:attrName>
                                        </p:attrNameLst>
                                      </p:cBhvr>
                                    </p:animMotion>
                                  </p:childTnLst>
                                </p:cTn>
                              </p:par>
                              <p:par>
                                <p:cTn id="76" presetID="0" presetClass="path" presetSubtype="0" accel="50000" decel="50000" fill="hold" grpId="2" nodeType="withEffect">
                                  <p:stCondLst>
                                    <p:cond delay="0"/>
                                  </p:stCondLst>
                                  <p:childTnLst>
                                    <p:animMotion origin="layout" path="M 0 0 L 0.2441 0 " pathEditMode="relative" ptsTypes="AA">
                                      <p:cBhvr>
                                        <p:cTn id="77" dur="2000" fill="hold"/>
                                        <p:tgtEl>
                                          <p:spTgt spid="42"/>
                                        </p:tgtEl>
                                        <p:attrNameLst>
                                          <p:attrName>ppt_x</p:attrName>
                                          <p:attrName>ppt_y</p:attrName>
                                        </p:attrNameLst>
                                      </p:cBhvr>
                                    </p:animMotion>
                                  </p:childTnLst>
                                </p:cTn>
                              </p:par>
                              <p:par>
                                <p:cTn id="78" presetID="0" presetClass="path" presetSubtype="0" accel="50000" decel="50000" fill="hold" grpId="2" nodeType="withEffect">
                                  <p:stCondLst>
                                    <p:cond delay="0"/>
                                  </p:stCondLst>
                                  <p:childTnLst>
                                    <p:animMotion origin="layout" path="M 0 0 L 0.27552 0 " pathEditMode="relative" ptsTypes="AA">
                                      <p:cBhvr>
                                        <p:cTn id="79" dur="2000" fill="hold"/>
                                        <p:tgtEl>
                                          <p:spTgt spid="44"/>
                                        </p:tgtEl>
                                        <p:attrNameLst>
                                          <p:attrName>ppt_x</p:attrName>
                                          <p:attrName>ppt_y</p:attrName>
                                        </p:attrNameLst>
                                      </p:cBhvr>
                                    </p:animMotion>
                                  </p:childTnLst>
                                </p:cTn>
                              </p:par>
                              <p:par>
                                <p:cTn id="80" presetID="0" presetClass="path" presetSubtype="0" accel="50000" decel="50000" fill="hold" grpId="0" nodeType="withEffect">
                                  <p:stCondLst>
                                    <p:cond delay="0"/>
                                  </p:stCondLst>
                                  <p:childTnLst>
                                    <p:animMotion origin="layout" path="M 5.55556E-7 1.11022E-16 L -0.72969 1.11022E-16 " pathEditMode="relative" rAng="0" ptsTypes="AA">
                                      <p:cBhvr>
                                        <p:cTn id="81" dur="400" fill="hold"/>
                                        <p:tgtEl>
                                          <p:spTgt spid="43"/>
                                        </p:tgtEl>
                                        <p:attrNameLst>
                                          <p:attrName>ppt_x</p:attrName>
                                          <p:attrName>ppt_y</p:attrName>
                                        </p:attrNameLst>
                                      </p:cBhvr>
                                      <p:rCtr x="-365" y="0"/>
                                    </p:animMotion>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3" nodeType="clickEffect">
                                  <p:stCondLst>
                                    <p:cond delay="0"/>
                                  </p:stCondLst>
                                  <p:childTnLst>
                                    <p:animMotion origin="layout" path="M 0 0 L 0.36215 0 " pathEditMode="relative" ptsTypes="AA">
                                      <p:cBhvr>
                                        <p:cTn id="85" dur="2000" fill="hold"/>
                                        <p:tgtEl>
                                          <p:spTgt spid="41"/>
                                        </p:tgtEl>
                                        <p:attrNameLst>
                                          <p:attrName>ppt_x</p:attrName>
                                          <p:attrName>ppt_y</p:attrName>
                                        </p:attrNameLst>
                                      </p:cBhvr>
                                    </p:animMotion>
                                  </p:childTnLst>
                                </p:cTn>
                              </p:par>
                              <p:par>
                                <p:cTn id="86" presetID="0" presetClass="path" presetSubtype="0" accel="50000" decel="50000" fill="hold" grpId="3" nodeType="withEffect">
                                  <p:stCondLst>
                                    <p:cond delay="0"/>
                                  </p:stCondLst>
                                  <p:childTnLst>
                                    <p:animMotion origin="layout" path="M 0 0 L 0.32291 0 " pathEditMode="relative" ptsTypes="AA">
                                      <p:cBhvr>
                                        <p:cTn id="87" dur="2000" fill="hold"/>
                                        <p:tgtEl>
                                          <p:spTgt spid="42"/>
                                        </p:tgtEl>
                                        <p:attrNameLst>
                                          <p:attrName>ppt_x</p:attrName>
                                          <p:attrName>ppt_y</p:attrName>
                                        </p:attrNameLst>
                                      </p:cBhvr>
                                    </p:animMotion>
                                  </p:childTnLst>
                                </p:cTn>
                              </p:par>
                              <p:par>
                                <p:cTn id="88" presetID="0" presetClass="path" presetSubtype="0" accel="50000" decel="50000" fill="hold" grpId="3" nodeType="withEffect">
                                  <p:stCondLst>
                                    <p:cond delay="0"/>
                                  </p:stCondLst>
                                  <p:childTnLst>
                                    <p:animMotion origin="layout" path="M 0 0 L 0.29132 0 " pathEditMode="relative" ptsTypes="AA">
                                      <p:cBhvr>
                                        <p:cTn id="89" dur="2000" fill="hold"/>
                                        <p:tgtEl>
                                          <p:spTgt spid="43"/>
                                        </p:tgtEl>
                                        <p:attrNameLst>
                                          <p:attrName>ppt_x</p:attrName>
                                          <p:attrName>ppt_y</p:attrName>
                                        </p:attrNameLst>
                                      </p:cBhvr>
                                    </p:animMotion>
                                  </p:childTnLst>
                                </p:cTn>
                              </p:par>
                              <p:par>
                                <p:cTn id="90" presetID="0" presetClass="path" presetSubtype="0" accel="50000" decel="50000" fill="hold" grpId="0" nodeType="withEffect">
                                  <p:stCondLst>
                                    <p:cond delay="0"/>
                                  </p:stCondLst>
                                  <p:childTnLst>
                                    <p:animMotion origin="layout" path="M 5.55556E-7 -2.59259E-6 L -0.72969 -2.59259E-6 " pathEditMode="relative" rAng="0" ptsTypes="AA">
                                      <p:cBhvr>
                                        <p:cTn id="91" dur="400" fill="hold"/>
                                        <p:tgtEl>
                                          <p:spTgt spid="44"/>
                                        </p:tgtEl>
                                        <p:attrNameLst>
                                          <p:attrName>ppt_x</p:attrName>
                                          <p:attrName>ppt_y</p:attrName>
                                        </p:attrNameLst>
                                      </p:cBhvr>
                                      <p:rCtr x="-365" y="0"/>
                                    </p:animMotion>
                                  </p:childTnLst>
                                </p:cTn>
                              </p:par>
                            </p:childTnLst>
                          </p:cTn>
                        </p:par>
                      </p:childTnLst>
                    </p:cTn>
                  </p:par>
                  <p:par>
                    <p:cTn id="92" fill="hold">
                      <p:stCondLst>
                        <p:cond delay="indefinite"/>
                      </p:stCondLst>
                      <p:childTnLst>
                        <p:par>
                          <p:cTn id="93" fill="hold">
                            <p:stCondLst>
                              <p:cond delay="0"/>
                            </p:stCondLst>
                            <p:childTnLst>
                              <p:par>
                                <p:cTn id="94" presetID="0" presetClass="path" presetSubtype="0" accel="50000" decel="50000" fill="hold" grpId="0" nodeType="clickEffect">
                                  <p:stCondLst>
                                    <p:cond delay="0"/>
                                  </p:stCondLst>
                                  <p:childTnLst>
                                    <p:animMotion origin="layout" path="M 5.55556E-7 -3.3449E-6 L -0.71372 -3.3449E-6 " pathEditMode="relative" rAng="0" ptsTypes="AA">
                                      <p:cBhvr>
                                        <p:cTn id="95" dur="400" fill="hold"/>
                                        <p:tgtEl>
                                          <p:spTgt spid="45"/>
                                        </p:tgtEl>
                                        <p:attrNameLst>
                                          <p:attrName>ppt_x</p:attrName>
                                          <p:attrName>ppt_y</p:attrName>
                                        </p:attrNameLst>
                                      </p:cBhvr>
                                      <p:rCtr x="-357" y="0"/>
                                    </p:animMotion>
                                  </p:childTnLst>
                                </p:cTn>
                              </p:par>
                              <p:par>
                                <p:cTn id="96" presetID="8" presetClass="exit" presetSubtype="16" fill="hold" grpId="4" nodeType="withEffect">
                                  <p:stCondLst>
                                    <p:cond delay="0"/>
                                  </p:stCondLst>
                                  <p:childTnLst>
                                    <p:animEffect transition="out" filter="diamond(in)">
                                      <p:cBhvr>
                                        <p:cTn id="97" dur="500"/>
                                        <p:tgtEl>
                                          <p:spTgt spid="44"/>
                                        </p:tgtEl>
                                      </p:cBhvr>
                                    </p:animEffect>
                                    <p:set>
                                      <p:cBhvr>
                                        <p:cTn id="98" dur="1" fill="hold">
                                          <p:stCondLst>
                                            <p:cond delay="499"/>
                                          </p:stCondLst>
                                        </p:cTn>
                                        <p:tgtEl>
                                          <p:spTgt spid="4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0" presetClass="path" presetSubtype="0" accel="50000" decel="50000" fill="hold" grpId="0" nodeType="clickEffect">
                                  <p:stCondLst>
                                    <p:cond delay="0"/>
                                  </p:stCondLst>
                                  <p:childTnLst>
                                    <p:animMotion origin="layout" path="M 5.55556E-7 -3.3449E-6 L -0.71372 -3.3449E-6 " pathEditMode="relative" rAng="0" ptsTypes="AA">
                                      <p:cBhvr>
                                        <p:cTn id="102" dur="400" fill="hold"/>
                                        <p:tgtEl>
                                          <p:spTgt spid="24"/>
                                        </p:tgtEl>
                                        <p:attrNameLst>
                                          <p:attrName>ppt_x</p:attrName>
                                          <p:attrName>ppt_y</p:attrName>
                                        </p:attrNameLst>
                                      </p:cBhvr>
                                      <p:rCtr x="-357" y="0"/>
                                    </p:animMotion>
                                  </p:childTnLst>
                                </p:cTn>
                              </p:par>
                              <p:par>
                                <p:cTn id="103" presetID="3" presetClass="exit" presetSubtype="10" fill="hold" grpId="1" nodeType="withEffect">
                                  <p:stCondLst>
                                    <p:cond delay="0"/>
                                  </p:stCondLst>
                                  <p:childTnLst>
                                    <p:animEffect transition="out" filter="blinds(horizontal)">
                                      <p:cBhvr>
                                        <p:cTn id="104" dur="500"/>
                                        <p:tgtEl>
                                          <p:spTgt spid="45"/>
                                        </p:tgtEl>
                                      </p:cBhvr>
                                    </p:animEffect>
                                    <p:set>
                                      <p:cBhvr>
                                        <p:cTn id="105"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19" grpId="0" animBg="1"/>
      <p:bldP spid="19" grpId="1" animBg="1"/>
      <p:bldP spid="19" grpId="2" animBg="1"/>
      <p:bldP spid="19" grpId="3" animBg="1"/>
      <p:bldP spid="20" grpId="0" animBg="1"/>
      <p:bldP spid="20" grpId="1" animBg="1"/>
      <p:bldP spid="20" grpId="2" animBg="1"/>
      <p:bldP spid="20" grpId="3" animBg="1"/>
      <p:bldP spid="21" grpId="0" animBg="1"/>
      <p:bldP spid="21" grpId="1" animBg="1"/>
      <p:bldP spid="22" grpId="0" animBg="1"/>
      <p:bldP spid="38" grpId="0" animBg="1"/>
      <p:bldP spid="39" grpId="0" animBg="1"/>
      <p:bldP spid="40" grpId="0" animBg="1"/>
      <p:bldP spid="41" grpId="0" animBg="1"/>
      <p:bldP spid="41" grpId="1" animBg="1"/>
      <p:bldP spid="41" grpId="2" animBg="1"/>
      <p:bldP spid="41" grpId="3" animBg="1"/>
      <p:bldP spid="42" grpId="0" animBg="1"/>
      <p:bldP spid="42" grpId="1" animBg="1"/>
      <p:bldP spid="42" grpId="2" animBg="1"/>
      <p:bldP spid="42" grpId="3" animBg="1"/>
      <p:bldP spid="43" grpId="0" animBg="1"/>
      <p:bldP spid="43" grpId="1" animBg="1"/>
      <p:bldP spid="43" grpId="2" animBg="1"/>
      <p:bldP spid="43" grpId="3" animBg="1"/>
      <p:bldP spid="44" grpId="0" animBg="1"/>
      <p:bldP spid="44" grpId="1" animBg="1"/>
      <p:bldP spid="44" grpId="2" animBg="1"/>
      <p:bldP spid="44" grpId="3" animBg="1"/>
      <p:bldP spid="44" grpId="4" animBg="1"/>
      <p:bldP spid="45" grpId="0" animBg="1"/>
      <p:bldP spid="45" grpId="1"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a:spLocks noChangeArrowheads="1"/>
          </p:cNvSpPr>
          <p:nvPr/>
        </p:nvSpPr>
        <p:spPr bwMode="auto">
          <a:xfrm>
            <a:off x="7037822" y="1148795"/>
            <a:ext cx="3363529" cy="3416320"/>
          </a:xfrm>
          <a:prstGeom prst="rect">
            <a:avLst/>
          </a:prstGeom>
          <a:noFill/>
          <a:ln w="9525">
            <a:solidFill>
              <a:srgbClr val="00B0F0"/>
            </a:solidFill>
            <a:miter lim="800000"/>
          </a:ln>
        </p:spPr>
        <p:txBody>
          <a:bodyPr wrap="square">
            <a:spAutoFit/>
          </a:bodyPr>
          <a:lstStyle/>
          <a:p>
            <a:pPr>
              <a:lnSpc>
                <a:spcPct val="150000"/>
              </a:lnSpc>
            </a:pPr>
            <a:r>
              <a:rPr lang="en-US" altLang="zh-CN" sz="1200" dirty="0" err="1">
                <a:solidFill>
                  <a:srgbClr val="7F7F7F"/>
                </a:solidFill>
                <a:latin typeface="微软雅黑" panose="020B0503020204020204" pitchFamily="34" charset="-122"/>
                <a:ea typeface="微软雅黑" panose="020B0503020204020204" pitchFamily="34" charset="-122"/>
              </a:rPr>
              <a:t>rootFs</a:t>
            </a:r>
            <a:r>
              <a:rPr lang="en-US" altLang="zh-CN" sz="1200" dirty="0">
                <a:solidFill>
                  <a:srgbClr val="7F7F7F"/>
                </a:solidFill>
                <a:latin typeface="微软雅黑" panose="020B0503020204020204" pitchFamily="34" charset="-122"/>
                <a:ea typeface="微软雅黑" panose="020B0503020204020204" pitchFamily="34" charset="-122"/>
              </a:rPr>
              <a:t>    : </a:t>
            </a:r>
            <a:r>
              <a:rPr lang="zh-CN" altLang="en-US" sz="1200" dirty="0">
                <a:solidFill>
                  <a:srgbClr val="7F7F7F"/>
                </a:solidFill>
                <a:latin typeface="微软雅黑" panose="020B0503020204020204" pitchFamily="34" charset="-122"/>
                <a:ea typeface="微软雅黑" panose="020B0503020204020204" pitchFamily="34" charset="-122"/>
              </a:rPr>
              <a:t>根文件系统，所有后续的文件系统都挂接在根文件系统上。</a:t>
            </a:r>
          </a:p>
          <a:p>
            <a:pPr>
              <a:lnSpc>
                <a:spcPct val="150000"/>
              </a:lnSpc>
            </a:pPr>
            <a:r>
              <a:rPr lang="en-US" altLang="zh-CN" sz="1200" dirty="0" err="1">
                <a:solidFill>
                  <a:srgbClr val="7F7F7F"/>
                </a:solidFill>
                <a:latin typeface="微软雅黑" panose="020B0503020204020204" pitchFamily="34" charset="-122"/>
                <a:ea typeface="微软雅黑" panose="020B0503020204020204" pitchFamily="34" charset="-122"/>
              </a:rPr>
              <a:t>procFs</a:t>
            </a:r>
            <a:r>
              <a:rPr lang="en-US" altLang="zh-CN" sz="1200" dirty="0">
                <a:solidFill>
                  <a:srgbClr val="7F7F7F"/>
                </a:solidFill>
                <a:latin typeface="微软雅黑" panose="020B0503020204020204" pitchFamily="34" charset="-122"/>
                <a:ea typeface="微软雅黑" panose="020B0503020204020204" pitchFamily="34" charset="-122"/>
              </a:rPr>
              <a:t>  </a:t>
            </a:r>
            <a:r>
              <a:rPr lang="zh-CN" altLang="en-US" sz="1200" dirty="0">
                <a:solidFill>
                  <a:srgbClr val="7F7F7F"/>
                </a:solidFill>
                <a:latin typeface="微软雅黑" panose="020B0503020204020204" pitchFamily="34" charset="-122"/>
                <a:ea typeface="微软雅黑" panose="020B0503020204020204" pitchFamily="34" charset="-122"/>
              </a:rPr>
              <a:t>：</a:t>
            </a:r>
            <a:r>
              <a:rPr lang="en-US" altLang="zh-CN" sz="1200" dirty="0">
                <a:solidFill>
                  <a:srgbClr val="7F7F7F"/>
                </a:solidFill>
                <a:latin typeface="微软雅黑" panose="020B0503020204020204" pitchFamily="34" charset="-122"/>
                <a:ea typeface="微软雅黑" panose="020B0503020204020204" pitchFamily="34" charset="-122"/>
              </a:rPr>
              <a:t> </a:t>
            </a:r>
            <a:r>
              <a:rPr lang="zh-CN" altLang="en-US" sz="1200" dirty="0">
                <a:solidFill>
                  <a:srgbClr val="7F7F7F"/>
                </a:solidFill>
                <a:latin typeface="微软雅黑" panose="020B0503020204020204" pitchFamily="34" charset="-122"/>
                <a:ea typeface="微软雅黑" panose="020B0503020204020204" pitchFamily="34" charset="-122"/>
              </a:rPr>
              <a:t>保存操作系统信息和进程信息。</a:t>
            </a:r>
          </a:p>
          <a:p>
            <a:pPr>
              <a:lnSpc>
                <a:spcPct val="150000"/>
              </a:lnSpc>
            </a:pPr>
            <a:r>
              <a:rPr lang="en-US" altLang="zh-CN" sz="1200" dirty="0" err="1">
                <a:solidFill>
                  <a:srgbClr val="7F7F7F"/>
                </a:solidFill>
                <a:latin typeface="微软雅黑" panose="020B0503020204020204" pitchFamily="34" charset="-122"/>
                <a:ea typeface="微软雅黑" panose="020B0503020204020204" pitchFamily="34" charset="-122"/>
              </a:rPr>
              <a:t>yaffs</a:t>
            </a:r>
            <a:r>
              <a:rPr lang="en-US" altLang="zh-CN" sz="1200" dirty="0">
                <a:solidFill>
                  <a:srgbClr val="7F7F7F"/>
                </a:solidFill>
                <a:latin typeface="微软雅黑" panose="020B0503020204020204" pitchFamily="34" charset="-122"/>
                <a:ea typeface="微软雅黑" panose="020B0503020204020204" pitchFamily="34" charset="-122"/>
              </a:rPr>
              <a:t>      : </a:t>
            </a:r>
            <a:r>
              <a:rPr lang="zh-CN" altLang="en-US" sz="1200" dirty="0">
                <a:solidFill>
                  <a:srgbClr val="7F7F7F"/>
                </a:solidFill>
                <a:latin typeface="微软雅黑" panose="020B0503020204020204" pitchFamily="34" charset="-122"/>
                <a:ea typeface="微软雅黑" panose="020B0503020204020204" pitchFamily="34" charset="-122"/>
              </a:rPr>
              <a:t>适用于 </a:t>
            </a:r>
            <a:r>
              <a:rPr lang="en-US" altLang="zh-CN" sz="1200" dirty="0" err="1">
                <a:solidFill>
                  <a:srgbClr val="7F7F7F"/>
                </a:solidFill>
                <a:latin typeface="微软雅黑" panose="020B0503020204020204" pitchFamily="34" charset="-122"/>
                <a:ea typeface="微软雅黑" panose="020B0503020204020204" pitchFamily="34" charset="-122"/>
              </a:rPr>
              <a:t>nandflash</a:t>
            </a:r>
            <a:r>
              <a:rPr lang="zh-CN" altLang="en-US" sz="1200" dirty="0">
                <a:solidFill>
                  <a:srgbClr val="7F7F7F"/>
                </a:solidFill>
                <a:latin typeface="微软雅黑" panose="020B0503020204020204" pitchFamily="34" charset="-122"/>
                <a:ea typeface="微软雅黑" panose="020B0503020204020204" pitchFamily="34" charset="-122"/>
              </a:rPr>
              <a:t> 存储器的文件系统。</a:t>
            </a:r>
          </a:p>
          <a:p>
            <a:pPr>
              <a:lnSpc>
                <a:spcPct val="150000"/>
              </a:lnSpc>
            </a:pPr>
            <a:r>
              <a:rPr lang="en-US" altLang="zh-CN" sz="1200" spc="-150" dirty="0" err="1">
                <a:solidFill>
                  <a:srgbClr val="7F7F7F"/>
                </a:solidFill>
                <a:latin typeface="微软雅黑" panose="020B0503020204020204" pitchFamily="34" charset="-122"/>
                <a:ea typeface="微软雅黑" panose="020B0503020204020204" pitchFamily="34" charset="-122"/>
              </a:rPr>
              <a:t>fatFs</a:t>
            </a:r>
            <a:r>
              <a:rPr lang="en-US" altLang="zh-CN" sz="1200" dirty="0">
                <a:solidFill>
                  <a:srgbClr val="7F7F7F"/>
                </a:solidFill>
                <a:latin typeface="微软雅黑" panose="020B0503020204020204" pitchFamily="34" charset="-122"/>
                <a:ea typeface="微软雅黑" panose="020B0503020204020204" pitchFamily="34" charset="-122"/>
              </a:rPr>
              <a:t>        : </a:t>
            </a:r>
            <a:r>
              <a:rPr lang="zh-CN" altLang="en-US" sz="1200" dirty="0">
                <a:solidFill>
                  <a:srgbClr val="7F7F7F"/>
                </a:solidFill>
                <a:latin typeface="微软雅黑" panose="020B0503020204020204" pitchFamily="34" charset="-122"/>
                <a:ea typeface="微软雅黑" panose="020B0503020204020204" pitchFamily="34" charset="-122"/>
              </a:rPr>
              <a:t>包括 </a:t>
            </a:r>
            <a:r>
              <a:rPr lang="en-US" altLang="zh-CN" sz="1200" dirty="0">
                <a:solidFill>
                  <a:srgbClr val="7F7F7F"/>
                </a:solidFill>
                <a:latin typeface="微软雅黑" panose="020B0503020204020204" pitchFamily="34" charset="-122"/>
                <a:ea typeface="微软雅黑" panose="020B0503020204020204" pitchFamily="34" charset="-122"/>
              </a:rPr>
              <a:t>FAT12, 16, 32</a:t>
            </a:r>
            <a:r>
              <a:rPr lang="zh-CN" altLang="en-US" sz="1200" dirty="0">
                <a:solidFill>
                  <a:srgbClr val="7F7F7F"/>
                </a:solidFill>
                <a:latin typeface="微软雅黑" panose="020B0503020204020204" pitchFamily="34" charset="-122"/>
                <a:ea typeface="微软雅黑" panose="020B0503020204020204" pitchFamily="34" charset="-122"/>
              </a:rPr>
              <a:t>、</a:t>
            </a:r>
            <a:r>
              <a:rPr lang="en-US" altLang="zh-CN" sz="1200" dirty="0" err="1">
                <a:solidFill>
                  <a:srgbClr val="7F7F7F"/>
                </a:solidFill>
                <a:latin typeface="微软雅黑" panose="020B0503020204020204" pitchFamily="34" charset="-122"/>
                <a:ea typeface="微软雅黑" panose="020B0503020204020204" pitchFamily="34" charset="-122"/>
              </a:rPr>
              <a:t>exFAT</a:t>
            </a:r>
            <a:r>
              <a:rPr lang="en-US" altLang="zh-CN" sz="1200" dirty="0">
                <a:solidFill>
                  <a:srgbClr val="7F7F7F"/>
                </a:solidFill>
                <a:latin typeface="微软雅黑" panose="020B0503020204020204" pitchFamily="34" charset="-122"/>
                <a:ea typeface="微软雅黑" panose="020B0503020204020204" pitchFamily="34" charset="-122"/>
              </a:rPr>
              <a:t> </a:t>
            </a:r>
            <a:r>
              <a:rPr lang="zh-CN" altLang="en-US" sz="1200" dirty="0">
                <a:solidFill>
                  <a:srgbClr val="7F7F7F"/>
                </a:solidFill>
                <a:latin typeface="微软雅黑" panose="020B0503020204020204" pitchFamily="34" charset="-122"/>
                <a:ea typeface="微软雅黑" panose="020B0503020204020204" pitchFamily="34" charset="-122"/>
              </a:rPr>
              <a:t>适用于大多数块设备。</a:t>
            </a:r>
          </a:p>
          <a:p>
            <a:pPr>
              <a:lnSpc>
                <a:spcPct val="150000"/>
              </a:lnSpc>
            </a:pPr>
            <a:r>
              <a:rPr lang="en-US" altLang="zh-CN" sz="1200" kern="700" dirty="0">
                <a:solidFill>
                  <a:srgbClr val="7F7F7F"/>
                </a:solidFill>
                <a:latin typeface="微软雅黑" panose="020B0503020204020204" pitchFamily="34" charset="-122"/>
                <a:ea typeface="微软雅黑" panose="020B0503020204020204" pitchFamily="34" charset="-122"/>
              </a:rPr>
              <a:t>NFS</a:t>
            </a:r>
            <a:r>
              <a:rPr lang="en-US" altLang="zh-CN" sz="1200" dirty="0">
                <a:solidFill>
                  <a:srgbClr val="7F7F7F"/>
                </a:solidFill>
                <a:latin typeface="微软雅黑" panose="020B0503020204020204" pitchFamily="34" charset="-122"/>
                <a:ea typeface="微软雅黑" panose="020B0503020204020204" pitchFamily="34" charset="-122"/>
              </a:rPr>
              <a:t>        : </a:t>
            </a:r>
            <a:r>
              <a:rPr lang="zh-CN" altLang="en-US" sz="1200" dirty="0">
                <a:solidFill>
                  <a:srgbClr val="7F7F7F"/>
                </a:solidFill>
                <a:latin typeface="微软雅黑" panose="020B0503020204020204" pitchFamily="34" charset="-122"/>
                <a:ea typeface="微软雅黑" panose="020B0503020204020204" pitchFamily="34" charset="-122"/>
              </a:rPr>
              <a:t>即网络文件系统，让设备如同访问本地文件   那样访问一个网络内其他设备的文件。</a:t>
            </a:r>
          </a:p>
          <a:p>
            <a:pPr>
              <a:lnSpc>
                <a:spcPct val="150000"/>
              </a:lnSpc>
            </a:pPr>
            <a:r>
              <a:rPr lang="en-US" altLang="zh-CN" sz="1200" dirty="0" err="1">
                <a:solidFill>
                  <a:srgbClr val="7F7F7F"/>
                </a:solidFill>
                <a:latin typeface="微软雅黑" panose="020B0503020204020204" pitchFamily="34" charset="-122"/>
                <a:ea typeface="微软雅黑" panose="020B0503020204020204" pitchFamily="34" charset="-122"/>
              </a:rPr>
              <a:t>tpsFs</a:t>
            </a:r>
            <a:r>
              <a:rPr lang="en-US" altLang="zh-CN" sz="1200" dirty="0">
                <a:solidFill>
                  <a:srgbClr val="7F7F7F"/>
                </a:solidFill>
                <a:latin typeface="微软雅黑" panose="020B0503020204020204" pitchFamily="34" charset="-122"/>
                <a:ea typeface="微软雅黑" panose="020B0503020204020204" pitchFamily="34" charset="-122"/>
              </a:rPr>
              <a:t>      : </a:t>
            </a:r>
            <a:r>
              <a:rPr lang="zh-CN" altLang="en-US" sz="1200" dirty="0">
                <a:solidFill>
                  <a:srgbClr val="7F7F7F"/>
                </a:solidFill>
                <a:latin typeface="微软雅黑" panose="020B0503020204020204" pitchFamily="34" charset="-122"/>
                <a:ea typeface="微软雅黑" panose="020B0503020204020204" pitchFamily="34" charset="-122"/>
              </a:rPr>
              <a:t>基于 </a:t>
            </a:r>
            <a:r>
              <a:rPr lang="en-US" altLang="zh-CN" sz="1200" dirty="0" err="1">
                <a:solidFill>
                  <a:srgbClr val="7F7F7F"/>
                </a:solidFill>
                <a:latin typeface="微软雅黑" panose="020B0503020204020204" pitchFamily="34" charset="-122"/>
                <a:ea typeface="微软雅黑" panose="020B0503020204020204" pitchFamily="34" charset="-122"/>
              </a:rPr>
              <a:t>B+tree</a:t>
            </a:r>
            <a:r>
              <a:rPr lang="en-US" altLang="zh-CN" sz="1200" dirty="0">
                <a:solidFill>
                  <a:srgbClr val="7F7F7F"/>
                </a:solidFill>
                <a:latin typeface="微软雅黑" panose="020B0503020204020204" pitchFamily="34" charset="-122"/>
                <a:ea typeface="微软雅黑" panose="020B0503020204020204" pitchFamily="34" charset="-122"/>
              </a:rPr>
              <a:t> </a:t>
            </a:r>
            <a:r>
              <a:rPr lang="zh-CN" altLang="en-US" sz="1200" dirty="0">
                <a:solidFill>
                  <a:srgbClr val="7F7F7F"/>
                </a:solidFill>
                <a:latin typeface="微软雅黑" panose="020B0503020204020204" pitchFamily="34" charset="-122"/>
                <a:ea typeface="微软雅黑" panose="020B0503020204020204" pitchFamily="34" charset="-122"/>
              </a:rPr>
              <a:t>结构面向事务型掉电安全文件系统（发明专利）。</a:t>
            </a:r>
          </a:p>
          <a:p>
            <a:pPr>
              <a:lnSpc>
                <a:spcPct val="150000"/>
              </a:lnSpc>
            </a:pPr>
            <a:r>
              <a:rPr lang="en-US" altLang="zh-CN" sz="1200" dirty="0" err="1">
                <a:solidFill>
                  <a:srgbClr val="7F7F7F"/>
                </a:solidFill>
                <a:latin typeface="微软雅黑" panose="020B0503020204020204" pitchFamily="34" charset="-122"/>
                <a:ea typeface="微软雅黑" panose="020B0503020204020204" pitchFamily="34" charset="-122"/>
              </a:rPr>
              <a:t>romFs</a:t>
            </a:r>
            <a:r>
              <a:rPr lang="en-US" altLang="zh-CN" sz="1200" dirty="0">
                <a:solidFill>
                  <a:srgbClr val="7F7F7F"/>
                </a:solidFill>
                <a:latin typeface="微软雅黑" panose="020B0503020204020204" pitchFamily="34" charset="-122"/>
                <a:ea typeface="微软雅黑" panose="020B0503020204020204" pitchFamily="34" charset="-122"/>
              </a:rPr>
              <a:t>    : </a:t>
            </a:r>
            <a:r>
              <a:rPr lang="zh-CN" altLang="en-US" sz="1200" dirty="0">
                <a:solidFill>
                  <a:srgbClr val="7F7F7F"/>
                </a:solidFill>
                <a:latin typeface="微软雅黑" panose="020B0503020204020204" pitchFamily="34" charset="-122"/>
                <a:ea typeface="微软雅黑" panose="020B0503020204020204" pitchFamily="34" charset="-122"/>
              </a:rPr>
              <a:t>只读文件系统，用于存储某些关键性的数据文件，以确保系统安全稳定。</a:t>
            </a:r>
          </a:p>
        </p:txBody>
      </p:sp>
      <p:sp>
        <p:nvSpPr>
          <p:cNvPr id="5" name="矩形 4"/>
          <p:cNvSpPr/>
          <p:nvPr/>
        </p:nvSpPr>
        <p:spPr>
          <a:xfrm>
            <a:off x="1559495" y="680446"/>
            <a:ext cx="2074863" cy="357187"/>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solidFill>
                  <a:srgbClr val="7F7F7F"/>
                </a:solidFill>
                <a:latin typeface="微软雅黑" panose="020B0503020204020204" pitchFamily="34" charset="-122"/>
                <a:ea typeface="微软雅黑" panose="020B0503020204020204" pitchFamily="34" charset="-122"/>
              </a:rPr>
              <a:t>标准设备模块</a:t>
            </a:r>
          </a:p>
        </p:txBody>
      </p:sp>
      <p:sp>
        <p:nvSpPr>
          <p:cNvPr id="45" name="矩形 44"/>
          <p:cNvSpPr/>
          <p:nvPr/>
        </p:nvSpPr>
        <p:spPr>
          <a:xfrm>
            <a:off x="7037821" y="720171"/>
            <a:ext cx="2071687" cy="357187"/>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solidFill>
                  <a:srgbClr val="7F7F7F"/>
                </a:solidFill>
                <a:latin typeface="微软雅黑" panose="020B0503020204020204" pitchFamily="34" charset="-122"/>
                <a:ea typeface="微软雅黑" panose="020B0503020204020204" pitchFamily="34" charset="-122"/>
              </a:rPr>
              <a:t>众多文件系统</a:t>
            </a:r>
          </a:p>
        </p:txBody>
      </p:sp>
      <p:sp>
        <p:nvSpPr>
          <p:cNvPr id="46" name="矩形 45"/>
          <p:cNvSpPr/>
          <p:nvPr/>
        </p:nvSpPr>
        <p:spPr>
          <a:xfrm>
            <a:off x="1571005" y="3704782"/>
            <a:ext cx="1901410" cy="357188"/>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solidFill>
                  <a:srgbClr val="7F7F7F"/>
                </a:solidFill>
                <a:latin typeface="微软雅黑" panose="020B0503020204020204" pitchFamily="34" charset="-122"/>
                <a:ea typeface="微软雅黑" panose="020B0503020204020204" pitchFamily="34" charset="-122"/>
              </a:rPr>
              <a:t>丰富的设备支持</a:t>
            </a:r>
          </a:p>
        </p:txBody>
      </p:sp>
      <p:sp>
        <p:nvSpPr>
          <p:cNvPr id="47" name="矩形 46"/>
          <p:cNvSpPr/>
          <p:nvPr/>
        </p:nvSpPr>
        <p:spPr>
          <a:xfrm>
            <a:off x="7037820" y="5112659"/>
            <a:ext cx="2071687" cy="357187"/>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solidFill>
                  <a:srgbClr val="7F7F7F"/>
                </a:solidFill>
                <a:latin typeface="微软雅黑" panose="020B0503020204020204" pitchFamily="34" charset="-122"/>
                <a:ea typeface="微软雅黑" panose="020B0503020204020204" pitchFamily="34" charset="-122"/>
              </a:rPr>
              <a:t>完善的驱动架构</a:t>
            </a:r>
          </a:p>
        </p:txBody>
      </p:sp>
      <p:sp>
        <p:nvSpPr>
          <p:cNvPr id="49" name="矩形 48"/>
          <p:cNvSpPr>
            <a:spLocks noChangeArrowheads="1"/>
          </p:cNvSpPr>
          <p:nvPr/>
        </p:nvSpPr>
        <p:spPr bwMode="auto">
          <a:xfrm>
            <a:off x="1571005" y="4133979"/>
            <a:ext cx="3804915" cy="2031325"/>
          </a:xfrm>
          <a:prstGeom prst="rect">
            <a:avLst/>
          </a:prstGeom>
          <a:noFill/>
          <a:ln w="9525">
            <a:solidFill>
              <a:srgbClr val="00B0F0"/>
            </a:solidFill>
            <a:miter lim="800000"/>
          </a:ln>
        </p:spPr>
        <p:txBody>
          <a:bodyPr wrap="square">
            <a:spAutoFit/>
          </a:bodyPr>
          <a:lstStyle/>
          <a:p>
            <a:pPr>
              <a:lnSpc>
                <a:spcPct val="150000"/>
              </a:lnSpc>
            </a:pPr>
            <a:r>
              <a:rPr lang="en-US" altLang="zh-CN" sz="1200" dirty="0">
                <a:solidFill>
                  <a:srgbClr val="7F7F7F"/>
                </a:solidFill>
                <a:latin typeface="微软雅黑" panose="020B0503020204020204" pitchFamily="34" charset="-122"/>
                <a:ea typeface="微软雅黑" panose="020B0503020204020204" pitchFamily="34" charset="-122"/>
              </a:rPr>
              <a:t>ATA     : </a:t>
            </a:r>
            <a:r>
              <a:rPr lang="zh-CN" altLang="en-US" sz="1200" dirty="0">
                <a:solidFill>
                  <a:srgbClr val="7F7F7F"/>
                </a:solidFill>
                <a:latin typeface="微软雅黑" panose="020B0503020204020204" pitchFamily="34" charset="-122"/>
                <a:ea typeface="微软雅黑" panose="020B0503020204020204" pitchFamily="34" charset="-122"/>
              </a:rPr>
              <a:t>主要用于 </a:t>
            </a:r>
            <a:r>
              <a:rPr lang="en-US" altLang="zh-CN" sz="1200" dirty="0">
                <a:solidFill>
                  <a:srgbClr val="7F7F7F"/>
                </a:solidFill>
                <a:latin typeface="微软雅黑" panose="020B0503020204020204" pitchFamily="34" charset="-122"/>
                <a:ea typeface="微软雅黑" panose="020B0503020204020204" pitchFamily="34" charset="-122"/>
              </a:rPr>
              <a:t>CF </a:t>
            </a:r>
            <a:r>
              <a:rPr lang="zh-CN" altLang="en-US" sz="1200" dirty="0">
                <a:solidFill>
                  <a:srgbClr val="7F7F7F"/>
                </a:solidFill>
                <a:latin typeface="微软雅黑" panose="020B0503020204020204" pitchFamily="34" charset="-122"/>
                <a:ea typeface="微软雅黑" panose="020B0503020204020204" pitchFamily="34" charset="-122"/>
              </a:rPr>
              <a:t>卡，适用于工业和军工行业。</a:t>
            </a:r>
          </a:p>
          <a:p>
            <a:pPr>
              <a:lnSpc>
                <a:spcPct val="150000"/>
              </a:lnSpc>
            </a:pPr>
            <a:r>
              <a:rPr lang="en-US" altLang="zh-CN" sz="1200" dirty="0">
                <a:solidFill>
                  <a:srgbClr val="7F7F7F"/>
                </a:solidFill>
                <a:latin typeface="微软雅黑" panose="020B0503020204020204" pitchFamily="34" charset="-122"/>
                <a:ea typeface="微软雅黑" panose="020B0503020204020204" pitchFamily="34" charset="-122"/>
              </a:rPr>
              <a:t>SD       : </a:t>
            </a:r>
            <a:r>
              <a:rPr lang="zh-CN" altLang="en-US" sz="1200" dirty="0">
                <a:solidFill>
                  <a:srgbClr val="7F7F7F"/>
                </a:solidFill>
                <a:latin typeface="微软雅黑" panose="020B0503020204020204" pitchFamily="34" charset="-122"/>
                <a:ea typeface="微软雅黑" panose="020B0503020204020204" pitchFamily="34" charset="-122"/>
              </a:rPr>
              <a:t>支持高速、最大 </a:t>
            </a:r>
            <a:r>
              <a:rPr lang="en-US" altLang="zh-CN" sz="1200" dirty="0">
                <a:solidFill>
                  <a:srgbClr val="7F7F7F"/>
                </a:solidFill>
                <a:latin typeface="微软雅黑" panose="020B0503020204020204" pitchFamily="34" charset="-122"/>
                <a:ea typeface="微软雅黑" panose="020B0503020204020204" pitchFamily="34" charset="-122"/>
              </a:rPr>
              <a:t>32GB</a:t>
            </a:r>
            <a:r>
              <a:rPr lang="zh-CN" altLang="en-US" sz="1200" dirty="0">
                <a:solidFill>
                  <a:srgbClr val="7F7F7F"/>
                </a:solidFill>
                <a:latin typeface="微软雅黑" panose="020B0503020204020204" pitchFamily="34" charset="-122"/>
                <a:ea typeface="微软雅黑" panose="020B0503020204020204" pitchFamily="34" charset="-122"/>
              </a:rPr>
              <a:t>，用于娱乐多媒体。</a:t>
            </a:r>
          </a:p>
          <a:p>
            <a:pPr>
              <a:lnSpc>
                <a:spcPct val="150000"/>
              </a:lnSpc>
            </a:pPr>
            <a:r>
              <a:rPr lang="en-US" altLang="zh-CN" sz="1200" dirty="0">
                <a:solidFill>
                  <a:srgbClr val="7F7F7F"/>
                </a:solidFill>
                <a:latin typeface="微软雅黑" panose="020B0503020204020204" pitchFamily="34" charset="-122"/>
                <a:ea typeface="微软雅黑" panose="020B0503020204020204" pitchFamily="34" charset="-122"/>
              </a:rPr>
              <a:t>CAN    : </a:t>
            </a:r>
            <a:r>
              <a:rPr lang="zh-CN" altLang="en-US" sz="1200" dirty="0">
                <a:solidFill>
                  <a:srgbClr val="7F7F7F"/>
                </a:solidFill>
                <a:latin typeface="微软雅黑" panose="020B0503020204020204" pitchFamily="34" charset="-122"/>
                <a:ea typeface="微软雅黑" panose="020B0503020204020204" pitchFamily="34" charset="-122"/>
              </a:rPr>
              <a:t>主要用于工业通讯。</a:t>
            </a:r>
          </a:p>
          <a:p>
            <a:pPr>
              <a:lnSpc>
                <a:spcPct val="150000"/>
              </a:lnSpc>
            </a:pPr>
            <a:r>
              <a:rPr lang="en-US" altLang="zh-CN" sz="1200" dirty="0">
                <a:solidFill>
                  <a:srgbClr val="7F7F7F"/>
                </a:solidFill>
                <a:latin typeface="微软雅黑" panose="020B0503020204020204" pitchFamily="34" charset="-122"/>
                <a:ea typeface="微软雅黑" panose="020B0503020204020204" pitchFamily="34" charset="-122"/>
              </a:rPr>
              <a:t>USB     : </a:t>
            </a:r>
            <a:r>
              <a:rPr lang="zh-CN" altLang="en-US" sz="1200" dirty="0">
                <a:solidFill>
                  <a:srgbClr val="7F7F7F"/>
                </a:solidFill>
                <a:latin typeface="微软雅黑" panose="020B0503020204020204" pitchFamily="34" charset="-122"/>
                <a:ea typeface="微软雅黑" panose="020B0503020204020204" pitchFamily="34" charset="-122"/>
              </a:rPr>
              <a:t>支持鼠标、键盘、</a:t>
            </a:r>
            <a:r>
              <a:rPr lang="en-US" altLang="zh-CN" sz="1200" dirty="0">
                <a:solidFill>
                  <a:srgbClr val="7F7F7F"/>
                </a:solidFill>
                <a:latin typeface="微软雅黑" panose="020B0503020204020204" pitchFamily="34" charset="-122"/>
                <a:ea typeface="微软雅黑" panose="020B0503020204020204" pitchFamily="34" charset="-122"/>
              </a:rPr>
              <a:t>U </a:t>
            </a:r>
            <a:r>
              <a:rPr lang="zh-CN" altLang="en-US" sz="1200" dirty="0">
                <a:solidFill>
                  <a:srgbClr val="7F7F7F"/>
                </a:solidFill>
                <a:latin typeface="微软雅黑" panose="020B0503020204020204" pitchFamily="34" charset="-122"/>
                <a:ea typeface="微软雅黑" panose="020B0503020204020204" pitchFamily="34" charset="-122"/>
              </a:rPr>
              <a:t>盘、</a:t>
            </a:r>
            <a:r>
              <a:rPr lang="en-US" altLang="zh-CN" sz="1200" dirty="0">
                <a:solidFill>
                  <a:srgbClr val="7F7F7F"/>
                </a:solidFill>
                <a:latin typeface="微软雅黑" panose="020B0503020204020204" pitchFamily="34" charset="-122"/>
                <a:ea typeface="微软雅黑" panose="020B0503020204020204" pitchFamily="34" charset="-122"/>
              </a:rPr>
              <a:t>USB </a:t>
            </a:r>
            <a:r>
              <a:rPr lang="zh-CN" altLang="en-US" sz="1200" dirty="0">
                <a:solidFill>
                  <a:srgbClr val="7F7F7F"/>
                </a:solidFill>
                <a:latin typeface="微软雅黑" panose="020B0503020204020204" pitchFamily="34" charset="-122"/>
                <a:ea typeface="微软雅黑" panose="020B0503020204020204" pitchFamily="34" charset="-122"/>
              </a:rPr>
              <a:t>网卡。</a:t>
            </a:r>
          </a:p>
          <a:p>
            <a:pPr>
              <a:lnSpc>
                <a:spcPct val="150000"/>
              </a:lnSpc>
            </a:pPr>
            <a:r>
              <a:rPr lang="en-US" altLang="zh-CN" sz="1200" dirty="0">
                <a:solidFill>
                  <a:srgbClr val="7F7F7F"/>
                </a:solidFill>
                <a:latin typeface="微软雅黑" panose="020B0503020204020204" pitchFamily="34" charset="-122"/>
                <a:ea typeface="微软雅黑" panose="020B0503020204020204" pitchFamily="34" charset="-122"/>
              </a:rPr>
              <a:t>SPI/IIC : </a:t>
            </a:r>
            <a:r>
              <a:rPr lang="zh-CN" altLang="en-US" sz="1200" dirty="0">
                <a:solidFill>
                  <a:srgbClr val="7F7F7F"/>
                </a:solidFill>
                <a:latin typeface="微软雅黑" panose="020B0503020204020204" pitchFamily="34" charset="-122"/>
                <a:ea typeface="微软雅黑" panose="020B0503020204020204" pitchFamily="34" charset="-122"/>
              </a:rPr>
              <a:t>总线设备。</a:t>
            </a:r>
            <a:endParaRPr lang="en-US" altLang="zh-CN" sz="1200" dirty="0">
              <a:solidFill>
                <a:srgbClr val="7F7F7F"/>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7F7F7F"/>
                </a:solidFill>
                <a:latin typeface="微软雅黑" panose="020B0503020204020204" pitchFamily="34" charset="-122"/>
                <a:ea typeface="微软雅黑" panose="020B0503020204020204" pitchFamily="34" charset="-122"/>
              </a:rPr>
              <a:t>PCI       : PCI </a:t>
            </a:r>
            <a:r>
              <a:rPr lang="zh-CN" altLang="en-US" sz="1200" dirty="0">
                <a:solidFill>
                  <a:srgbClr val="7F7F7F"/>
                </a:solidFill>
                <a:latin typeface="微软雅黑" panose="020B0503020204020204" pitchFamily="34" charset="-122"/>
                <a:ea typeface="微软雅黑" panose="020B0503020204020204" pitchFamily="34" charset="-122"/>
              </a:rPr>
              <a:t>总线设备，支持热插拔</a:t>
            </a:r>
            <a:r>
              <a:rPr lang="en-US" altLang="zh-CN" sz="1200" dirty="0">
                <a:solidFill>
                  <a:srgbClr val="7F7F7F"/>
                </a:solidFill>
                <a:latin typeface="微软雅黑" panose="020B0503020204020204" pitchFamily="34" charset="-122"/>
                <a:ea typeface="微软雅黑" panose="020B0503020204020204" pitchFamily="34" charset="-122"/>
              </a:rPr>
              <a:t> </a:t>
            </a:r>
            <a:r>
              <a:rPr lang="zh-CN" altLang="en-US" sz="1200" dirty="0">
                <a:solidFill>
                  <a:srgbClr val="7F7F7F"/>
                </a:solidFill>
                <a:latin typeface="微软雅黑" panose="020B0503020204020204" pitchFamily="34" charset="-122"/>
                <a:ea typeface="微软雅黑" panose="020B0503020204020204" pitchFamily="34" charset="-122"/>
              </a:rPr>
              <a:t>。</a:t>
            </a:r>
          </a:p>
          <a:p>
            <a:pPr>
              <a:lnSpc>
                <a:spcPct val="150000"/>
              </a:lnSpc>
            </a:pPr>
            <a:r>
              <a:rPr lang="zh-CN" altLang="en-US" sz="1200" dirty="0">
                <a:solidFill>
                  <a:srgbClr val="7F7F7F"/>
                </a:solidFill>
                <a:latin typeface="微软雅黑" panose="020B0503020204020204" pitchFamily="34" charset="-122"/>
                <a:ea typeface="微软雅黑" panose="020B0503020204020204" pitchFamily="34" charset="-122"/>
              </a:rPr>
              <a:t>基于 </a:t>
            </a:r>
            <a:r>
              <a:rPr lang="en-US" altLang="zh-CN" sz="1200" dirty="0" err="1">
                <a:solidFill>
                  <a:srgbClr val="7F7F7F"/>
                </a:solidFill>
                <a:latin typeface="微软雅黑" panose="020B0503020204020204" pitchFamily="34" charset="-122"/>
                <a:ea typeface="微软雅黑" panose="020B0503020204020204" pitchFamily="34" charset="-122"/>
              </a:rPr>
              <a:t>framebuffer</a:t>
            </a:r>
            <a:r>
              <a:rPr lang="en-US" altLang="zh-CN" sz="1200" dirty="0">
                <a:solidFill>
                  <a:srgbClr val="7F7F7F"/>
                </a:solidFill>
                <a:latin typeface="微软雅黑" panose="020B0503020204020204" pitchFamily="34" charset="-122"/>
                <a:ea typeface="微软雅黑" panose="020B0503020204020204" pitchFamily="34" charset="-122"/>
              </a:rPr>
              <a:t> </a:t>
            </a:r>
            <a:r>
              <a:rPr lang="zh-CN" altLang="en-US" sz="1200" dirty="0">
                <a:solidFill>
                  <a:srgbClr val="7F7F7F"/>
                </a:solidFill>
                <a:latin typeface="微软雅黑" panose="020B0503020204020204" pitchFamily="34" charset="-122"/>
                <a:ea typeface="微软雅黑" panose="020B0503020204020204" pitchFamily="34" charset="-122"/>
              </a:rPr>
              <a:t>的图形设备</a:t>
            </a:r>
            <a:r>
              <a:rPr lang="en-US" altLang="zh-CN" sz="1200" dirty="0">
                <a:solidFill>
                  <a:srgbClr val="7F7F7F"/>
                </a:solidFill>
                <a:latin typeface="微软雅黑" panose="020B0503020204020204" pitchFamily="34" charset="-122"/>
                <a:ea typeface="微软雅黑" panose="020B0503020204020204" pitchFamily="34" charset="-122"/>
              </a:rPr>
              <a:t>,DMA, RTC, TTY </a:t>
            </a:r>
            <a:r>
              <a:rPr lang="zh-CN" altLang="en-US" sz="1200" dirty="0">
                <a:solidFill>
                  <a:srgbClr val="7F7F7F"/>
                </a:solidFill>
                <a:latin typeface="微软雅黑" panose="020B0503020204020204" pitchFamily="34" charset="-122"/>
                <a:ea typeface="微软雅黑" panose="020B0503020204020204" pitchFamily="34" charset="-122"/>
              </a:rPr>
              <a:t>等。</a:t>
            </a:r>
          </a:p>
        </p:txBody>
      </p:sp>
      <p:sp>
        <p:nvSpPr>
          <p:cNvPr id="50" name="矩形 49"/>
          <p:cNvSpPr>
            <a:spLocks noChangeArrowheads="1"/>
          </p:cNvSpPr>
          <p:nvPr/>
        </p:nvSpPr>
        <p:spPr bwMode="auto">
          <a:xfrm>
            <a:off x="7037820" y="5541283"/>
            <a:ext cx="3363531" cy="613694"/>
          </a:xfrm>
          <a:prstGeom prst="rect">
            <a:avLst/>
          </a:prstGeom>
          <a:noFill/>
          <a:ln w="9525">
            <a:solidFill>
              <a:srgbClr val="00B0F0"/>
            </a:solidFill>
            <a:miter lim="800000"/>
          </a:ln>
        </p:spPr>
        <p:txBody>
          <a:bodyPr wrap="square">
            <a:spAutoFit/>
          </a:bodyPr>
          <a:lstStyle/>
          <a:p>
            <a:pPr>
              <a:lnSpc>
                <a:spcPct val="150000"/>
              </a:lnSpc>
            </a:pPr>
            <a:r>
              <a:rPr lang="zh-CN" altLang="en-US" sz="1200" dirty="0">
                <a:solidFill>
                  <a:srgbClr val="7F7F7F"/>
                </a:solidFill>
                <a:latin typeface="微软雅黑" panose="020B0503020204020204" pitchFamily="34" charset="-122"/>
                <a:ea typeface="微软雅黑" panose="020B0503020204020204" pitchFamily="34" charset="-122"/>
              </a:rPr>
              <a:t>以上每一类设备都有对应的标准设备驱动框架，只需少量代码，即可让你的硬件快速起航。</a:t>
            </a:r>
          </a:p>
        </p:txBody>
      </p:sp>
      <p:pic>
        <p:nvPicPr>
          <p:cNvPr id="150530" name="Picture 2" descr="C:\Users\yangyang@acoinfo.co\Desktop\5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9496" y="1109072"/>
            <a:ext cx="3835415" cy="25237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p:cTn id="10" dur="1000" fill="hold"/>
                                        <p:tgtEl>
                                          <p:spTgt spid="48"/>
                                        </p:tgtEl>
                                        <p:attrNameLst>
                                          <p:attrName>ppt_w</p:attrName>
                                        </p:attrNameLst>
                                      </p:cBhvr>
                                      <p:tavLst>
                                        <p:tav tm="0">
                                          <p:val>
                                            <p:strVal val="#ppt_w*0.70"/>
                                          </p:val>
                                        </p:tav>
                                        <p:tav tm="100000">
                                          <p:val>
                                            <p:strVal val="#ppt_w"/>
                                          </p:val>
                                        </p:tav>
                                      </p:tavLst>
                                    </p:anim>
                                    <p:anim calcmode="lin" valueType="num">
                                      <p:cBhvr>
                                        <p:cTn id="11" dur="1000" fill="hold"/>
                                        <p:tgtEl>
                                          <p:spTgt spid="48"/>
                                        </p:tgtEl>
                                        <p:attrNameLst>
                                          <p:attrName>ppt_h</p:attrName>
                                        </p:attrNameLst>
                                      </p:cBhvr>
                                      <p:tavLst>
                                        <p:tav tm="0">
                                          <p:val>
                                            <p:strVal val="#ppt_h"/>
                                          </p:val>
                                        </p:tav>
                                        <p:tav tm="100000">
                                          <p:val>
                                            <p:strVal val="#ppt_h"/>
                                          </p:val>
                                        </p:tav>
                                      </p:tavLst>
                                    </p:anim>
                                    <p:animEffect transition="in" filter="fade">
                                      <p:cBhvr>
                                        <p:cTn id="12" dur="10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1+#ppt_w/2"/>
                                          </p:val>
                                        </p:tav>
                                        <p:tav tm="100000">
                                          <p:val>
                                            <p:strVal val="#ppt_x"/>
                                          </p:val>
                                        </p:tav>
                                      </p:tavLst>
                                    </p:anim>
                                    <p:anim calcmode="lin" valueType="num">
                                      <p:cBhvr additive="base">
                                        <p:cTn id="18" dur="500" fill="hold"/>
                                        <p:tgtEl>
                                          <p:spTgt spid="46"/>
                                        </p:tgtEl>
                                        <p:attrNameLst>
                                          <p:attrName>ppt_y</p:attrName>
                                        </p:attrNameLst>
                                      </p:cBhvr>
                                      <p:tavLst>
                                        <p:tav tm="0">
                                          <p:val>
                                            <p:strVal val="#ppt_y"/>
                                          </p:val>
                                        </p:tav>
                                        <p:tav tm="100000">
                                          <p:val>
                                            <p:strVal val="#ppt_y"/>
                                          </p:val>
                                        </p:tav>
                                      </p:tavLst>
                                    </p:anim>
                                  </p:childTnLst>
                                </p:cTn>
                              </p:par>
                              <p:par>
                                <p:cTn id="19" presetID="18" presetClass="entr" presetSubtype="12"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strips(downLeft)">
                                      <p:cBhvr>
                                        <p:cTn id="21" dur="500"/>
                                        <p:tgtEl>
                                          <p:spTgt spid="4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500" fill="hold"/>
                                        <p:tgtEl>
                                          <p:spTgt spid="47"/>
                                        </p:tgtEl>
                                        <p:attrNameLst>
                                          <p:attrName>ppt_x</p:attrName>
                                        </p:attrNameLst>
                                      </p:cBhvr>
                                      <p:tavLst>
                                        <p:tav tm="0">
                                          <p:val>
                                            <p:strVal val="1+#ppt_w/2"/>
                                          </p:val>
                                        </p:tav>
                                        <p:tav tm="100000">
                                          <p:val>
                                            <p:strVal val="#ppt_x"/>
                                          </p:val>
                                        </p:tav>
                                      </p:tavLst>
                                    </p:anim>
                                    <p:anim calcmode="lin" valueType="num">
                                      <p:cBhvr additive="base">
                                        <p:cTn id="27" dur="500" fill="hold"/>
                                        <p:tgtEl>
                                          <p:spTgt spid="47"/>
                                        </p:tgtEl>
                                        <p:attrNameLst>
                                          <p:attrName>ppt_y</p:attrName>
                                        </p:attrNameLst>
                                      </p:cBhvr>
                                      <p:tavLst>
                                        <p:tav tm="0">
                                          <p:val>
                                            <p:strVal val="#ppt_y"/>
                                          </p:val>
                                        </p:tav>
                                        <p:tav tm="100000">
                                          <p:val>
                                            <p:strVal val="#ppt_y"/>
                                          </p:val>
                                        </p:tav>
                                      </p:tavLst>
                                    </p:anim>
                                  </p:childTnLst>
                                </p:cTn>
                              </p:par>
                              <p:par>
                                <p:cTn id="28" presetID="18" presetClass="entr" presetSubtype="12"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strips(downLeft)">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5" grpId="0" animBg="1"/>
      <p:bldP spid="46" grpId="0" animBg="1"/>
      <p:bldP spid="47" grpId="0" animBg="1"/>
      <p:bldP spid="49" grpId="0" animBg="1"/>
      <p:bldP spid="5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47230" y="476672"/>
            <a:ext cx="1500187" cy="414337"/>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400" b="1" dirty="0">
                <a:solidFill>
                  <a:srgbClr val="7F7F7F"/>
                </a:solidFill>
                <a:latin typeface="微软雅黑" panose="020B0503020204020204" pitchFamily="34" charset="-122"/>
                <a:ea typeface="微软雅黑" panose="020B0503020204020204" pitchFamily="34" charset="-122"/>
              </a:rPr>
              <a:t>图形系统</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991544" y="1772817"/>
            <a:ext cx="3059450" cy="3318909"/>
          </a:xfrm>
          <a:prstGeom prst="rect">
            <a:avLst/>
          </a:prstGeom>
          <a:noFill/>
          <a:ln w="9525">
            <a:noFill/>
            <a:miter lim="800000"/>
            <a:headEnd/>
            <a:tailEnd/>
          </a:ln>
        </p:spPr>
      </p:pic>
      <p:pic>
        <p:nvPicPr>
          <p:cNvPr id="952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5349" y="1268760"/>
            <a:ext cx="3135146" cy="3401024"/>
          </a:xfrm>
          <a:prstGeom prst="rect">
            <a:avLst/>
          </a:prstGeom>
          <a:noFill/>
          <a:ln w="9525">
            <a:noFill/>
            <a:miter lim="800000"/>
            <a:headEnd/>
            <a:tailEnd/>
          </a:ln>
        </p:spPr>
      </p:pic>
      <p:pic>
        <p:nvPicPr>
          <p:cNvPr id="9523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47417" y="4005065"/>
            <a:ext cx="3109614" cy="3148403"/>
          </a:xfrm>
          <a:prstGeom prst="rect">
            <a:avLst/>
          </a:prstGeom>
          <a:noFill/>
          <a:ln w="9525">
            <a:noFill/>
            <a:miter lim="800000"/>
            <a:headEnd/>
            <a:tailEnd/>
          </a:ln>
        </p:spPr>
      </p:pic>
      <p:sp>
        <p:nvSpPr>
          <p:cNvPr id="10" name="矩形 9"/>
          <p:cNvSpPr>
            <a:spLocks noChangeArrowheads="1"/>
          </p:cNvSpPr>
          <p:nvPr/>
        </p:nvSpPr>
        <p:spPr bwMode="auto">
          <a:xfrm>
            <a:off x="1703513" y="6885384"/>
            <a:ext cx="3312369" cy="1200329"/>
          </a:xfrm>
          <a:prstGeom prst="rect">
            <a:avLst/>
          </a:prstGeom>
          <a:noFill/>
          <a:ln w="9525">
            <a:noFill/>
            <a:miter lim="800000"/>
          </a:ln>
        </p:spPr>
        <p:txBody>
          <a:bodyPr wrap="square">
            <a:spAutoFit/>
          </a:bodyPr>
          <a:lstStyle/>
          <a:p>
            <a:pPr>
              <a:lnSpc>
                <a:spcPct val="150000"/>
              </a:lnSpc>
            </a:pP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既支持强大的 </a:t>
            </a:r>
            <a:r>
              <a:rPr lang="en-US" altLang="zh-CN" sz="1600" dirty="0" err="1">
                <a:solidFill>
                  <a:srgbClr val="7F7F7F"/>
                </a:solidFill>
                <a:latin typeface="微软雅黑" panose="020B0503020204020204" pitchFamily="34" charset="-122"/>
                <a:ea typeface="微软雅黑" panose="020B0503020204020204" pitchFamily="34" charset="-122"/>
              </a:rPr>
              <a:t>Qt</a:t>
            </a:r>
            <a:r>
              <a:rPr lang="en-US" altLang="zh-CN" sz="1600" dirty="0">
                <a:solidFill>
                  <a:srgbClr val="7F7F7F"/>
                </a:solidFill>
                <a:latin typeface="微软雅黑" panose="020B0503020204020204" pitchFamily="34" charset="-122"/>
                <a:ea typeface="微软雅黑" panose="020B0503020204020204" pitchFamily="34" charset="-122"/>
              </a:rPr>
              <a:t> </a:t>
            </a:r>
            <a:r>
              <a:rPr lang="zh-CN" altLang="en-US" sz="1600" dirty="0">
                <a:solidFill>
                  <a:srgbClr val="7F7F7F"/>
                </a:solidFill>
                <a:latin typeface="微软雅黑" panose="020B0503020204020204" pitchFamily="34" charset="-122"/>
                <a:ea typeface="微软雅黑" panose="020B0503020204020204" pitchFamily="34" charset="-122"/>
              </a:rPr>
              <a:t>图形系统，也支持轻小型的图形系统，如 </a:t>
            </a:r>
            <a:r>
              <a:rPr lang="en-US" altLang="zh-CN" sz="1600" dirty="0">
                <a:solidFill>
                  <a:srgbClr val="7F7F7F"/>
                </a:solidFill>
                <a:latin typeface="微软雅黑" panose="020B0503020204020204" pitchFamily="34" charset="-122"/>
                <a:ea typeface="微软雅黑" panose="020B0503020204020204" pitchFamily="34" charset="-122"/>
              </a:rPr>
              <a:t>FTK</a:t>
            </a:r>
            <a:r>
              <a:rPr lang="zh-CN" altLang="en-US" sz="1600" dirty="0">
                <a:solidFill>
                  <a:srgbClr val="7F7F7F"/>
                </a:solidFill>
                <a:latin typeface="微软雅黑" panose="020B0503020204020204" pitchFamily="34" charset="-122"/>
                <a:ea typeface="微软雅黑" panose="020B0503020204020204" pitchFamily="34" charset="-122"/>
              </a:rPr>
              <a:t>、</a:t>
            </a:r>
            <a:r>
              <a:rPr lang="en-US" altLang="zh-CN" sz="1600" dirty="0" err="1">
                <a:solidFill>
                  <a:srgbClr val="7F7F7F"/>
                </a:solidFill>
                <a:latin typeface="微软雅黑" panose="020B0503020204020204" pitchFamily="34" charset="-122"/>
                <a:ea typeface="微软雅黑" panose="020B0503020204020204" pitchFamily="34" charset="-122"/>
              </a:rPr>
              <a:t>emWin</a:t>
            </a:r>
            <a:r>
              <a:rPr lang="zh-CN" altLang="en-US" sz="1600" dirty="0">
                <a:solidFill>
                  <a:srgbClr val="7F7F7F"/>
                </a:solidFill>
                <a:latin typeface="微软雅黑" panose="020B0503020204020204" pitchFamily="34" charset="-122"/>
                <a:ea typeface="微软雅黑" panose="020B0503020204020204" pitchFamily="34" charset="-122"/>
              </a:rPr>
              <a:t>、</a:t>
            </a:r>
            <a:r>
              <a:rPr lang="en-US" altLang="zh-CN" sz="1600" dirty="0" err="1">
                <a:solidFill>
                  <a:srgbClr val="7F7F7F"/>
                </a:solidFill>
                <a:latin typeface="微软雅黑" panose="020B0503020204020204" pitchFamily="34" charset="-122"/>
                <a:ea typeface="微软雅黑" panose="020B0503020204020204" pitchFamily="34" charset="-122"/>
              </a:rPr>
              <a:t>Microwindows</a:t>
            </a:r>
            <a:r>
              <a:rPr lang="en-US" altLang="zh-CN" sz="1600" dirty="0">
                <a:solidFill>
                  <a:srgbClr val="7F7F7F"/>
                </a:solidFill>
                <a:latin typeface="微软雅黑" panose="020B0503020204020204" pitchFamily="34" charset="-122"/>
                <a:ea typeface="微软雅黑" panose="020B0503020204020204" pitchFamily="34" charset="-122"/>
              </a:rPr>
              <a:t> </a:t>
            </a:r>
            <a:r>
              <a:rPr lang="zh-CN" altLang="en-US" sz="1600" dirty="0">
                <a:solidFill>
                  <a:srgbClr val="7F7F7F"/>
                </a:solidFill>
                <a:latin typeface="微软雅黑" panose="020B0503020204020204" pitchFamily="34" charset="-122"/>
                <a:ea typeface="微软雅黑" panose="020B0503020204020204" pitchFamily="34" charset="-122"/>
              </a:rPr>
              <a:t>等。</a:t>
            </a:r>
          </a:p>
        </p:txBody>
      </p:sp>
      <p:grpSp>
        <p:nvGrpSpPr>
          <p:cNvPr id="11" name="组合 10"/>
          <p:cNvGrpSpPr/>
          <p:nvPr/>
        </p:nvGrpSpPr>
        <p:grpSpPr>
          <a:xfrm>
            <a:off x="5302772" y="3078312"/>
            <a:ext cx="1285875" cy="1285875"/>
            <a:chOff x="4143375" y="3214688"/>
            <a:chExt cx="1285875" cy="1285875"/>
          </a:xfrm>
        </p:grpSpPr>
        <p:sp>
          <p:nvSpPr>
            <p:cNvPr id="9" name="椭圆 8"/>
            <p:cNvSpPr/>
            <p:nvPr/>
          </p:nvSpPr>
          <p:spPr>
            <a:xfrm>
              <a:off x="4143375" y="3214688"/>
              <a:ext cx="1285875" cy="1285875"/>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pic>
          <p:nvPicPr>
            <p:cNvPr id="95234" name="Picture 2" descr="E:\document\ad\publicty\qt-logo_modify.png"/>
            <p:cNvPicPr>
              <a:picLocks noChangeAspect="1" noChangeArrowheads="1"/>
            </p:cNvPicPr>
            <p:nvPr/>
          </p:nvPicPr>
          <p:blipFill>
            <a:blip r:embed="rId5" cstate="print"/>
            <a:srcRect/>
            <a:stretch>
              <a:fillRect/>
            </a:stretch>
          </p:blipFill>
          <p:spPr bwMode="auto">
            <a:xfrm>
              <a:off x="4286250" y="3357563"/>
              <a:ext cx="1000125" cy="1000125"/>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66667E-6 -0.06504 L 0.04913 -0.32754 " pathEditMode="relative" rAng="0" ptsTypes="AA">
                                      <p:cBhvr>
                                        <p:cTn id="6" dur="800" fill="hold"/>
                                        <p:tgtEl>
                                          <p:spTgt spid="10"/>
                                        </p:tgtEl>
                                        <p:attrNameLst>
                                          <p:attrName>ppt_x</p:attrName>
                                          <p:attrName>ppt_y</p:attrName>
                                        </p:attrNameLst>
                                      </p:cBhvr>
                                      <p:rCtr x="2448" y="-13125"/>
                                    </p:animMotion>
                                  </p:childTnLst>
                                </p:cTn>
                              </p:par>
                              <p:par>
                                <p:cTn id="7" presetID="10"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childTnLst>
                                </p:cTn>
                              </p:par>
                              <p:par>
                                <p:cTn id="10" presetID="2" presetClass="entr" presetSubtype="9"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0-#ppt_h/2"/>
                                          </p:val>
                                        </p:tav>
                                        <p:tav tm="100000">
                                          <p:val>
                                            <p:strVal val="#ppt_y"/>
                                          </p:val>
                                        </p:tav>
                                      </p:tavLst>
                                    </p:anim>
                                  </p:childTnLst>
                                </p:cTn>
                              </p:par>
                              <p:par>
                                <p:cTn id="14" presetID="2" presetClass="entr" presetSubtype="3" fill="hold" nodeType="withEffect">
                                  <p:stCondLst>
                                    <p:cond delay="0"/>
                                  </p:stCondLst>
                                  <p:childTnLst>
                                    <p:set>
                                      <p:cBhvr>
                                        <p:cTn id="15" dur="1" fill="hold">
                                          <p:stCondLst>
                                            <p:cond delay="0"/>
                                          </p:stCondLst>
                                        </p:cTn>
                                        <p:tgtEl>
                                          <p:spTgt spid="95236"/>
                                        </p:tgtEl>
                                        <p:attrNameLst>
                                          <p:attrName>style.visibility</p:attrName>
                                        </p:attrNameLst>
                                      </p:cBhvr>
                                      <p:to>
                                        <p:strVal val="visible"/>
                                      </p:to>
                                    </p:set>
                                    <p:anim calcmode="lin" valueType="num">
                                      <p:cBhvr additive="base">
                                        <p:cTn id="16" dur="1000" fill="hold"/>
                                        <p:tgtEl>
                                          <p:spTgt spid="95236"/>
                                        </p:tgtEl>
                                        <p:attrNameLst>
                                          <p:attrName>ppt_x</p:attrName>
                                        </p:attrNameLst>
                                      </p:cBhvr>
                                      <p:tavLst>
                                        <p:tav tm="0">
                                          <p:val>
                                            <p:strVal val="1+#ppt_w/2"/>
                                          </p:val>
                                        </p:tav>
                                        <p:tav tm="100000">
                                          <p:val>
                                            <p:strVal val="#ppt_x"/>
                                          </p:val>
                                        </p:tav>
                                      </p:tavLst>
                                    </p:anim>
                                    <p:anim calcmode="lin" valueType="num">
                                      <p:cBhvr additive="base">
                                        <p:cTn id="17" dur="1000" fill="hold"/>
                                        <p:tgtEl>
                                          <p:spTgt spid="95236"/>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95237"/>
                                        </p:tgtEl>
                                        <p:attrNameLst>
                                          <p:attrName>style.visibility</p:attrName>
                                        </p:attrNameLst>
                                      </p:cBhvr>
                                      <p:to>
                                        <p:strVal val="visible"/>
                                      </p:to>
                                    </p:set>
                                    <p:anim calcmode="lin" valueType="num">
                                      <p:cBhvr additive="base">
                                        <p:cTn id="20" dur="1000" fill="hold"/>
                                        <p:tgtEl>
                                          <p:spTgt spid="95237"/>
                                        </p:tgtEl>
                                        <p:attrNameLst>
                                          <p:attrName>ppt_x</p:attrName>
                                        </p:attrNameLst>
                                      </p:cBhvr>
                                      <p:tavLst>
                                        <p:tav tm="0">
                                          <p:val>
                                            <p:strVal val="1+#ppt_w/2"/>
                                          </p:val>
                                        </p:tav>
                                        <p:tav tm="100000">
                                          <p:val>
                                            <p:strVal val="#ppt_x"/>
                                          </p:val>
                                        </p:tav>
                                      </p:tavLst>
                                    </p:anim>
                                    <p:anim calcmode="lin" valueType="num">
                                      <p:cBhvr additive="base">
                                        <p:cTn id="21" dur="1000" fill="hold"/>
                                        <p:tgtEl>
                                          <p:spTgt spid="95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矩形 8"/>
          <p:cNvSpPr>
            <a:spLocks noChangeArrowheads="1"/>
          </p:cNvSpPr>
          <p:nvPr/>
        </p:nvSpPr>
        <p:spPr bwMode="auto">
          <a:xfrm>
            <a:off x="4295800" y="360001"/>
            <a:ext cx="3600400" cy="461665"/>
          </a:xfrm>
          <a:prstGeom prst="rect">
            <a:avLst/>
          </a:prstGeom>
          <a:noFill/>
          <a:ln w="9525">
            <a:noFill/>
            <a:miter lim="800000"/>
          </a:ln>
          <a:effectLst>
            <a:outerShdw blurRad="50800" dist="38100" dir="2700000" algn="tl" rotWithShape="0">
              <a:prstClr val="black">
                <a:alpha val="40000"/>
              </a:prstClr>
            </a:outerShdw>
          </a:effectLst>
        </p:spPr>
        <p:txBody>
          <a:bodyPr wrap="square">
            <a:spAutoFit/>
          </a:bodyPr>
          <a:lstStyle/>
          <a:p>
            <a:pPr algn="ctr"/>
            <a:r>
              <a:rPr lang="en-US" altLang="zh-CN" sz="2400" b="1" dirty="0">
                <a:solidFill>
                  <a:srgbClr val="7F7F7F"/>
                </a:solidFill>
                <a:latin typeface="微软雅黑" panose="020B0503020204020204" pitchFamily="34" charset="-122"/>
                <a:ea typeface="微软雅黑" panose="020B0503020204020204" pitchFamily="34" charset="-122"/>
              </a:rPr>
              <a:t>SylixOS Qt </a:t>
            </a:r>
            <a:r>
              <a:rPr lang="zh-CN" altLang="en-US" sz="2400" b="1" dirty="0">
                <a:solidFill>
                  <a:srgbClr val="7F7F7F"/>
                </a:solidFill>
                <a:latin typeface="微软雅黑" panose="020B0503020204020204" pitchFamily="34" charset="-122"/>
                <a:ea typeface="微软雅黑" panose="020B0503020204020204" pitchFamily="34" charset="-122"/>
              </a:rPr>
              <a:t>实例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8" y="1052736"/>
            <a:ext cx="8316416" cy="5555253"/>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多媒体功能"/>
          <p:cNvSpPr/>
          <p:nvPr/>
        </p:nvSpPr>
        <p:spPr>
          <a:xfrm>
            <a:off x="4840901" y="360001"/>
            <a:ext cx="2225402" cy="428625"/>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rgbClr val="7F7F7F"/>
                </a:solidFill>
                <a:latin typeface="微软雅黑" panose="020B0503020204020204" pitchFamily="34" charset="-122"/>
                <a:ea typeface="微软雅黑" panose="020B0503020204020204" pitchFamily="34" charset="-122"/>
              </a:rPr>
              <a:t>多媒体功能</a:t>
            </a:r>
          </a:p>
        </p:txBody>
      </p:sp>
      <p:pic>
        <p:nvPicPr>
          <p:cNvPr id="94227" name="video" descr="E:\document\ad\publicty\PPT素材\16sucai_201311100924\PACK 1\PNG\facetime.png"/>
          <p:cNvPicPr>
            <a:picLocks noChangeAspect="1" noChangeArrowheads="1"/>
          </p:cNvPicPr>
          <p:nvPr/>
        </p:nvPicPr>
        <p:blipFill>
          <a:blip r:embed="rId2" cstate="print"/>
          <a:srcRect/>
          <a:stretch>
            <a:fillRect/>
          </a:stretch>
        </p:blipFill>
        <p:spPr bwMode="auto">
          <a:xfrm>
            <a:off x="7310430" y="7000900"/>
            <a:ext cx="509587" cy="511175"/>
          </a:xfrm>
          <a:prstGeom prst="rect">
            <a:avLst/>
          </a:prstGeom>
          <a:noFill/>
          <a:ln w="9525">
            <a:noFill/>
            <a:miter lim="800000"/>
            <a:headEnd/>
            <a:tailEnd/>
          </a:ln>
        </p:spPr>
      </p:pic>
      <p:pic>
        <p:nvPicPr>
          <p:cNvPr id="94228" name="music" descr="E:\document\ad\publicty\PPT素材\16sucai_201311100924\PACK 1\PNG\itunes.png"/>
          <p:cNvPicPr>
            <a:picLocks noChangeAspect="1" noChangeArrowheads="1"/>
          </p:cNvPicPr>
          <p:nvPr/>
        </p:nvPicPr>
        <p:blipFill>
          <a:blip r:embed="rId3" cstate="print"/>
          <a:srcRect/>
          <a:stretch>
            <a:fillRect/>
          </a:stretch>
        </p:blipFill>
        <p:spPr bwMode="auto">
          <a:xfrm>
            <a:off x="4810116" y="7000900"/>
            <a:ext cx="509588" cy="509587"/>
          </a:xfrm>
          <a:prstGeom prst="rect">
            <a:avLst/>
          </a:prstGeom>
          <a:noFill/>
          <a:ln w="9525">
            <a:noFill/>
            <a:miter lim="800000"/>
            <a:headEnd/>
            <a:tailEnd/>
          </a:ln>
        </p:spPr>
      </p:pic>
      <p:pic>
        <p:nvPicPr>
          <p:cNvPr id="94230" name="music_2" descr="E:\document\ad\publicty\PPT素材\16sucai_201311100924\PACK 1\PNG\music.png"/>
          <p:cNvPicPr>
            <a:picLocks noChangeAspect="1" noChangeArrowheads="1"/>
          </p:cNvPicPr>
          <p:nvPr/>
        </p:nvPicPr>
        <p:blipFill>
          <a:blip r:embed="rId4" cstate="print"/>
          <a:srcRect/>
          <a:stretch>
            <a:fillRect/>
          </a:stretch>
        </p:blipFill>
        <p:spPr bwMode="auto">
          <a:xfrm>
            <a:off x="5810241" y="7000900"/>
            <a:ext cx="509588" cy="511175"/>
          </a:xfrm>
          <a:prstGeom prst="rect">
            <a:avLst/>
          </a:prstGeom>
          <a:noFill/>
          <a:ln w="9525">
            <a:noFill/>
            <a:miter lim="800000"/>
            <a:headEnd/>
            <a:tailEnd/>
          </a:ln>
        </p:spPr>
      </p:pic>
      <p:pic>
        <p:nvPicPr>
          <p:cNvPr id="94231" name="mic" descr="E:\document\ad\publicty\PPT素材\16sucai_201311100924\PACK 1\PNG\siri.png"/>
          <p:cNvPicPr>
            <a:picLocks noChangeAspect="1" noChangeArrowheads="1"/>
          </p:cNvPicPr>
          <p:nvPr/>
        </p:nvPicPr>
        <p:blipFill>
          <a:blip r:embed="rId5" cstate="print"/>
          <a:srcRect/>
          <a:stretch>
            <a:fillRect/>
          </a:stretch>
        </p:blipFill>
        <p:spPr bwMode="auto">
          <a:xfrm>
            <a:off x="6810366" y="7000900"/>
            <a:ext cx="509588" cy="511175"/>
          </a:xfrm>
          <a:prstGeom prst="rect">
            <a:avLst/>
          </a:prstGeom>
          <a:noFill/>
          <a:ln w="9525">
            <a:noFill/>
            <a:miter lim="800000"/>
            <a:headEnd/>
            <a:tailEnd/>
          </a:ln>
        </p:spPr>
      </p:pic>
      <p:pic>
        <p:nvPicPr>
          <p:cNvPr id="94232" name="vplayer" descr="E:\document\ad\publicty\PPT素材\16sucai_201311100924\PACK 1\PNG\videos.png"/>
          <p:cNvPicPr>
            <a:picLocks noChangeAspect="1" noChangeArrowheads="1"/>
          </p:cNvPicPr>
          <p:nvPr/>
        </p:nvPicPr>
        <p:blipFill>
          <a:blip r:embed="rId6" cstate="print"/>
          <a:srcRect/>
          <a:stretch>
            <a:fillRect/>
          </a:stretch>
        </p:blipFill>
        <p:spPr bwMode="auto">
          <a:xfrm>
            <a:off x="6310305" y="7000900"/>
            <a:ext cx="509587" cy="511175"/>
          </a:xfrm>
          <a:prstGeom prst="rect">
            <a:avLst/>
          </a:prstGeom>
          <a:noFill/>
          <a:ln w="9525">
            <a:noFill/>
            <a:miter lim="800000"/>
            <a:headEnd/>
            <a:tailEnd/>
          </a:ln>
        </p:spPr>
      </p:pic>
      <p:pic>
        <p:nvPicPr>
          <p:cNvPr id="94233" name="camera" descr="E:\document\ad\publicty\PPT素材\16sucai_201311100924\PACK 1\PNG\camera.png"/>
          <p:cNvPicPr>
            <a:picLocks noChangeAspect="1" noChangeArrowheads="1"/>
          </p:cNvPicPr>
          <p:nvPr/>
        </p:nvPicPr>
        <p:blipFill>
          <a:blip r:embed="rId7" cstate="print"/>
          <a:srcRect/>
          <a:stretch>
            <a:fillRect/>
          </a:stretch>
        </p:blipFill>
        <p:spPr bwMode="auto">
          <a:xfrm>
            <a:off x="5313354" y="7008837"/>
            <a:ext cx="506412" cy="506413"/>
          </a:xfrm>
          <a:prstGeom prst="rect">
            <a:avLst/>
          </a:prstGeom>
          <a:noFill/>
          <a:ln w="9525">
            <a:noFill/>
            <a:miter lim="800000"/>
            <a:headEnd/>
            <a:tailEnd/>
          </a:ln>
        </p:spPr>
      </p:pic>
      <p:pic>
        <p:nvPicPr>
          <p:cNvPr id="94234" name="cpu" descr="E:\document\ad\publicty\PPT素材\06_modify_1.png"/>
          <p:cNvPicPr>
            <a:picLocks noChangeAspect="1" noChangeArrowheads="1"/>
          </p:cNvPicPr>
          <p:nvPr/>
        </p:nvPicPr>
        <p:blipFill>
          <a:blip r:embed="rId8" cstate="print"/>
          <a:srcRect/>
          <a:stretch>
            <a:fillRect/>
          </a:stretch>
        </p:blipFill>
        <p:spPr bwMode="auto">
          <a:xfrm>
            <a:off x="8007459" y="3488878"/>
            <a:ext cx="3106871" cy="3102171"/>
          </a:xfrm>
          <a:prstGeom prst="rect">
            <a:avLst/>
          </a:prstGeom>
          <a:noFill/>
          <a:ln w="9525">
            <a:noFill/>
            <a:miter lim="800000"/>
            <a:headEnd/>
            <a:tailEnd/>
          </a:ln>
        </p:spPr>
      </p:pic>
      <p:sp>
        <p:nvSpPr>
          <p:cNvPr id="33" name="矩形 32"/>
          <p:cNvSpPr>
            <a:spLocks noChangeArrowheads="1"/>
          </p:cNvSpPr>
          <p:nvPr/>
        </p:nvSpPr>
        <p:spPr bwMode="auto">
          <a:xfrm>
            <a:off x="1494207" y="1199026"/>
            <a:ext cx="7459124" cy="338554"/>
          </a:xfrm>
          <a:prstGeom prst="rect">
            <a:avLst/>
          </a:prstGeom>
          <a:noFill/>
          <a:ln w="9525">
            <a:noFill/>
            <a:miter lim="800000"/>
          </a:ln>
        </p:spPr>
        <p:txBody>
          <a:bodyPr wrap="square">
            <a:spAutoFit/>
          </a:bodyPr>
          <a:lstStyle/>
          <a:p>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具备强大的多媒体功能，这得益于它对各种多媒体库的完美整合。</a:t>
            </a:r>
          </a:p>
        </p:txBody>
      </p:sp>
      <p:sp>
        <p:nvSpPr>
          <p:cNvPr id="34" name="SDL"/>
          <p:cNvSpPr/>
          <p:nvPr/>
        </p:nvSpPr>
        <p:spPr>
          <a:xfrm>
            <a:off x="1494207" y="1717198"/>
            <a:ext cx="1554468" cy="285744"/>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a:solidFill>
                  <a:srgbClr val="7F7F7F"/>
                </a:solidFill>
                <a:latin typeface="微软雅黑" panose="020B0503020204020204" pitchFamily="34" charset="-122"/>
                <a:ea typeface="微软雅黑" panose="020B0503020204020204" pitchFamily="34" charset="-122"/>
              </a:rPr>
              <a:t>Qt </a:t>
            </a:r>
            <a:r>
              <a:rPr lang="en-US" altLang="zh-CN" sz="1400" dirty="0" err="1">
                <a:solidFill>
                  <a:srgbClr val="7F7F7F"/>
                </a:solidFill>
                <a:latin typeface="微软雅黑" panose="020B0503020204020204" pitchFamily="34" charset="-122"/>
                <a:ea typeface="微软雅黑" panose="020B0503020204020204" pitchFamily="34" charset="-122"/>
              </a:rPr>
              <a:t>MultiMedia</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
        <p:nvSpPr>
          <p:cNvPr id="38" name="FFMPEG"/>
          <p:cNvSpPr/>
          <p:nvPr/>
        </p:nvSpPr>
        <p:spPr>
          <a:xfrm>
            <a:off x="1494207" y="2455383"/>
            <a:ext cx="1554468" cy="285777"/>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a:solidFill>
                  <a:srgbClr val="7F7F7F"/>
                </a:solidFill>
                <a:latin typeface="微软雅黑" panose="020B0503020204020204" pitchFamily="34" charset="-122"/>
                <a:ea typeface="微软雅黑" panose="020B0503020204020204" pitchFamily="34" charset="-122"/>
              </a:rPr>
              <a:t>FFMPEG</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
        <p:nvSpPr>
          <p:cNvPr id="39" name="OSIP"/>
          <p:cNvSpPr/>
          <p:nvPr/>
        </p:nvSpPr>
        <p:spPr>
          <a:xfrm>
            <a:off x="1494207" y="3203126"/>
            <a:ext cx="1554468" cy="285752"/>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a:solidFill>
                  <a:srgbClr val="7F7F7F"/>
                </a:solidFill>
                <a:latin typeface="微软雅黑" panose="020B0503020204020204" pitchFamily="34" charset="-122"/>
                <a:ea typeface="微软雅黑" panose="020B0503020204020204" pitchFamily="34" charset="-122"/>
              </a:rPr>
              <a:t>VoIP</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
        <p:nvSpPr>
          <p:cNvPr id="40" name="OSS"/>
          <p:cNvSpPr/>
          <p:nvPr/>
        </p:nvSpPr>
        <p:spPr>
          <a:xfrm>
            <a:off x="1494207" y="3950842"/>
            <a:ext cx="1554468" cy="285754"/>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err="1">
                <a:solidFill>
                  <a:srgbClr val="7F7F7F"/>
                </a:solidFill>
                <a:latin typeface="微软雅黑" panose="020B0503020204020204" pitchFamily="34" charset="-122"/>
                <a:ea typeface="微软雅黑" panose="020B0503020204020204" pitchFamily="34" charset="-122"/>
              </a:rPr>
              <a:t>xAudio</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
        <p:nvSpPr>
          <p:cNvPr id="41" name="SDL_DESC"/>
          <p:cNvSpPr>
            <a:spLocks noChangeArrowheads="1"/>
          </p:cNvSpPr>
          <p:nvPr/>
        </p:nvSpPr>
        <p:spPr bwMode="auto">
          <a:xfrm>
            <a:off x="1494207" y="2061687"/>
            <a:ext cx="5572096" cy="307777"/>
          </a:xfrm>
          <a:prstGeom prst="rect">
            <a:avLst/>
          </a:prstGeom>
          <a:noFill/>
          <a:ln w="9525">
            <a:noFill/>
            <a:miter lim="800000"/>
          </a:ln>
        </p:spPr>
        <p:txBody>
          <a:bodyPr wrap="square">
            <a:spAutoFit/>
          </a:bodyPr>
          <a:lstStyle/>
          <a:p>
            <a:r>
              <a:rPr lang="en-US" altLang="en-US" sz="1400" dirty="0" err="1">
                <a:solidFill>
                  <a:srgbClr val="7F7F7F"/>
                </a:solidFill>
                <a:latin typeface="微软雅黑" panose="020B0503020204020204" pitchFamily="34" charset="-122"/>
                <a:ea typeface="微软雅黑" panose="020B0503020204020204" pitchFamily="34" charset="-122"/>
              </a:rPr>
              <a:t>Q</a:t>
            </a:r>
            <a:r>
              <a:rPr lang="en-US" altLang="zh-CN" sz="1400" dirty="0" err="1">
                <a:solidFill>
                  <a:srgbClr val="7F7F7F"/>
                </a:solidFill>
                <a:latin typeface="微软雅黑" panose="020B0503020204020204" pitchFamily="34" charset="-122"/>
                <a:ea typeface="微软雅黑" panose="020B0503020204020204" pitchFamily="34" charset="-122"/>
              </a:rPr>
              <a:t>t</a:t>
            </a:r>
            <a:r>
              <a:rPr lang="en-US" altLang="zh-CN" sz="1400" dirty="0">
                <a:solidFill>
                  <a:srgbClr val="7F7F7F"/>
                </a:solidFill>
                <a:latin typeface="微软雅黑" panose="020B0503020204020204" pitchFamily="34" charset="-122"/>
                <a:ea typeface="微软雅黑" panose="020B0503020204020204" pitchFamily="34" charset="-122"/>
              </a:rPr>
              <a:t> </a:t>
            </a:r>
            <a:r>
              <a:rPr lang="zh-CN" altLang="en-US" sz="1400" dirty="0">
                <a:solidFill>
                  <a:srgbClr val="7F7F7F"/>
                </a:solidFill>
                <a:latin typeface="微软雅黑" panose="020B0503020204020204" pitchFamily="34" charset="-122"/>
                <a:ea typeface="微软雅黑" panose="020B0503020204020204" pitchFamily="34" charset="-122"/>
              </a:rPr>
              <a:t>多媒体框架，具备完善的音视频编解码解决方案。</a:t>
            </a:r>
          </a:p>
        </p:txBody>
      </p:sp>
      <p:sp>
        <p:nvSpPr>
          <p:cNvPr id="42" name="FFMPEG_DESC"/>
          <p:cNvSpPr>
            <a:spLocks noChangeArrowheads="1"/>
          </p:cNvSpPr>
          <p:nvPr/>
        </p:nvSpPr>
        <p:spPr bwMode="auto">
          <a:xfrm>
            <a:off x="1494207" y="2812574"/>
            <a:ext cx="5874948" cy="307777"/>
          </a:xfrm>
          <a:prstGeom prst="rect">
            <a:avLst/>
          </a:prstGeom>
          <a:noFill/>
          <a:ln w="9525">
            <a:noFill/>
            <a:miter lim="800000"/>
          </a:ln>
        </p:spPr>
        <p:txBody>
          <a:bodyPr wrap="square">
            <a:spAutoFit/>
          </a:bodyPr>
          <a:lstStyle/>
          <a:p>
            <a:r>
              <a:rPr lang="zh-CN" altLang="en-US"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强大的音视频流编解码解决方案，世界上众多的音视频应用都在使用。</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
        <p:nvSpPr>
          <p:cNvPr id="43" name="OSIP_DESC"/>
          <p:cNvSpPr>
            <a:spLocks noChangeArrowheads="1"/>
          </p:cNvSpPr>
          <p:nvPr/>
        </p:nvSpPr>
        <p:spPr bwMode="auto">
          <a:xfrm>
            <a:off x="1494207" y="3560316"/>
            <a:ext cx="5572096" cy="307777"/>
          </a:xfrm>
          <a:prstGeom prst="rect">
            <a:avLst/>
          </a:prstGeom>
          <a:noFill/>
          <a:ln w="9525">
            <a:noFill/>
            <a:miter lim="800000"/>
          </a:ln>
        </p:spPr>
        <p:txBody>
          <a:bodyPr wrap="square">
            <a:spAutoFit/>
          </a:bodyPr>
          <a:lstStyle/>
          <a:p>
            <a:r>
              <a:rPr lang="zh-CN" altLang="en-US"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基于 </a:t>
            </a:r>
            <a:r>
              <a:rPr lang="en-US" altLang="zh-CN"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Internet </a:t>
            </a:r>
            <a:r>
              <a:rPr lang="zh-CN" altLang="en-US"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的音频传输，可用于 </a:t>
            </a:r>
            <a:r>
              <a:rPr lang="en-US" altLang="zh-CN"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IP </a:t>
            </a:r>
            <a:r>
              <a:rPr lang="zh-CN" altLang="en-US"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电话、音频会议等应用。</a:t>
            </a:r>
          </a:p>
        </p:txBody>
      </p:sp>
      <p:sp>
        <p:nvSpPr>
          <p:cNvPr id="44" name="OSS_DESC"/>
          <p:cNvSpPr>
            <a:spLocks noChangeArrowheads="1"/>
          </p:cNvSpPr>
          <p:nvPr/>
        </p:nvSpPr>
        <p:spPr bwMode="auto">
          <a:xfrm>
            <a:off x="1494207" y="4308033"/>
            <a:ext cx="5572096" cy="307777"/>
          </a:xfrm>
          <a:prstGeom prst="rect">
            <a:avLst/>
          </a:prstGeom>
          <a:noFill/>
          <a:ln w="9525">
            <a:noFill/>
            <a:miter lim="800000"/>
          </a:ln>
        </p:spPr>
        <p:txBody>
          <a:bodyPr wrap="square">
            <a:spAutoFit/>
          </a:bodyPr>
          <a:lstStyle/>
          <a:p>
            <a:r>
              <a:rPr lang="en-US" altLang="zh-CN"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SylixOS </a:t>
            </a:r>
            <a:r>
              <a:rPr lang="zh-CN" altLang="en-US"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音频服务器，可支持 </a:t>
            </a:r>
            <a:r>
              <a:rPr lang="en-US" altLang="zh-CN"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7.1 </a:t>
            </a:r>
            <a:r>
              <a:rPr lang="zh-CN" altLang="en-US"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声道音频混合、格式转换等。</a:t>
            </a:r>
          </a:p>
        </p:txBody>
      </p:sp>
      <p:sp>
        <p:nvSpPr>
          <p:cNvPr id="20" name="OSS"/>
          <p:cNvSpPr/>
          <p:nvPr/>
        </p:nvSpPr>
        <p:spPr>
          <a:xfrm>
            <a:off x="1494207" y="4689037"/>
            <a:ext cx="1554468" cy="285754"/>
          </a:xfrm>
          <a:prstGeom prst="rect">
            <a:avLst/>
          </a:prstGeom>
          <a:no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err="1">
                <a:solidFill>
                  <a:srgbClr val="7F7F7F"/>
                </a:solidFill>
                <a:latin typeface="微软雅黑" panose="020B0503020204020204" pitchFamily="34" charset="-122"/>
                <a:ea typeface="微软雅黑" panose="020B0503020204020204" pitchFamily="34" charset="-122"/>
              </a:rPr>
              <a:t>xCamera</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
        <p:nvSpPr>
          <p:cNvPr id="21" name="OSS_DESC"/>
          <p:cNvSpPr>
            <a:spLocks noChangeArrowheads="1"/>
          </p:cNvSpPr>
          <p:nvPr/>
        </p:nvSpPr>
        <p:spPr bwMode="auto">
          <a:xfrm>
            <a:off x="1494207" y="5046228"/>
            <a:ext cx="5572096" cy="307777"/>
          </a:xfrm>
          <a:prstGeom prst="rect">
            <a:avLst/>
          </a:prstGeom>
          <a:noFill/>
          <a:ln w="9525">
            <a:noFill/>
            <a:miter lim="800000"/>
          </a:ln>
        </p:spPr>
        <p:txBody>
          <a:bodyPr wrap="square">
            <a:spAutoFit/>
          </a:bodyPr>
          <a:lstStyle/>
          <a:p>
            <a:r>
              <a:rPr lang="en-US" altLang="zh-CN"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SylixOS </a:t>
            </a:r>
            <a:r>
              <a:rPr lang="zh-CN" altLang="en-US" sz="1400" dirty="0">
                <a:solidFill>
                  <a:srgbClr val="7F7F7F"/>
                </a:solidFill>
                <a:latin typeface="微软雅黑" panose="020B0503020204020204" pitchFamily="34" charset="-122"/>
                <a:ea typeface="微软雅黑" panose="020B0503020204020204" pitchFamily="34" charset="-122"/>
                <a:sym typeface="Wingdings" panose="05000000000000000000" pitchFamily="2" charset="2"/>
              </a:rPr>
              <a:t>摄像头驱动框架，主要实现视频采集功能。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4234"/>
                                        </p:tgtEl>
                                        <p:attrNameLst>
                                          <p:attrName>style.visibility</p:attrName>
                                        </p:attrNameLst>
                                      </p:cBhvr>
                                      <p:to>
                                        <p:strVal val="visible"/>
                                      </p:to>
                                    </p:set>
                                    <p:anim calcmode="lin" valueType="num">
                                      <p:cBhvr>
                                        <p:cTn id="7" dur="500" fill="hold"/>
                                        <p:tgtEl>
                                          <p:spTgt spid="94234"/>
                                        </p:tgtEl>
                                        <p:attrNameLst>
                                          <p:attrName>ppt_w</p:attrName>
                                        </p:attrNameLst>
                                      </p:cBhvr>
                                      <p:tavLst>
                                        <p:tav tm="0">
                                          <p:val>
                                            <p:fltVal val="0"/>
                                          </p:val>
                                        </p:tav>
                                        <p:tav tm="100000">
                                          <p:val>
                                            <p:strVal val="#ppt_w"/>
                                          </p:val>
                                        </p:tav>
                                      </p:tavLst>
                                    </p:anim>
                                    <p:anim calcmode="lin" valueType="num">
                                      <p:cBhvr>
                                        <p:cTn id="8" dur="500" fill="hold"/>
                                        <p:tgtEl>
                                          <p:spTgt spid="94234"/>
                                        </p:tgtEl>
                                        <p:attrNameLst>
                                          <p:attrName>ppt_h</p:attrName>
                                        </p:attrNameLst>
                                      </p:cBhvr>
                                      <p:tavLst>
                                        <p:tav tm="0">
                                          <p:val>
                                            <p:fltVal val="0"/>
                                          </p:val>
                                        </p:tav>
                                        <p:tav tm="100000">
                                          <p:val>
                                            <p:strVal val="#ppt_h"/>
                                          </p:val>
                                        </p:tav>
                                      </p:tavLst>
                                    </p:anim>
                                  </p:childTnLst>
                                </p:cTn>
                              </p:par>
                              <p:par>
                                <p:cTn id="9" presetID="0" presetClass="path" presetSubtype="0" accel="50000" decel="50000" fill="hold" nodeType="withEffect">
                                  <p:stCondLst>
                                    <p:cond delay="100"/>
                                  </p:stCondLst>
                                  <p:childTnLst>
                                    <p:animMotion origin="layout" path="M -2.77778E-7 2.96296E-6 L -2.77778E-7 -0.1463 " pathEditMode="relative" rAng="0" ptsTypes="AA">
                                      <p:cBhvr>
                                        <p:cTn id="10" dur="800" fill="hold"/>
                                        <p:tgtEl>
                                          <p:spTgt spid="94228"/>
                                        </p:tgtEl>
                                        <p:attrNameLst>
                                          <p:attrName>ppt_x</p:attrName>
                                          <p:attrName>ppt_y</p:attrName>
                                        </p:attrNameLst>
                                      </p:cBhvr>
                                      <p:rCtr x="0" y="-73"/>
                                    </p:animMotion>
                                  </p:childTnLst>
                                </p:cTn>
                              </p:par>
                              <p:par>
                                <p:cTn id="11" presetID="0" presetClass="path" presetSubtype="0" accel="50000" decel="50000" fill="hold" nodeType="withEffect">
                                  <p:stCondLst>
                                    <p:cond delay="100"/>
                                  </p:stCondLst>
                                  <p:childTnLst>
                                    <p:animMotion origin="layout" path="M 4.72222E-6 1.48148E-6 L 4.72222E-6 -0.14699 " pathEditMode="relative" ptsTypes="AA">
                                      <p:cBhvr>
                                        <p:cTn id="12" dur="900" fill="hold"/>
                                        <p:tgtEl>
                                          <p:spTgt spid="94233"/>
                                        </p:tgtEl>
                                        <p:attrNameLst>
                                          <p:attrName>ppt_x</p:attrName>
                                          <p:attrName>ppt_y</p:attrName>
                                        </p:attrNameLst>
                                      </p:cBhvr>
                                    </p:animMotion>
                                  </p:childTnLst>
                                </p:cTn>
                              </p:par>
                              <p:par>
                                <p:cTn id="13" presetID="0" presetClass="path" presetSubtype="0" accel="50000" decel="50000" fill="hold" nodeType="withEffect">
                                  <p:stCondLst>
                                    <p:cond delay="100"/>
                                  </p:stCondLst>
                                  <p:childTnLst>
                                    <p:animMotion origin="layout" path="M 0.0007 0.00046 L 0.0007 -0.14653 " pathEditMode="relative" ptsTypes="AA">
                                      <p:cBhvr>
                                        <p:cTn id="14" dur="1000" fill="hold"/>
                                        <p:tgtEl>
                                          <p:spTgt spid="94230"/>
                                        </p:tgtEl>
                                        <p:attrNameLst>
                                          <p:attrName>ppt_x</p:attrName>
                                          <p:attrName>ppt_y</p:attrName>
                                        </p:attrNameLst>
                                      </p:cBhvr>
                                    </p:animMotion>
                                  </p:childTnLst>
                                </p:cTn>
                              </p:par>
                              <p:par>
                                <p:cTn id="15" presetID="0" presetClass="path" presetSubtype="0" accel="50000" decel="50000" fill="hold" nodeType="withEffect">
                                  <p:stCondLst>
                                    <p:cond delay="100"/>
                                  </p:stCondLst>
                                  <p:childTnLst>
                                    <p:animMotion origin="layout" path="M -4.16667E-6 -2.96296E-6 L -4.16667E-6 -0.14699 " pathEditMode="relative" ptsTypes="AA">
                                      <p:cBhvr>
                                        <p:cTn id="16" dur="1100" fill="hold"/>
                                        <p:tgtEl>
                                          <p:spTgt spid="94232"/>
                                        </p:tgtEl>
                                        <p:attrNameLst>
                                          <p:attrName>ppt_x</p:attrName>
                                          <p:attrName>ppt_y</p:attrName>
                                        </p:attrNameLst>
                                      </p:cBhvr>
                                    </p:animMotion>
                                  </p:childTnLst>
                                </p:cTn>
                              </p:par>
                              <p:par>
                                <p:cTn id="17" presetID="0" presetClass="path" presetSubtype="0" accel="50000" decel="50000" fill="hold" nodeType="withEffect">
                                  <p:stCondLst>
                                    <p:cond delay="100"/>
                                  </p:stCondLst>
                                  <p:childTnLst>
                                    <p:animMotion origin="layout" path="M -5E-6 -2.96296E-6 L -5E-6 -0.14699 " pathEditMode="relative" ptsTypes="AA">
                                      <p:cBhvr>
                                        <p:cTn id="18" dur="1200" fill="hold"/>
                                        <p:tgtEl>
                                          <p:spTgt spid="94231"/>
                                        </p:tgtEl>
                                        <p:attrNameLst>
                                          <p:attrName>ppt_x</p:attrName>
                                          <p:attrName>ppt_y</p:attrName>
                                        </p:attrNameLst>
                                      </p:cBhvr>
                                    </p:animMotion>
                                  </p:childTnLst>
                                </p:cTn>
                              </p:par>
                              <p:par>
                                <p:cTn id="19" presetID="0" presetClass="path" presetSubtype="0" accel="50000" decel="50000" fill="hold" nodeType="withEffect">
                                  <p:stCondLst>
                                    <p:cond delay="100"/>
                                  </p:stCondLst>
                                  <p:childTnLst>
                                    <p:animMotion origin="layout" path="M 2.77778E-7 -2.96296E-6 L 2.77778E-7 -0.14699 " pathEditMode="relative" ptsTypes="AA">
                                      <p:cBhvr>
                                        <p:cTn id="20" dur="1300" fill="hold"/>
                                        <p:tgtEl>
                                          <p:spTgt spid="942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93468" y="360001"/>
            <a:ext cx="5005064" cy="414337"/>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400" b="1" dirty="0">
                <a:solidFill>
                  <a:srgbClr val="7F7F7F"/>
                </a:solidFill>
                <a:latin typeface="微软雅黑" panose="020B0503020204020204" pitchFamily="34" charset="-122"/>
                <a:ea typeface="微软雅黑" panose="020B0503020204020204" pitchFamily="34" charset="-122"/>
              </a:rPr>
              <a:t>中断响应能力测试方案</a:t>
            </a:r>
          </a:p>
        </p:txBody>
      </p:sp>
      <p:sp>
        <p:nvSpPr>
          <p:cNvPr id="2" name="矩形 1"/>
          <p:cNvSpPr/>
          <p:nvPr/>
        </p:nvSpPr>
        <p:spPr bwMode="auto">
          <a:xfrm>
            <a:off x="2207568" y="1052736"/>
            <a:ext cx="7776864" cy="5328592"/>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6" name="矩形 5"/>
          <p:cNvSpPr>
            <a:spLocks noChangeArrowheads="1"/>
          </p:cNvSpPr>
          <p:nvPr/>
        </p:nvSpPr>
        <p:spPr bwMode="auto">
          <a:xfrm>
            <a:off x="2611975" y="4005065"/>
            <a:ext cx="6968050" cy="2215991"/>
          </a:xfrm>
          <a:prstGeom prst="rect">
            <a:avLst/>
          </a:prstGeom>
          <a:solidFill>
            <a:schemeClr val="tx1">
              <a:lumMod val="85000"/>
              <a:lumOff val="15000"/>
            </a:schemeClr>
          </a:solidFill>
          <a:ln w="9525">
            <a:noFill/>
            <a:miter lim="800000"/>
          </a:ln>
        </p:spPr>
        <p:txBody>
          <a:bodyPr wrap="square">
            <a:spAutoFit/>
          </a:bodyPr>
          <a:lstStyle/>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    配置目标设备（</a:t>
            </a:r>
            <a:r>
              <a:rPr lang="en-US" altLang="zh-CN" sz="1400" dirty="0">
                <a:solidFill>
                  <a:schemeClr val="bg1"/>
                </a:solidFill>
                <a:latin typeface="微软雅黑" panose="020B0503020204020204" pitchFamily="34" charset="-122"/>
                <a:ea typeface="微软雅黑" panose="020B0503020204020204" pitchFamily="34" charset="-122"/>
              </a:rPr>
              <a:t>Zynq-7000</a:t>
            </a:r>
            <a:r>
              <a:rPr lang="zh-CN" altLang="en-US" sz="1400" dirty="0">
                <a:solidFill>
                  <a:schemeClr val="bg1"/>
                </a:solidFill>
                <a:latin typeface="微软雅黑" panose="020B0503020204020204" pitchFamily="34" charset="-122"/>
                <a:ea typeface="微软雅黑" panose="020B0503020204020204" pitchFamily="34" charset="-122"/>
              </a:rPr>
              <a:t>）的</a:t>
            </a:r>
            <a:r>
              <a:rPr lang="en-US" altLang="zh-CN" sz="1400" dirty="0">
                <a:solidFill>
                  <a:schemeClr val="bg1"/>
                </a:solidFill>
                <a:latin typeface="微软雅黑" panose="020B0503020204020204" pitchFamily="34" charset="-122"/>
                <a:ea typeface="微软雅黑" panose="020B0503020204020204" pitchFamily="34" charset="-122"/>
              </a:rPr>
              <a:t>19</a:t>
            </a:r>
            <a:r>
              <a:rPr lang="zh-CN" altLang="en-US" sz="1400" dirty="0">
                <a:solidFill>
                  <a:schemeClr val="bg1"/>
                </a:solidFill>
                <a:latin typeface="微软雅黑" panose="020B0503020204020204" pitchFamily="34" charset="-122"/>
                <a:ea typeface="微软雅黑" panose="020B0503020204020204" pitchFamily="34" charset="-122"/>
              </a:rPr>
              <a:t>号管脚为外部中断模式并将</a:t>
            </a:r>
            <a:r>
              <a:rPr lang="en-US" altLang="zh-CN" sz="1400" dirty="0">
                <a:solidFill>
                  <a:schemeClr val="bg1"/>
                </a:solidFill>
                <a:latin typeface="微软雅黑" panose="020B0503020204020204" pitchFamily="34" charset="-122"/>
                <a:ea typeface="微软雅黑" panose="020B0503020204020204" pitchFamily="34" charset="-122"/>
              </a:rPr>
              <a:t>11</a:t>
            </a:r>
            <a:r>
              <a:rPr lang="zh-CN" altLang="en-US" sz="1400" dirty="0">
                <a:solidFill>
                  <a:schemeClr val="bg1"/>
                </a:solidFill>
                <a:latin typeface="微软雅黑" panose="020B0503020204020204" pitchFamily="34" charset="-122"/>
                <a:ea typeface="微软雅黑" panose="020B0503020204020204" pitchFamily="34" charset="-122"/>
              </a:rPr>
              <a:t>号管脚配置为输出</a:t>
            </a:r>
            <a:endParaRPr lang="en-US" altLang="zh-CN" sz="1400"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模式；</a:t>
            </a:r>
            <a:endParaRPr lang="en-US" altLang="zh-CN" sz="1400"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使用示波器自带的</a:t>
            </a:r>
            <a:r>
              <a:rPr lang="en-US" altLang="zh-CN" sz="1600" dirty="0">
                <a:solidFill>
                  <a:schemeClr val="bg1"/>
                </a:solidFill>
                <a:latin typeface="微软雅黑" panose="020B0503020204020204" pitchFamily="34" charset="-122"/>
                <a:ea typeface="微软雅黑" panose="020B0503020204020204" pitchFamily="34" charset="-122"/>
              </a:rPr>
              <a:t>1KHz</a:t>
            </a:r>
            <a:r>
              <a:rPr lang="zh-CN" altLang="en-US" sz="1600" dirty="0">
                <a:solidFill>
                  <a:schemeClr val="bg1"/>
                </a:solidFill>
                <a:latin typeface="微软雅黑" panose="020B0503020204020204" pitchFamily="34" charset="-122"/>
                <a:ea typeface="微软雅黑" panose="020B0503020204020204" pitchFamily="34" charset="-122"/>
              </a:rPr>
              <a:t>方波作为目标设备（</a:t>
            </a:r>
            <a:r>
              <a:rPr lang="en-US" altLang="zh-CN" sz="1600" dirty="0">
                <a:solidFill>
                  <a:schemeClr val="bg1"/>
                </a:solidFill>
                <a:latin typeface="微软雅黑" panose="020B0503020204020204" pitchFamily="34" charset="-122"/>
                <a:ea typeface="微软雅黑" panose="020B0503020204020204" pitchFamily="34" charset="-122"/>
              </a:rPr>
              <a:t>Zynq-7000</a:t>
            </a:r>
            <a:r>
              <a:rPr lang="zh-CN" altLang="en-US" sz="1600" dirty="0">
                <a:solidFill>
                  <a:schemeClr val="bg1"/>
                </a:solidFill>
                <a:latin typeface="微软雅黑" panose="020B0503020204020204" pitchFamily="34" charset="-122"/>
                <a:ea typeface="微软雅黑" panose="020B0503020204020204" pitchFamily="34" charset="-122"/>
              </a:rPr>
              <a:t>）外部中断触发</a:t>
            </a:r>
            <a:endParaRPr lang="en-US" altLang="zh-CN" sz="1600"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源并连接</a:t>
            </a:r>
            <a:r>
              <a:rPr lang="en-US" altLang="zh-CN" sz="1600" dirty="0">
                <a:solidFill>
                  <a:schemeClr val="bg1"/>
                </a:solidFill>
                <a:latin typeface="微软雅黑" panose="020B0503020204020204" pitchFamily="34" charset="-122"/>
                <a:ea typeface="微软雅黑" panose="020B0503020204020204" pitchFamily="34" charset="-122"/>
              </a:rPr>
              <a:t>19</a:t>
            </a:r>
            <a:r>
              <a:rPr lang="zh-CN" altLang="en-US" sz="1600" dirty="0">
                <a:solidFill>
                  <a:schemeClr val="bg1"/>
                </a:solidFill>
                <a:latin typeface="微软雅黑" panose="020B0503020204020204" pitchFamily="34" charset="-122"/>
                <a:ea typeface="微软雅黑" panose="020B0503020204020204" pitchFamily="34" charset="-122"/>
              </a:rPr>
              <a:t>号管脚；</a:t>
            </a:r>
            <a:endParaRPr lang="en-US" altLang="zh-CN" sz="1600"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将目标设备（</a:t>
            </a:r>
            <a:r>
              <a:rPr lang="en-US" altLang="zh-CN" sz="1600" dirty="0">
                <a:solidFill>
                  <a:schemeClr val="bg1"/>
                </a:solidFill>
                <a:latin typeface="微软雅黑" panose="020B0503020204020204" pitchFamily="34" charset="-122"/>
                <a:ea typeface="微软雅黑" panose="020B0503020204020204" pitchFamily="34" charset="-122"/>
              </a:rPr>
              <a:t>Zynq-7000</a:t>
            </a:r>
            <a:r>
              <a:rPr lang="zh-CN" altLang="en-US" sz="1600" dirty="0">
                <a:solidFill>
                  <a:schemeClr val="bg1"/>
                </a:solidFill>
                <a:latin typeface="微软雅黑" panose="020B0503020204020204" pitchFamily="34" charset="-122"/>
                <a:ea typeface="微软雅黑" panose="020B0503020204020204" pitchFamily="34" charset="-122"/>
              </a:rPr>
              <a:t>）的</a:t>
            </a:r>
            <a:r>
              <a:rPr lang="en-US" altLang="zh-CN" sz="1600" dirty="0">
                <a:solidFill>
                  <a:schemeClr val="bg1"/>
                </a:solidFill>
                <a:latin typeface="微软雅黑" panose="020B0503020204020204" pitchFamily="34" charset="-122"/>
                <a:ea typeface="微软雅黑" panose="020B0503020204020204" pitchFamily="34" charset="-122"/>
              </a:rPr>
              <a:t>11</a:t>
            </a:r>
            <a:r>
              <a:rPr lang="zh-CN" altLang="en-US" sz="1600" dirty="0">
                <a:solidFill>
                  <a:schemeClr val="bg1"/>
                </a:solidFill>
                <a:latin typeface="微软雅黑" panose="020B0503020204020204" pitchFamily="34" charset="-122"/>
                <a:ea typeface="微软雅黑" panose="020B0503020204020204" pitchFamily="34" charset="-122"/>
              </a:rPr>
              <a:t>号管脚接入示波器的输入通道（</a:t>
            </a:r>
            <a:r>
              <a:rPr lang="en-US" altLang="zh-CN" sz="1600" dirty="0">
                <a:solidFill>
                  <a:schemeClr val="bg1"/>
                </a:solidFill>
                <a:latin typeface="微软雅黑" panose="020B0503020204020204" pitchFamily="34" charset="-122"/>
                <a:ea typeface="微软雅黑" panose="020B0503020204020204" pitchFamily="34" charset="-122"/>
              </a:rPr>
              <a:t>CH2</a:t>
            </a:r>
            <a:r>
              <a:rPr lang="zh-CN" altLang="en-US" sz="1600" dirty="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进行</a:t>
            </a:r>
            <a:r>
              <a:rPr lang="en-US" altLang="zh-CN" sz="1600" dirty="0">
                <a:solidFill>
                  <a:schemeClr val="bg1"/>
                </a:solidFill>
                <a:latin typeface="微软雅黑" panose="020B0503020204020204" pitchFamily="34" charset="-122"/>
                <a:ea typeface="微软雅黑" panose="020B0503020204020204" pitchFamily="34" charset="-122"/>
              </a:rPr>
              <a:t>120</a:t>
            </a:r>
            <a:r>
              <a:rPr lang="zh-CN" altLang="en-US" sz="1600" dirty="0">
                <a:solidFill>
                  <a:schemeClr val="bg1"/>
                </a:solidFill>
                <a:latin typeface="微软雅黑" panose="020B0503020204020204" pitchFamily="34" charset="-122"/>
                <a:ea typeface="微软雅黑" panose="020B0503020204020204" pitchFamily="34" charset="-122"/>
              </a:rPr>
              <a:t>万次测试并统计中断响应时间。</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61062" y="1484785"/>
            <a:ext cx="7018964" cy="2465729"/>
          </a:xfrm>
          <a:prstGeom prst="rect">
            <a:avLst/>
          </a:prstGeom>
          <a:noFill/>
          <a:extLst>
            <a:ext uri="{909E8E84-426E-40DD-AFC4-6F175D3DCCD1}">
              <a14:hiddenFill xmlns:a14="http://schemas.microsoft.com/office/drawing/2010/main">
                <a:solidFill>
                  <a:srgbClr val="FFFFFF"/>
                </a:solidFill>
              </a14:hiddenFill>
            </a:ext>
          </a:extLst>
        </p:spPr>
      </p:pic>
      <p:sp>
        <p:nvSpPr>
          <p:cNvPr id="8" name="椭圆 7"/>
          <p:cNvSpPr/>
          <p:nvPr/>
        </p:nvSpPr>
        <p:spPr>
          <a:xfrm>
            <a:off x="2711625" y="4183290"/>
            <a:ext cx="68361" cy="751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 name="椭圆 8"/>
          <p:cNvSpPr/>
          <p:nvPr/>
        </p:nvSpPr>
        <p:spPr>
          <a:xfrm>
            <a:off x="2711624" y="4865970"/>
            <a:ext cx="68361" cy="751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 name="椭圆 9"/>
          <p:cNvSpPr/>
          <p:nvPr/>
        </p:nvSpPr>
        <p:spPr>
          <a:xfrm>
            <a:off x="2711623" y="5589240"/>
            <a:ext cx="68361" cy="751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 name="椭圆 10"/>
          <p:cNvSpPr/>
          <p:nvPr/>
        </p:nvSpPr>
        <p:spPr>
          <a:xfrm>
            <a:off x="2711625" y="5949280"/>
            <a:ext cx="68361" cy="751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0872" y="360001"/>
            <a:ext cx="4070256" cy="414337"/>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400" b="1" dirty="0">
                <a:solidFill>
                  <a:srgbClr val="7F7F7F"/>
                </a:solidFill>
                <a:latin typeface="微软雅黑" panose="020B0503020204020204" pitchFamily="34" charset="-122"/>
                <a:ea typeface="微软雅黑" panose="020B0503020204020204" pitchFamily="34" charset="-122"/>
              </a:rPr>
              <a:t>中断响应时间测试结果</a:t>
            </a:r>
          </a:p>
        </p:txBody>
      </p:sp>
      <p:sp>
        <p:nvSpPr>
          <p:cNvPr id="97282" name="Rectangle 2"/>
          <p:cNvSpPr>
            <a:spLocks noChangeArrowheads="1"/>
          </p:cNvSpPr>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dirty="0">
              <a:solidFill>
                <a:schemeClr val="bg1"/>
              </a:solidFill>
              <a:ea typeface="微软雅黑" panose="020B0503020204020204" pitchFamily="34" charset="-122"/>
            </a:endParaRPr>
          </a:p>
        </p:txBody>
      </p:sp>
      <p:pic>
        <p:nvPicPr>
          <p:cNvPr id="125955" name="Picture 3" descr="RIGOL Print Screen2014-09-16 21_10_54"/>
          <p:cNvPicPr>
            <a:picLocks noChangeAspect="1" noChangeArrowheads="1"/>
          </p:cNvPicPr>
          <p:nvPr/>
        </p:nvPicPr>
        <p:blipFill>
          <a:blip r:embed="rId3" cstate="print"/>
          <a:srcRect/>
          <a:stretch>
            <a:fillRect/>
          </a:stretch>
        </p:blipFill>
        <p:spPr bwMode="auto">
          <a:xfrm>
            <a:off x="1636357" y="1107662"/>
            <a:ext cx="5126373" cy="3075823"/>
          </a:xfrm>
          <a:prstGeom prst="rect">
            <a:avLst/>
          </a:prstGeom>
          <a:noFill/>
          <a:ln w="9525">
            <a:noFill/>
            <a:miter lim="800000"/>
            <a:headEnd/>
            <a:tailEnd/>
          </a:ln>
        </p:spPr>
      </p:pic>
      <p:pic>
        <p:nvPicPr>
          <p:cNvPr id="125956"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40757" y="4437112"/>
            <a:ext cx="5517573" cy="2171973"/>
          </a:xfrm>
          <a:prstGeom prst="rect">
            <a:avLst/>
          </a:prstGeom>
          <a:noFill/>
          <a:ln w="9525">
            <a:noFill/>
            <a:miter lim="800000"/>
            <a:headEnd/>
            <a:tailEnd/>
          </a:ln>
        </p:spPr>
      </p:pic>
      <p:grpSp>
        <p:nvGrpSpPr>
          <p:cNvPr id="20" name="组合 19"/>
          <p:cNvGrpSpPr/>
          <p:nvPr/>
        </p:nvGrpSpPr>
        <p:grpSpPr>
          <a:xfrm>
            <a:off x="8320235" y="2110685"/>
            <a:ext cx="2431008" cy="2072800"/>
            <a:chOff x="6356892" y="1427638"/>
            <a:chExt cx="2431008" cy="2072800"/>
          </a:xfrm>
        </p:grpSpPr>
        <p:sp>
          <p:nvSpPr>
            <p:cNvPr id="19" name="矩形 18"/>
            <p:cNvSpPr/>
            <p:nvPr/>
          </p:nvSpPr>
          <p:spPr>
            <a:xfrm>
              <a:off x="6356892" y="1427638"/>
              <a:ext cx="2431008" cy="207170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6" name="矩形 5"/>
            <p:cNvSpPr>
              <a:spLocks noChangeArrowheads="1"/>
            </p:cNvSpPr>
            <p:nvPr/>
          </p:nvSpPr>
          <p:spPr bwMode="auto">
            <a:xfrm>
              <a:off x="6715140" y="2447504"/>
              <a:ext cx="1714512" cy="338554"/>
            </a:xfrm>
            <a:prstGeom prst="rect">
              <a:avLst/>
            </a:prstGeom>
            <a:noFill/>
            <a:ln w="9525">
              <a:noFill/>
              <a:miter lim="800000"/>
            </a:ln>
          </p:spPr>
          <p:txBody>
            <a:bodyPr wrap="square">
              <a:spAutoFit/>
            </a:bodyPr>
            <a:lstStyle/>
            <a:p>
              <a:pPr lvl="0"/>
              <a:r>
                <a:rPr lang="zh-CN" altLang="en-US" sz="1600" dirty="0">
                  <a:latin typeface="微软雅黑" panose="020B0503020204020204" pitchFamily="34" charset="-122"/>
                  <a:ea typeface="微软雅黑" panose="020B0503020204020204" pitchFamily="34" charset="-122"/>
                </a:rPr>
                <a:t>示波器显示结果</a:t>
              </a:r>
            </a:p>
          </p:txBody>
        </p:sp>
        <p:sp>
          <p:nvSpPr>
            <p:cNvPr id="11" name="矩形 10"/>
            <p:cNvSpPr/>
            <p:nvPr/>
          </p:nvSpPr>
          <p:spPr>
            <a:xfrm>
              <a:off x="6533766" y="1518810"/>
              <a:ext cx="1610134" cy="500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2" name="矩形 11"/>
            <p:cNvSpPr/>
            <p:nvPr/>
          </p:nvSpPr>
          <p:spPr>
            <a:xfrm>
              <a:off x="6529972" y="2054595"/>
              <a:ext cx="1214444" cy="2500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3" name="矩形 12"/>
            <p:cNvSpPr/>
            <p:nvPr/>
          </p:nvSpPr>
          <p:spPr>
            <a:xfrm>
              <a:off x="7791071" y="2053404"/>
              <a:ext cx="785818" cy="25122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4" name="矩形 13"/>
            <p:cNvSpPr/>
            <p:nvPr/>
          </p:nvSpPr>
          <p:spPr>
            <a:xfrm>
              <a:off x="6529972" y="2518942"/>
              <a:ext cx="214314" cy="214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5" name="矩形 14"/>
            <p:cNvSpPr>
              <a:spLocks noChangeArrowheads="1"/>
            </p:cNvSpPr>
            <p:nvPr/>
          </p:nvSpPr>
          <p:spPr bwMode="auto">
            <a:xfrm>
              <a:off x="6715140" y="2823330"/>
              <a:ext cx="2000264" cy="338554"/>
            </a:xfrm>
            <a:prstGeom prst="rect">
              <a:avLst/>
            </a:prstGeom>
            <a:noFill/>
            <a:ln w="9525">
              <a:noFill/>
              <a:miter lim="800000"/>
            </a:ln>
          </p:spPr>
          <p:txBody>
            <a:bodyPr wrap="square">
              <a:spAutoFit/>
            </a:bodyPr>
            <a:lstStyle/>
            <a:p>
              <a:r>
                <a:rPr lang="en-US" altLang="zh-CN" sz="1600" dirty="0">
                  <a:latin typeface="微软雅黑" panose="020B0503020204020204" pitchFamily="34" charset="-122"/>
                  <a:ea typeface="微软雅黑" panose="020B0503020204020204" pitchFamily="34" charset="-122"/>
                </a:rPr>
                <a:t>120</a:t>
              </a:r>
              <a:r>
                <a:rPr lang="zh-CN" altLang="en-US" sz="1600" dirty="0">
                  <a:latin typeface="微软雅黑" panose="020B0503020204020204" pitchFamily="34" charset="-122"/>
                  <a:ea typeface="微软雅黑" panose="020B0503020204020204" pitchFamily="34" charset="-122"/>
                </a:rPr>
                <a:t>万次正态分布图</a:t>
              </a:r>
            </a:p>
          </p:txBody>
        </p:sp>
        <p:sp>
          <p:nvSpPr>
            <p:cNvPr id="16" name="矩形 15"/>
            <p:cNvSpPr>
              <a:spLocks noChangeArrowheads="1"/>
            </p:cNvSpPr>
            <p:nvPr/>
          </p:nvSpPr>
          <p:spPr bwMode="auto">
            <a:xfrm>
              <a:off x="6715140" y="3161884"/>
              <a:ext cx="1857388" cy="338554"/>
            </a:xfrm>
            <a:prstGeom prst="rect">
              <a:avLst/>
            </a:prstGeom>
            <a:noFill/>
            <a:ln w="9525">
              <a:noFill/>
              <a:miter lim="800000"/>
            </a:ln>
          </p:spPr>
          <p:txBody>
            <a:bodyPr wrap="square">
              <a:spAutoFit/>
            </a:bodyPr>
            <a:lstStyle/>
            <a:p>
              <a:r>
                <a:rPr lang="en-US" altLang="zh-CN" sz="1600" dirty="0">
                  <a:latin typeface="微软雅黑" panose="020B0503020204020204" pitchFamily="34" charset="-122"/>
                  <a:ea typeface="微软雅黑" panose="020B0503020204020204" pitchFamily="34" charset="-122"/>
                </a:rPr>
                <a:t>120</a:t>
              </a:r>
              <a:r>
                <a:rPr lang="zh-CN" altLang="en-US" sz="1600" dirty="0">
                  <a:latin typeface="微软雅黑" panose="020B0503020204020204" pitchFamily="34" charset="-122"/>
                  <a:ea typeface="微软雅黑" panose="020B0503020204020204" pitchFamily="34" charset="-122"/>
                </a:rPr>
                <a:t>万次统计结果</a:t>
              </a:r>
            </a:p>
          </p:txBody>
        </p:sp>
        <p:sp>
          <p:nvSpPr>
            <p:cNvPr id="17" name="矩形 16"/>
            <p:cNvSpPr/>
            <p:nvPr/>
          </p:nvSpPr>
          <p:spPr>
            <a:xfrm>
              <a:off x="6529972" y="2876132"/>
              <a:ext cx="214314" cy="21431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8" name="矩形 17"/>
            <p:cNvSpPr/>
            <p:nvPr/>
          </p:nvSpPr>
          <p:spPr>
            <a:xfrm>
              <a:off x="6529972" y="3233322"/>
              <a:ext cx="214314" cy="2143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grpSp>
      <p:graphicFrame>
        <p:nvGraphicFramePr>
          <p:cNvPr id="2" name="表格 1"/>
          <p:cNvGraphicFramePr>
            <a:graphicFrameLocks noGrp="1"/>
          </p:cNvGraphicFramePr>
          <p:nvPr>
            <p:extLst>
              <p:ext uri="{D42A27DB-BD31-4B8C-83A1-F6EECF244321}">
                <p14:modId xmlns:p14="http://schemas.microsoft.com/office/powerpoint/2010/main" val="1149807529"/>
              </p:ext>
            </p:extLst>
          </p:nvPr>
        </p:nvGraphicFramePr>
        <p:xfrm>
          <a:off x="8320235" y="5013176"/>
          <a:ext cx="2503018" cy="1483360"/>
        </p:xfrm>
        <a:graphic>
          <a:graphicData uri="http://schemas.openxmlformats.org/drawingml/2006/table">
            <a:tbl>
              <a:tblPr firstRow="1" bandRow="1">
                <a:tableStyleId>{5C22544A-7EE6-4342-B048-85BDC9FD1C3A}</a:tableStyleId>
              </a:tblPr>
              <a:tblGrid>
                <a:gridCol w="1566913">
                  <a:extLst>
                    <a:ext uri="{9D8B030D-6E8A-4147-A177-3AD203B41FA5}">
                      <a16:colId xmlns:a16="http://schemas.microsoft.com/office/drawing/2014/main" val="20000"/>
                    </a:ext>
                  </a:extLst>
                </a:gridCol>
                <a:gridCol w="936105">
                  <a:extLst>
                    <a:ext uri="{9D8B030D-6E8A-4147-A177-3AD203B41FA5}">
                      <a16:colId xmlns:a16="http://schemas.microsoft.com/office/drawing/2014/main" val="20001"/>
                    </a:ext>
                  </a:extLst>
                </a:gridCol>
              </a:tblGrid>
              <a:tr h="370840">
                <a:tc>
                  <a:txBody>
                    <a:bodyPr/>
                    <a:lstStyle/>
                    <a:p>
                      <a:pPr algn="ctr">
                        <a:lnSpc>
                          <a:spcPct val="150000"/>
                        </a:lnSpc>
                      </a:pPr>
                      <a:r>
                        <a:rPr lang="en-US" altLang="zh-CN" sz="1200" b="1" i="0" u="none" strike="noStrike" kern="1200" baseline="0" dirty="0">
                          <a:solidFill>
                            <a:srgbClr val="00B0F0"/>
                          </a:solidFill>
                          <a:latin typeface="微软雅黑" panose="020B0503020204020204" pitchFamily="34" charset="-122"/>
                          <a:ea typeface="微软雅黑" panose="020B0503020204020204" pitchFamily="34" charset="-122"/>
                          <a:cs typeface="+mn-cs"/>
                        </a:rPr>
                        <a:t>120</a:t>
                      </a:r>
                      <a:r>
                        <a:rPr lang="zh-CN" altLang="en-US" sz="1200" b="1" i="0" u="none" strike="noStrike" kern="1200" baseline="0" dirty="0">
                          <a:solidFill>
                            <a:srgbClr val="00B0F0"/>
                          </a:solidFill>
                          <a:latin typeface="微软雅黑" panose="020B0503020204020204" pitchFamily="34" charset="-122"/>
                          <a:ea typeface="微软雅黑" panose="020B0503020204020204" pitchFamily="34" charset="-122"/>
                          <a:cs typeface="+mn-cs"/>
                        </a:rPr>
                        <a:t>万次中断</a:t>
                      </a:r>
                      <a:endParaRPr lang="zh-CN" altLang="en-US" sz="1200" b="1"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rgbClr val="00B0F0"/>
                          </a:solidFill>
                          <a:latin typeface="微软雅黑" panose="020B0503020204020204" pitchFamily="34" charset="-122"/>
                          <a:ea typeface="微软雅黑" panose="020B0503020204020204" pitchFamily="34" charset="-122"/>
                          <a:cs typeface="+mn-cs"/>
                        </a:rPr>
                        <a:t>时间</a:t>
                      </a:r>
                      <a:endParaRPr lang="zh-CN" altLang="en-US" sz="1200" b="1"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lnSpc>
                          <a:spcPct val="150000"/>
                        </a:lnSpc>
                      </a:pPr>
                      <a:r>
                        <a:rPr lang="zh-CN" altLang="en-US" sz="1200" b="0" i="0" u="none" strike="noStrike" kern="1200" baseline="0" dirty="0">
                          <a:solidFill>
                            <a:schemeClr val="bg1"/>
                          </a:solidFill>
                          <a:latin typeface="+mn-lt"/>
                          <a:ea typeface="微软雅黑" panose="020B0503020204020204" pitchFamily="34" charset="-122"/>
                          <a:cs typeface="+mn-cs"/>
                        </a:rPr>
                        <a:t>最大响应时间（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3.670</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70840">
                <a:tc>
                  <a:txBody>
                    <a:bodyPr/>
                    <a:lstStyle/>
                    <a:p>
                      <a:pPr algn="ctr">
                        <a:lnSpc>
                          <a:spcPct val="150000"/>
                        </a:lnSpc>
                      </a:pPr>
                      <a:r>
                        <a:rPr lang="zh-CN" altLang="en-US" sz="1200" b="0" i="0" u="none" strike="noStrike" kern="1200" baseline="0" dirty="0">
                          <a:solidFill>
                            <a:srgbClr val="7F7F7F"/>
                          </a:solidFill>
                          <a:latin typeface="+mn-lt"/>
                          <a:ea typeface="微软雅黑" panose="020B0503020204020204" pitchFamily="34" charset="-122"/>
                          <a:cs typeface="+mn-cs"/>
                        </a:rPr>
                        <a:t>最小响应时间（</a:t>
                      </a:r>
                      <a:r>
                        <a:rPr lang="en-US" altLang="zh-CN" sz="1200" dirty="0">
                          <a:solidFill>
                            <a:srgbClr val="7F7F7F"/>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rgbClr val="7F7F7F"/>
                          </a:solidFill>
                          <a:latin typeface="+mn-lt"/>
                          <a:ea typeface="微软雅黑" panose="020B0503020204020204" pitchFamily="34" charset="-122"/>
                          <a:cs typeface="+mn-cs"/>
                        </a:rPr>
                        <a:t>s</a:t>
                      </a:r>
                      <a:r>
                        <a:rPr lang="zh-CN" altLang="en-US" sz="1200" b="0" i="0" u="none" strike="noStrike" kern="1200" baseline="0" dirty="0">
                          <a:solidFill>
                            <a:srgbClr val="7F7F7F"/>
                          </a:solidFill>
                          <a:latin typeface="+mn-lt"/>
                          <a:ea typeface="微软雅黑" panose="020B0503020204020204" pitchFamily="34" charset="-122"/>
                          <a:cs typeface="+mn-cs"/>
                        </a:rPr>
                        <a:t>）</a:t>
                      </a:r>
                      <a:endParaRPr lang="zh-CN" altLang="en-US" sz="1200" dirty="0">
                        <a:solidFill>
                          <a:srgbClr val="7F7F7F"/>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2.310</a:t>
                      </a:r>
                      <a:endParaRPr lang="zh-CN" altLang="en-US" sz="1200" dirty="0">
                        <a:solidFill>
                          <a:srgbClr val="7F7F7F"/>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lnSpc>
                          <a:spcPct val="150000"/>
                        </a:lnSpc>
                      </a:pPr>
                      <a:r>
                        <a:rPr lang="zh-CN" altLang="en-US" sz="1200" b="0" i="0" u="none" strike="noStrike" kern="1200" baseline="0" dirty="0">
                          <a:solidFill>
                            <a:schemeClr val="bg1"/>
                          </a:solidFill>
                          <a:latin typeface="+mn-lt"/>
                          <a:ea typeface="微软雅黑" panose="020B0503020204020204" pitchFamily="34" charset="-122"/>
                          <a:cs typeface="+mn-cs"/>
                        </a:rPr>
                        <a:t>平均响应时间（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2.987</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sp>
        <p:nvSpPr>
          <p:cNvPr id="4" name="矩形 3"/>
          <p:cNvSpPr/>
          <p:nvPr/>
        </p:nvSpPr>
        <p:spPr bwMode="auto">
          <a:xfrm>
            <a:off x="1440757" y="963645"/>
            <a:ext cx="5520574" cy="3363855"/>
          </a:xfrm>
          <a:prstGeom prst="rect">
            <a:avLst/>
          </a:prstGeom>
          <a:noFill/>
          <a:ln>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72561" y="360001"/>
            <a:ext cx="2646878" cy="461665"/>
          </a:xfrm>
          <a:prstGeom prst="rect">
            <a:avLst/>
          </a:prstGeom>
          <a:noFill/>
        </p:spPr>
        <p:txBody>
          <a:bodyPr wrap="none" rtlCol="0">
            <a:spAutoFit/>
          </a:bodyPr>
          <a:lstStyle/>
          <a:p>
            <a:pPr algn="ctr"/>
            <a:r>
              <a:rPr lang="zh-CN" altLang="en-US" sz="2400" b="1" dirty="0">
                <a:solidFill>
                  <a:srgbClr val="7F7F7F"/>
                </a:solidFill>
                <a:latin typeface="微软雅黑" panose="020B0503020204020204" pitchFamily="34" charset="-122"/>
                <a:ea typeface="微软雅黑" panose="020B0503020204020204" pitchFamily="34" charset="-122"/>
              </a:rPr>
              <a:t>工信部实时性测试</a:t>
            </a:r>
          </a:p>
        </p:txBody>
      </p:sp>
      <p:sp>
        <p:nvSpPr>
          <p:cNvPr id="5" name="TextBox 4"/>
          <p:cNvSpPr txBox="1"/>
          <p:nvPr/>
        </p:nvSpPr>
        <p:spPr>
          <a:xfrm>
            <a:off x="911424" y="5355228"/>
            <a:ext cx="10369152" cy="889090"/>
          </a:xfrm>
          <a:prstGeom prst="rect">
            <a:avLst/>
          </a:prstGeom>
          <a:noFill/>
        </p:spPr>
        <p:txBody>
          <a:bodyPr wrap="square" rtlCol="0">
            <a:spAutoFit/>
          </a:bodyPr>
          <a:lstStyle/>
          <a:p>
            <a:pPr>
              <a:lnSpc>
                <a:spcPct val="200000"/>
              </a:lnSpc>
            </a:pPr>
            <a:r>
              <a:rPr lang="en-US" altLang="zh-CN" sz="1400" dirty="0">
                <a:solidFill>
                  <a:srgbClr val="7F7F7F"/>
                </a:solidFill>
                <a:latin typeface="微软雅黑" panose="020B0503020204020204" pitchFamily="34" charset="-122"/>
                <a:ea typeface="微软雅黑" panose="020B0503020204020204" pitchFamily="34" charset="-122"/>
              </a:rPr>
              <a:t>       2015 </a:t>
            </a:r>
            <a:r>
              <a:rPr lang="zh-CN" altLang="en-US" sz="1400" dirty="0">
                <a:solidFill>
                  <a:srgbClr val="7F7F7F"/>
                </a:solidFill>
                <a:latin typeface="微软雅黑" panose="020B0503020204020204" pitchFamily="34" charset="-122"/>
                <a:ea typeface="微软雅黑" panose="020B0503020204020204" pitchFamily="34" charset="-122"/>
              </a:rPr>
              <a:t>年</a:t>
            </a:r>
            <a:r>
              <a:rPr lang="en-US" altLang="zh-CN" sz="1400" dirty="0">
                <a:solidFill>
                  <a:srgbClr val="7F7F7F"/>
                </a:solidFill>
                <a:latin typeface="微软雅黑" panose="020B0503020204020204" pitchFamily="34" charset="-122"/>
                <a:ea typeface="微软雅黑" panose="020B0503020204020204" pitchFamily="34" charset="-122"/>
              </a:rPr>
              <a:t>12 </a:t>
            </a:r>
            <a:r>
              <a:rPr lang="zh-CN" altLang="en-US" sz="1400" dirty="0">
                <a:solidFill>
                  <a:srgbClr val="7F7F7F"/>
                </a:solidFill>
                <a:latin typeface="微软雅黑" panose="020B0503020204020204" pitchFamily="34" charset="-122"/>
                <a:ea typeface="微软雅黑" panose="020B0503020204020204" pitchFamily="34" charset="-122"/>
              </a:rPr>
              <a:t>月</a:t>
            </a:r>
            <a:r>
              <a:rPr lang="en-US" altLang="zh-CN" sz="1400" dirty="0">
                <a:solidFill>
                  <a:srgbClr val="7F7F7F"/>
                </a:solidFill>
                <a:latin typeface="微软雅黑" panose="020B0503020204020204" pitchFamily="34" charset="-122"/>
                <a:ea typeface="微软雅黑" panose="020B0503020204020204" pitchFamily="34" charset="-122"/>
              </a:rPr>
              <a:t>31 </a:t>
            </a:r>
            <a:r>
              <a:rPr lang="zh-CN" altLang="en-US" sz="1400" dirty="0">
                <a:solidFill>
                  <a:srgbClr val="7F7F7F"/>
                </a:solidFill>
                <a:latin typeface="微软雅黑" panose="020B0503020204020204" pitchFamily="34" charset="-122"/>
                <a:ea typeface="微软雅黑" panose="020B0503020204020204" pitchFamily="34" charset="-122"/>
              </a:rPr>
              <a:t>日，工业和信息化部赛普评测中心（简称“赛普评测中心”）对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实时操作系统进行了实时性测试，并出具了测试报告。此报告是工信部第一份关于操作系统实时性的测试报告。</a:t>
            </a:r>
          </a:p>
        </p:txBody>
      </p:sp>
      <p:pic>
        <p:nvPicPr>
          <p:cNvPr id="2406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87007" y="1461505"/>
            <a:ext cx="4289994" cy="3381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5326" y="1458318"/>
            <a:ext cx="10801274" cy="1023742"/>
          </a:xfrm>
          <a:prstGeom prst="rect">
            <a:avLst/>
          </a:prstGeom>
          <a:noFill/>
        </p:spPr>
        <p:txBody>
          <a:bodyPr wrap="square" rtlCol="0">
            <a:spAutoFit/>
          </a:bodyPr>
          <a:lstStyle/>
          <a:p>
            <a:pPr algn="just">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      赛普评测中心的整个测试过程依据标准（规范）</a:t>
            </a:r>
            <a:r>
              <a:rPr lang="en-US" altLang="zh-CN" sz="1400" dirty="0">
                <a:solidFill>
                  <a:srgbClr val="7F7F7F"/>
                </a:solidFill>
                <a:latin typeface="微软雅黑" panose="020B0503020204020204" pitchFamily="34" charset="-122"/>
                <a:ea typeface="微软雅黑" panose="020B0503020204020204" pitchFamily="34" charset="-122"/>
              </a:rPr>
              <a:t>GB/T 25000.51-2010《</a:t>
            </a:r>
            <a:r>
              <a:rPr lang="zh-CN" altLang="en-US" sz="1400" dirty="0">
                <a:solidFill>
                  <a:srgbClr val="7F7F7F"/>
                </a:solidFill>
                <a:latin typeface="微软雅黑" panose="020B0503020204020204" pitchFamily="34" charset="-122"/>
                <a:ea typeface="微软雅黑" panose="020B0503020204020204" pitchFamily="34" charset="-122"/>
              </a:rPr>
              <a:t>软件工程软件产品质量要求与评价（</a:t>
            </a:r>
            <a:r>
              <a:rPr lang="en-US" altLang="zh-CN" sz="1400" dirty="0" err="1">
                <a:solidFill>
                  <a:srgbClr val="7F7F7F"/>
                </a:solidFill>
                <a:latin typeface="微软雅黑" panose="020B0503020204020204" pitchFamily="34" charset="-122"/>
                <a:ea typeface="微软雅黑" panose="020B0503020204020204" pitchFamily="34" charset="-122"/>
              </a:rPr>
              <a:t>SquaRE</a:t>
            </a:r>
            <a:r>
              <a:rPr lang="en-US" altLang="zh-CN" sz="1400" dirty="0">
                <a:solidFill>
                  <a:srgbClr val="7F7F7F"/>
                </a:solidFill>
                <a:latin typeface="微软雅黑" panose="020B0503020204020204" pitchFamily="34" charset="-122"/>
                <a:ea typeface="微软雅黑" panose="020B0503020204020204" pitchFamily="34" charset="-122"/>
              </a:rPr>
              <a:t> </a:t>
            </a:r>
            <a:r>
              <a:rPr lang="zh-CN" altLang="en-US" sz="1400" dirty="0">
                <a:solidFill>
                  <a:srgbClr val="7F7F7F"/>
                </a:solidFill>
                <a:latin typeface="微软雅黑" panose="020B0503020204020204" pitchFamily="34" charset="-122"/>
                <a:ea typeface="微软雅黑" panose="020B0503020204020204" pitchFamily="34" charset="-122"/>
              </a:rPr>
              <a:t>）商业现货（</a:t>
            </a:r>
            <a:r>
              <a:rPr lang="en-US" altLang="zh-CN" sz="1400" dirty="0">
                <a:solidFill>
                  <a:srgbClr val="7F7F7F"/>
                </a:solidFill>
                <a:latin typeface="微软雅黑" panose="020B0503020204020204" pitchFamily="34" charset="-122"/>
                <a:ea typeface="微软雅黑" panose="020B0503020204020204" pitchFamily="34" charset="-122"/>
              </a:rPr>
              <a:t>COTS</a:t>
            </a:r>
            <a:r>
              <a:rPr lang="zh-CN" altLang="en-US" sz="1400" dirty="0">
                <a:solidFill>
                  <a:srgbClr val="7F7F7F"/>
                </a:solidFill>
                <a:latin typeface="微软雅黑" panose="020B0503020204020204" pitchFamily="34" charset="-122"/>
                <a:ea typeface="微软雅黑" panose="020B0503020204020204" pitchFamily="34" charset="-122"/>
              </a:rPr>
              <a:t>）软件产品的质量要求和测试细则</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，分别对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在单核无压力、单核有压力、多核无压力和多核有压力四种情况下的实时性进行了测试（激励与测量时间计入延迟时间）。</a:t>
            </a:r>
          </a:p>
        </p:txBody>
      </p:sp>
      <p:graphicFrame>
        <p:nvGraphicFramePr>
          <p:cNvPr id="7" name="表格 6"/>
          <p:cNvGraphicFramePr>
            <a:graphicFrameLocks noGrp="1"/>
          </p:cNvGraphicFramePr>
          <p:nvPr>
            <p:extLst>
              <p:ext uri="{D42A27DB-BD31-4B8C-83A1-F6EECF244321}">
                <p14:modId xmlns:p14="http://schemas.microsoft.com/office/powerpoint/2010/main" val="3209769869"/>
              </p:ext>
            </p:extLst>
          </p:nvPr>
        </p:nvGraphicFramePr>
        <p:xfrm>
          <a:off x="7104112" y="3768666"/>
          <a:ext cx="3384376" cy="1800200"/>
        </p:xfrm>
        <a:graphic>
          <a:graphicData uri="http://schemas.openxmlformats.org/drawingml/2006/table">
            <a:tbl>
              <a:tblPr firstRow="1" bandRow="1">
                <a:tableStyleId>{5C22544A-7EE6-4342-B048-85BDC9FD1C3A}</a:tableStyleId>
              </a:tblPr>
              <a:tblGrid>
                <a:gridCol w="2118651">
                  <a:extLst>
                    <a:ext uri="{9D8B030D-6E8A-4147-A177-3AD203B41FA5}">
                      <a16:colId xmlns:a16="http://schemas.microsoft.com/office/drawing/2014/main" val="20000"/>
                    </a:ext>
                  </a:extLst>
                </a:gridCol>
                <a:gridCol w="1265725">
                  <a:extLst>
                    <a:ext uri="{9D8B030D-6E8A-4147-A177-3AD203B41FA5}">
                      <a16:colId xmlns:a16="http://schemas.microsoft.com/office/drawing/2014/main" val="20001"/>
                    </a:ext>
                  </a:extLst>
                </a:gridCol>
              </a:tblGrid>
              <a:tr h="450050">
                <a:tc>
                  <a:txBody>
                    <a:bodyPr/>
                    <a:lstStyle/>
                    <a:p>
                      <a:pPr algn="ctr">
                        <a:lnSpc>
                          <a:spcPct val="150000"/>
                        </a:lnSpc>
                      </a:pPr>
                      <a:r>
                        <a:rPr lang="zh-CN" altLang="en-US" sz="1200" b="1" i="0" u="none" strike="noStrike" kern="1200" baseline="0" dirty="0">
                          <a:solidFill>
                            <a:srgbClr val="00B0F0"/>
                          </a:solidFill>
                          <a:latin typeface="+mn-lt"/>
                          <a:ea typeface="微软雅黑" panose="020B0503020204020204" pitchFamily="34" charset="-122"/>
                          <a:cs typeface="+mn-cs"/>
                        </a:rPr>
                        <a:t>延迟时间</a:t>
                      </a:r>
                      <a:endParaRPr lang="zh-CN" altLang="en-US" sz="1200" b="1" dirty="0">
                        <a:solidFill>
                          <a:srgbClr val="00B0F0"/>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rgbClr val="00B0F0"/>
                          </a:solidFill>
                          <a:latin typeface="+mn-lt"/>
                          <a:ea typeface="微软雅黑" panose="020B0503020204020204" pitchFamily="34" charset="-122"/>
                          <a:cs typeface="+mn-cs"/>
                        </a:rPr>
                        <a:t>值</a:t>
                      </a:r>
                      <a:endParaRPr lang="zh-CN" altLang="en-US" sz="1200" b="1" dirty="0">
                        <a:solidFill>
                          <a:srgbClr val="00B0F0"/>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0050">
                <a:tc>
                  <a:txBody>
                    <a:bodyPr/>
                    <a:lstStyle/>
                    <a:p>
                      <a:pPr algn="ctr">
                        <a:lnSpc>
                          <a:spcPct val="150000"/>
                        </a:lnSpc>
                      </a:pPr>
                      <a:r>
                        <a:rPr lang="zh-CN" altLang="en-US" sz="1200" b="0" i="0" u="none" strike="noStrike" kern="1200" baseline="0" dirty="0">
                          <a:solidFill>
                            <a:schemeClr val="bg1"/>
                          </a:solidFill>
                          <a:latin typeface="+mn-lt"/>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26</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450050">
                <a:tc>
                  <a:txBody>
                    <a:bodyPr/>
                    <a:lstStyle/>
                    <a:p>
                      <a:pPr algn="ctr">
                        <a:lnSpc>
                          <a:spcPct val="150000"/>
                        </a:lnSpc>
                      </a:pPr>
                      <a:r>
                        <a:rPr lang="zh-CN" altLang="en-US" sz="1200" b="0" i="0" u="none" strike="noStrike" kern="1200" baseline="0" dirty="0">
                          <a:solidFill>
                            <a:srgbClr val="7F7F7F"/>
                          </a:solidFill>
                          <a:latin typeface="+mn-lt"/>
                          <a:ea typeface="微软雅黑" panose="020B0503020204020204" pitchFamily="34" charset="-122"/>
                          <a:cs typeface="+mn-cs"/>
                        </a:rPr>
                        <a:t>最小延迟时间（</a:t>
                      </a:r>
                      <a:r>
                        <a:rPr lang="en-US" altLang="zh-CN" sz="1200" dirty="0">
                          <a:solidFill>
                            <a:srgbClr val="7F7F7F"/>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rgbClr val="7F7F7F"/>
                          </a:solidFill>
                          <a:latin typeface="+mn-lt"/>
                          <a:ea typeface="微软雅黑" panose="020B0503020204020204" pitchFamily="34" charset="-122"/>
                          <a:cs typeface="+mn-cs"/>
                        </a:rPr>
                        <a:t>s</a:t>
                      </a:r>
                      <a:r>
                        <a:rPr lang="zh-CN" altLang="en-US" sz="1200" b="0" i="0" u="none" strike="noStrike" kern="1200" baseline="0" dirty="0">
                          <a:solidFill>
                            <a:srgbClr val="7F7F7F"/>
                          </a:solidFill>
                          <a:latin typeface="+mn-lt"/>
                          <a:ea typeface="微软雅黑" panose="020B0503020204020204" pitchFamily="34" charset="-122"/>
                          <a:cs typeface="+mn-cs"/>
                        </a:rPr>
                        <a:t>）</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2</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0050">
                <a:tc>
                  <a:txBody>
                    <a:bodyPr/>
                    <a:lstStyle/>
                    <a:p>
                      <a:pPr algn="ctr">
                        <a:lnSpc>
                          <a:spcPct val="150000"/>
                        </a:lnSpc>
                      </a:pPr>
                      <a:r>
                        <a:rPr lang="zh-CN" altLang="en-US" sz="1200" b="0" i="0" u="none" strike="noStrike" kern="1200" baseline="0" dirty="0">
                          <a:solidFill>
                            <a:schemeClr val="bg1"/>
                          </a:solidFill>
                          <a:latin typeface="+mn-lt"/>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3</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178678647"/>
              </p:ext>
            </p:extLst>
          </p:nvPr>
        </p:nvGraphicFramePr>
        <p:xfrm>
          <a:off x="1703512" y="3763000"/>
          <a:ext cx="3384376" cy="1818650"/>
        </p:xfrm>
        <a:graphic>
          <a:graphicData uri="http://schemas.openxmlformats.org/drawingml/2006/table">
            <a:tbl>
              <a:tblPr firstRow="1" bandRow="1">
                <a:tableStyleId>{5C22544A-7EE6-4342-B048-85BDC9FD1C3A}</a:tableStyleId>
              </a:tblPr>
              <a:tblGrid>
                <a:gridCol w="2118651">
                  <a:extLst>
                    <a:ext uri="{9D8B030D-6E8A-4147-A177-3AD203B41FA5}">
                      <a16:colId xmlns:a16="http://schemas.microsoft.com/office/drawing/2014/main" val="20000"/>
                    </a:ext>
                  </a:extLst>
                </a:gridCol>
                <a:gridCol w="1265725">
                  <a:extLst>
                    <a:ext uri="{9D8B030D-6E8A-4147-A177-3AD203B41FA5}">
                      <a16:colId xmlns:a16="http://schemas.microsoft.com/office/drawing/2014/main" val="20001"/>
                    </a:ext>
                  </a:extLst>
                </a:gridCol>
              </a:tblGrid>
              <a:tr h="450050">
                <a:tc>
                  <a:txBody>
                    <a:bodyPr/>
                    <a:lstStyle/>
                    <a:p>
                      <a:pPr algn="ctr">
                        <a:lnSpc>
                          <a:spcPct val="150000"/>
                        </a:lnSpc>
                      </a:pPr>
                      <a:r>
                        <a:rPr lang="zh-CN" altLang="en-US" sz="1200" b="1" i="0" u="none" strike="noStrike" kern="1200" baseline="0" dirty="0">
                          <a:solidFill>
                            <a:srgbClr val="00B0F0"/>
                          </a:solidFill>
                          <a:latin typeface="微软雅黑" panose="020B0503020204020204" pitchFamily="34" charset="-122"/>
                          <a:ea typeface="微软雅黑" panose="020B0503020204020204" pitchFamily="34" charset="-122"/>
                          <a:cs typeface="+mn-cs"/>
                        </a:rPr>
                        <a:t>延迟时间</a:t>
                      </a:r>
                      <a:endParaRPr lang="zh-CN" altLang="en-US" sz="1200" b="1"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zh-CN" altLang="en-US" sz="1200" b="1" i="0" u="none" strike="noStrike" kern="1200" baseline="0" dirty="0">
                          <a:solidFill>
                            <a:srgbClr val="00B0F0"/>
                          </a:solidFill>
                          <a:latin typeface="微软雅黑" panose="020B0503020204020204" pitchFamily="34" charset="-122"/>
                          <a:ea typeface="微软雅黑" panose="020B0503020204020204" pitchFamily="34" charset="-122"/>
                          <a:cs typeface="+mn-cs"/>
                        </a:rPr>
                        <a:t>值</a:t>
                      </a:r>
                      <a:endParaRPr lang="zh-CN" altLang="en-US" sz="1200" b="1"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0050">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j-lt"/>
                          <a:ea typeface="微软雅黑" panose="020B0503020204020204" pitchFamily="34" charset="-122"/>
                          <a:cs typeface="+mn-cs"/>
                        </a:rPr>
                        <a:t>12</a:t>
                      </a:r>
                      <a:endParaRPr lang="zh-CN" altLang="en-US" sz="1200" dirty="0">
                        <a:solidFill>
                          <a:schemeClr val="bg1"/>
                        </a:solidFill>
                        <a:latin typeface="+mj-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450050">
                <a:tc>
                  <a:txBody>
                    <a:bodyPr/>
                    <a:lstStyle/>
                    <a:p>
                      <a:pPr algn="ctr">
                        <a:lnSpc>
                          <a:spcPct val="150000"/>
                        </a:lnSpc>
                      </a:pPr>
                      <a:r>
                        <a:rPr lang="zh-CN" altLang="en-US"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最小延迟时间（</a:t>
                      </a:r>
                      <a:r>
                        <a:rPr lang="en-US" altLang="zh-CN" sz="1200" dirty="0">
                          <a:solidFill>
                            <a:srgbClr val="7F7F7F"/>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endParaRPr lang="zh-CN" altLang="en-US" sz="12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j-lt"/>
                          <a:ea typeface="微软雅黑" panose="020B0503020204020204" pitchFamily="34" charset="-122"/>
                          <a:cs typeface="+mn-cs"/>
                        </a:rPr>
                        <a:t>1</a:t>
                      </a:r>
                      <a:endParaRPr lang="zh-CN" altLang="en-US" sz="1200" dirty="0">
                        <a:solidFill>
                          <a:srgbClr val="7F7F7F"/>
                        </a:solidFill>
                        <a:latin typeface="+mj-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8500">
                <a:tc>
                  <a:txBody>
                    <a:bodyPr/>
                    <a:lstStyle/>
                    <a:p>
                      <a:pPr algn="ctr">
                        <a:lnSpc>
                          <a:spcPct val="150000"/>
                        </a:lnSpc>
                      </a:pPr>
                      <a:r>
                        <a:rPr lang="zh-CN" altLang="en-US" sz="1200" b="0" i="0" u="none" strike="noStrike" kern="1200" baseline="0" dirty="0">
                          <a:solidFill>
                            <a:schemeClr val="bg1"/>
                          </a:solidFill>
                          <a:latin typeface="+mn-lt"/>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j-lt"/>
                          <a:ea typeface="微软雅黑" panose="020B0503020204020204" pitchFamily="34" charset="-122"/>
                          <a:cs typeface="+mn-cs"/>
                        </a:rPr>
                        <a:t>2</a:t>
                      </a:r>
                      <a:endParaRPr lang="zh-CN" altLang="en-US" sz="1200" dirty="0">
                        <a:solidFill>
                          <a:schemeClr val="bg1"/>
                        </a:solidFill>
                        <a:latin typeface="+mj-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sp>
        <p:nvSpPr>
          <p:cNvPr id="3" name="矩形 2"/>
          <p:cNvSpPr/>
          <p:nvPr/>
        </p:nvSpPr>
        <p:spPr>
          <a:xfrm>
            <a:off x="7680177" y="3091816"/>
            <a:ext cx="1980029" cy="307777"/>
          </a:xfrm>
          <a:prstGeom prst="rect">
            <a:avLst/>
          </a:prstGeom>
        </p:spPr>
        <p:txBody>
          <a:bodyPr wrap="none">
            <a:spAutoFit/>
          </a:bodyPr>
          <a:lstStyle/>
          <a:p>
            <a:r>
              <a:rPr lang="zh-CN" altLang="en-US" sz="1400" dirty="0">
                <a:solidFill>
                  <a:srgbClr val="7F7F7F"/>
                </a:solidFill>
                <a:latin typeface="微软雅黑" panose="020B0503020204020204" pitchFamily="34" charset="-122"/>
                <a:ea typeface="微软雅黑" panose="020B0503020204020204" pitchFamily="34" charset="-122"/>
              </a:rPr>
              <a:t>（二）单核有压力测试</a:t>
            </a:r>
          </a:p>
        </p:txBody>
      </p:sp>
      <p:sp>
        <p:nvSpPr>
          <p:cNvPr id="12" name="矩形 11"/>
          <p:cNvSpPr/>
          <p:nvPr/>
        </p:nvSpPr>
        <p:spPr>
          <a:xfrm>
            <a:off x="2252667" y="3086150"/>
            <a:ext cx="1980029" cy="307777"/>
          </a:xfrm>
          <a:prstGeom prst="rect">
            <a:avLst/>
          </a:prstGeom>
        </p:spPr>
        <p:txBody>
          <a:bodyPr wrap="none">
            <a:spAutoFit/>
          </a:bodyPr>
          <a:lstStyle/>
          <a:p>
            <a:r>
              <a:rPr lang="zh-CN" altLang="en-US" sz="1400" dirty="0">
                <a:solidFill>
                  <a:srgbClr val="7F7F7F"/>
                </a:solidFill>
                <a:latin typeface="微软雅黑" panose="020B0503020204020204" pitchFamily="34" charset="-122"/>
                <a:ea typeface="微软雅黑" panose="020B0503020204020204" pitchFamily="34" charset="-122"/>
              </a:rPr>
              <a:t>（一）单核无压力测试</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85800" y="4491211"/>
            <a:ext cx="6696819" cy="1296144"/>
            <a:chOff x="107504" y="4653136"/>
            <a:chExt cx="5760640" cy="1296144"/>
          </a:xfrm>
        </p:grpSpPr>
        <p:sp>
          <p:nvSpPr>
            <p:cNvPr id="18" name="矩形 17"/>
            <p:cNvSpPr/>
            <p:nvPr/>
          </p:nvSpPr>
          <p:spPr>
            <a:xfrm>
              <a:off x="107504" y="4653136"/>
              <a:ext cx="5760640" cy="129614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19" name="矩形 18"/>
            <p:cNvSpPr/>
            <p:nvPr/>
          </p:nvSpPr>
          <p:spPr>
            <a:xfrm>
              <a:off x="119919" y="4653136"/>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latin typeface="微软雅黑" panose="020B0503020204020204" pitchFamily="34" charset="-122"/>
                  <a:ea typeface="微软雅黑" panose="020B0503020204020204" pitchFamily="34" charset="-122"/>
                </a:rPr>
                <a:t>LongWing</a:t>
              </a:r>
              <a:r>
                <a:rPr lang="en-US" altLang="zh-CN" sz="1400" b="1" baseline="30000" dirty="0">
                  <a:solidFill>
                    <a:schemeClr val="tx1"/>
                  </a:solidFill>
                  <a:latin typeface="微软雅黑" panose="020B0503020204020204" pitchFamily="34" charset="-122"/>
                  <a:ea typeface="微软雅黑" panose="020B0503020204020204" pitchFamily="34" charset="-122"/>
                </a:rPr>
                <a:t>(TM)</a:t>
              </a:r>
              <a:r>
                <a:rPr lang="en-US" altLang="zh-CN" sz="1400" b="1" dirty="0">
                  <a:solidFill>
                    <a:schemeClr val="tx1"/>
                  </a:solidFill>
                  <a:latin typeface="微软雅黑" panose="020B0503020204020204" pitchFamily="34" charset="-122"/>
                  <a:ea typeface="微软雅黑" panose="020B0503020204020204" pitchFamily="34" charset="-122"/>
                </a:rPr>
                <a:t> Kernel</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229702" y="5085184"/>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Interrupt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1614424" y="5085184"/>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RMS</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3038014" y="5085184"/>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Timer</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1614424" y="5517232"/>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229702" y="5517232"/>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Message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4478174" y="5085183"/>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Thread</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26" name="Std_Dev"/>
          <p:cNvGrpSpPr/>
          <p:nvPr/>
        </p:nvGrpSpPr>
        <p:grpSpPr>
          <a:xfrm>
            <a:off x="685800" y="3581483"/>
            <a:ext cx="6696819" cy="864096"/>
            <a:chOff x="107504" y="3717032"/>
            <a:chExt cx="5760640" cy="864096"/>
          </a:xfrm>
        </p:grpSpPr>
        <p:sp>
          <p:nvSpPr>
            <p:cNvPr id="27" name="矩形 26"/>
            <p:cNvSpPr/>
            <p:nvPr/>
          </p:nvSpPr>
          <p:spPr>
            <a:xfrm>
              <a:off x="107504" y="3717032"/>
              <a:ext cx="5760640" cy="864096"/>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28" name="矩形 27"/>
            <p:cNvSpPr/>
            <p:nvPr/>
          </p:nvSpPr>
          <p:spPr>
            <a:xfrm>
              <a:off x="120553" y="3717032"/>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rPr>
                <a:t>Standard device module</a:t>
              </a:r>
              <a:endParaRPr lang="zh-CN" altLang="en-US" sz="1400" b="1" dirty="0">
                <a:solidFill>
                  <a:schemeClr val="accent6">
                    <a:lumMod val="75000"/>
                  </a:schemeClr>
                </a:solidFill>
              </a:endParaRPr>
            </a:p>
          </p:txBody>
        </p:sp>
      </p:grpSp>
      <p:grpSp>
        <p:nvGrpSpPr>
          <p:cNvPr id="29" name="IO_sys"/>
          <p:cNvGrpSpPr/>
          <p:nvPr/>
        </p:nvGrpSpPr>
        <p:grpSpPr>
          <a:xfrm>
            <a:off x="685800" y="3077428"/>
            <a:ext cx="6696819" cy="458233"/>
            <a:chOff x="107504" y="3140968"/>
            <a:chExt cx="5760640" cy="504056"/>
          </a:xfrm>
        </p:grpSpPr>
        <p:sp>
          <p:nvSpPr>
            <p:cNvPr id="30" name="矩形 29"/>
            <p:cNvSpPr/>
            <p:nvPr/>
          </p:nvSpPr>
          <p:spPr>
            <a:xfrm>
              <a:off x="107504" y="3140968"/>
              <a:ext cx="5760640" cy="504056"/>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1" name="矩形 30"/>
            <p:cNvSpPr/>
            <p:nvPr/>
          </p:nvSpPr>
          <p:spPr>
            <a:xfrm>
              <a:off x="119919" y="3246782"/>
              <a:ext cx="1074437" cy="288032"/>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I/O</a:t>
              </a:r>
              <a:r>
                <a:rPr lang="en-US" altLang="zh-CN" dirty="0">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System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685800" y="6147395"/>
            <a:ext cx="6696819"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Hardware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33" name="矩形 32"/>
          <p:cNvSpPr/>
          <p:nvPr/>
        </p:nvSpPr>
        <p:spPr>
          <a:xfrm>
            <a:off x="685800" y="5831315"/>
            <a:ext cx="6696819"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BSP &amp; Drivers</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34" name="TextBox 33"/>
          <p:cNvSpPr txBox="1">
            <a:spLocks noChangeArrowheads="1"/>
          </p:cNvSpPr>
          <p:nvPr/>
        </p:nvSpPr>
        <p:spPr bwMode="auto">
          <a:xfrm>
            <a:off x="7862292" y="5093500"/>
            <a:ext cx="3132410" cy="1384995"/>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165380"/>
                </a:solidFill>
                <a:latin typeface="微软雅黑" panose="020B0503020204020204" pitchFamily="34" charset="-122"/>
                <a:ea typeface="微软雅黑" panose="020B0503020204020204" pitchFamily="34" charset="-122"/>
              </a:rPr>
              <a:t>2007</a:t>
            </a:r>
            <a:r>
              <a:rPr lang="zh-CN" altLang="en-US" sz="2800" b="1" dirty="0">
                <a:solidFill>
                  <a:srgbClr val="165380"/>
                </a:solidFill>
                <a:latin typeface="微软雅黑" panose="020B0503020204020204" pitchFamily="34" charset="-122"/>
                <a:ea typeface="微软雅黑" panose="020B0503020204020204" pitchFamily="34" charset="-122"/>
              </a:rPr>
              <a:t>年</a:t>
            </a:r>
            <a:endParaRPr lang="en-US" altLang="zh-CN" sz="2800" b="1" dirty="0">
              <a:solidFill>
                <a:srgbClr val="165380"/>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增加 </a:t>
            </a:r>
            <a:r>
              <a:rPr lang="en-US" altLang="zh-CN" sz="1400" dirty="0">
                <a:solidFill>
                  <a:srgbClr val="7F7F7F"/>
                </a:solidFill>
                <a:latin typeface="微软雅黑" panose="020B0503020204020204" pitchFamily="34" charset="-122"/>
                <a:ea typeface="微软雅黑" panose="020B0503020204020204" pitchFamily="34" charset="-122"/>
              </a:rPr>
              <a:t>I/O </a:t>
            </a:r>
            <a:r>
              <a:rPr lang="zh-CN" altLang="en-US" sz="1400" dirty="0">
                <a:solidFill>
                  <a:srgbClr val="7F7F7F"/>
                </a:solidFill>
                <a:latin typeface="微软雅黑" panose="020B0503020204020204" pitchFamily="34" charset="-122"/>
                <a:ea typeface="微软雅黑" panose="020B0503020204020204" pitchFamily="34" charset="-122"/>
              </a:rPr>
              <a:t>系统，提供某些设备的标准驱动模块，如</a:t>
            </a:r>
            <a:r>
              <a:rPr lang="en-US" altLang="zh-CN" sz="1400" dirty="0">
                <a:solidFill>
                  <a:srgbClr val="7F7F7F"/>
                </a:solidFill>
                <a:latin typeface="微软雅黑" panose="020B0503020204020204" pitchFamily="34" charset="-122"/>
                <a:ea typeface="微软雅黑" panose="020B0503020204020204" pitchFamily="34" charset="-122"/>
              </a:rPr>
              <a:t>SPI</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a:solidFill>
                  <a:srgbClr val="7F7F7F"/>
                </a:solidFill>
                <a:latin typeface="微软雅黑" panose="020B0503020204020204" pitchFamily="34" charset="-122"/>
                <a:ea typeface="微软雅黑" panose="020B0503020204020204" pitchFamily="34" charset="-122"/>
              </a:rPr>
              <a:t>IIC</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a:solidFill>
                  <a:srgbClr val="7F7F7F"/>
                </a:solidFill>
                <a:latin typeface="微软雅黑" panose="020B0503020204020204" pitchFamily="34" charset="-122"/>
                <a:ea typeface="微软雅黑" panose="020B0503020204020204" pitchFamily="34" charset="-122"/>
              </a:rPr>
              <a:t>TTY </a:t>
            </a:r>
            <a:r>
              <a:rPr lang="zh-CN" altLang="en-US" sz="1400" dirty="0">
                <a:solidFill>
                  <a:srgbClr val="7F7F7F"/>
                </a:solidFill>
                <a:latin typeface="微软雅黑" panose="020B0503020204020204" pitchFamily="34" charset="-122"/>
                <a:ea typeface="微软雅黑" panose="020B0503020204020204" pitchFamily="34" charset="-122"/>
              </a:rPr>
              <a:t>等。</a:t>
            </a:r>
          </a:p>
        </p:txBody>
      </p:sp>
      <p:sp>
        <p:nvSpPr>
          <p:cNvPr id="35" name="TTY"/>
          <p:cNvSpPr/>
          <p:nvPr/>
        </p:nvSpPr>
        <p:spPr>
          <a:xfrm>
            <a:off x="2566788" y="3980493"/>
            <a:ext cx="1409195"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TTY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6" name="IIC"/>
          <p:cNvSpPr/>
          <p:nvPr/>
        </p:nvSpPr>
        <p:spPr>
          <a:xfrm>
            <a:off x="4156125" y="3987155"/>
            <a:ext cx="1409195"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IIC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7" name="ETC"/>
          <p:cNvSpPr/>
          <p:nvPr/>
        </p:nvSpPr>
        <p:spPr>
          <a:xfrm>
            <a:off x="5745462" y="3987155"/>
            <a:ext cx="1409195"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8" name="SPI"/>
          <p:cNvSpPr/>
          <p:nvPr/>
        </p:nvSpPr>
        <p:spPr>
          <a:xfrm>
            <a:off x="977451" y="3977527"/>
            <a:ext cx="1409195"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SPI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4151785" y="980728"/>
            <a:ext cx="184731" cy="369332"/>
          </a:xfrm>
          <a:prstGeom prst="rect">
            <a:avLst/>
          </a:prstGeom>
          <a:noFill/>
        </p:spPr>
        <p:txBody>
          <a:bodyPr wrap="none" rtlCol="0">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64" presetClass="path" presetSubtype="0" accel="50000" decel="50000" fill="hold" nodeType="withEffect">
                                  <p:stCondLst>
                                    <p:cond delay="0"/>
                                  </p:stCondLst>
                                  <p:childTnLst>
                                    <p:animMotion origin="layout" path="M 0 0 L 0 -0.25 E" pathEditMode="relative" ptsTypes="">
                                      <p:cBhvr>
                                        <p:cTn id="10" dur="1000" spd="-100000" fill="hold"/>
                                        <p:tgtEl>
                                          <p:spTgt spid="26"/>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3.88889E-6 4.07407E-6 L 3.88889E-6 -0.34121 " pathEditMode="relative" rAng="0" ptsTypes="AA">
                                      <p:cBhvr>
                                        <p:cTn id="12" dur="1100" spd="-100000" fill="hold"/>
                                        <p:tgtEl>
                                          <p:spTgt spid="29"/>
                                        </p:tgtEl>
                                        <p:attrNameLst>
                                          <p:attrName>ppt_x</p:attrName>
                                          <p:attrName>ppt_y</p:attrName>
                                        </p:attrNameLst>
                                      </p:cBhvr>
                                      <p:rCtr x="0" y="-17060"/>
                                    </p:animMotion>
                                  </p:childTnLst>
                                </p:cTn>
                              </p:par>
                              <p:par>
                                <p:cTn id="13" presetID="9" presetClass="emph" presetSubtype="0" grpId="0" nodeType="withEffect">
                                  <p:stCondLst>
                                    <p:cond delay="0"/>
                                  </p:stCondLst>
                                  <p:childTnLst>
                                    <p:set>
                                      <p:cBhvr rctx="PPT">
                                        <p:cTn id="14" dur="1000"/>
                                        <p:tgtEl>
                                          <p:spTgt spid="38"/>
                                        </p:tgtEl>
                                        <p:attrNameLst>
                                          <p:attrName>style.opacity</p:attrName>
                                        </p:attrNameLst>
                                      </p:cBhvr>
                                      <p:to>
                                        <p:strVal val="0"/>
                                      </p:to>
                                    </p:set>
                                    <p:animEffect filter="image" prLst="opacity: 0">
                                      <p:cBhvr rctx="IE">
                                        <p:cTn id="15" dur="1000"/>
                                        <p:tgtEl>
                                          <p:spTgt spid="38"/>
                                        </p:tgtEl>
                                      </p:cBhvr>
                                    </p:animEffect>
                                  </p:childTnLst>
                                </p:cTn>
                              </p:par>
                              <p:par>
                                <p:cTn id="16" presetID="0" presetClass="path" presetSubtype="0" accel="50000" decel="50000" fill="hold" grpId="1" nodeType="withEffect">
                                  <p:stCondLst>
                                    <p:cond delay="800"/>
                                  </p:stCondLst>
                                  <p:childTnLst>
                                    <p:animMotion origin="layout" path="M 2.5E-6 -6.2963E-6 C 0.0783 -0.07454 0.15677 -0.14908 0.23438 -0.17917 C 0.31198 -0.20927 0.39601 -0.19005 0.46563 -0.18056 C 0.53524 -0.17107 0.59358 -0.14677 0.65208 -0.12223 " pathEditMode="relative" ptsTypes="aaaA">
                                      <p:cBhvr>
                                        <p:cTn id="17" dur="1100" spd="-100000" fill="hold"/>
                                        <p:tgtEl>
                                          <p:spTgt spid="38"/>
                                        </p:tgtEl>
                                        <p:attrNameLst>
                                          <p:attrName>ppt_x</p:attrName>
                                          <p:attrName>ppt_y</p:attrName>
                                        </p:attrNameLst>
                                      </p:cBhvr>
                                    </p:animMotion>
                                  </p:childTnLst>
                                </p:cTn>
                              </p:par>
                              <p:par>
                                <p:cTn id="18" presetID="9" presetClass="emph" presetSubtype="0" grpId="0" nodeType="withEffect">
                                  <p:stCondLst>
                                    <p:cond delay="0"/>
                                  </p:stCondLst>
                                  <p:childTnLst>
                                    <p:set>
                                      <p:cBhvr rctx="PPT">
                                        <p:cTn id="19" dur="1000"/>
                                        <p:tgtEl>
                                          <p:spTgt spid="35"/>
                                        </p:tgtEl>
                                        <p:attrNameLst>
                                          <p:attrName>style.opacity</p:attrName>
                                        </p:attrNameLst>
                                      </p:cBhvr>
                                      <p:to>
                                        <p:strVal val="0"/>
                                      </p:to>
                                    </p:set>
                                    <p:animEffect filter="image" prLst="opacity: 0">
                                      <p:cBhvr rctx="IE">
                                        <p:cTn id="20" dur="1000"/>
                                        <p:tgtEl>
                                          <p:spTgt spid="35"/>
                                        </p:tgtEl>
                                      </p:cBhvr>
                                    </p:animEffect>
                                  </p:childTnLst>
                                </p:cTn>
                              </p:par>
                              <p:par>
                                <p:cTn id="21" presetID="0" presetClass="path" presetSubtype="0" accel="50000" decel="50000" fill="hold" grpId="1" nodeType="withEffect">
                                  <p:stCondLst>
                                    <p:cond delay="600"/>
                                  </p:stCondLst>
                                  <p:childTnLst>
                                    <p:animMotion origin="layout" path="M -5.55556E-6 -1.85185E-6 C 0.07204 -0.05162 0.14409 -0.10324 0.20416 -0.12361 C 0.26423 -0.14398 0.30989 -0.13889 0.36041 -0.12222 C 0.41093 -0.10555 0.46544 -0.0412 0.50728 -0.02361 C 0.54895 -0.00602 0.57968 -0.01134 0.61041 -0.01666 " pathEditMode="relative" ptsTypes="aaaaA">
                                      <p:cBhvr>
                                        <p:cTn id="22" dur="1500" spd="-100000" fill="hold"/>
                                        <p:tgtEl>
                                          <p:spTgt spid="35"/>
                                        </p:tgtEl>
                                        <p:attrNameLst>
                                          <p:attrName>ppt_x</p:attrName>
                                          <p:attrName>ppt_y</p:attrName>
                                        </p:attrNameLst>
                                      </p:cBhvr>
                                    </p:animMotion>
                                  </p:childTnLst>
                                </p:cTn>
                              </p:par>
                              <p:par>
                                <p:cTn id="23" presetID="9" presetClass="emph" presetSubtype="0" grpId="0" nodeType="withEffect">
                                  <p:stCondLst>
                                    <p:cond delay="0"/>
                                  </p:stCondLst>
                                  <p:childTnLst>
                                    <p:set>
                                      <p:cBhvr rctx="PPT">
                                        <p:cTn id="24" dur="1000"/>
                                        <p:tgtEl>
                                          <p:spTgt spid="36"/>
                                        </p:tgtEl>
                                        <p:attrNameLst>
                                          <p:attrName>style.opacity</p:attrName>
                                        </p:attrNameLst>
                                      </p:cBhvr>
                                      <p:to>
                                        <p:strVal val="0"/>
                                      </p:to>
                                    </p:set>
                                    <p:animEffect filter="image" prLst="opacity: 0">
                                      <p:cBhvr rctx="IE">
                                        <p:cTn id="25" dur="1000"/>
                                        <p:tgtEl>
                                          <p:spTgt spid="36"/>
                                        </p:tgtEl>
                                      </p:cBhvr>
                                    </p:animEffect>
                                  </p:childTnLst>
                                </p:cTn>
                              </p:par>
                              <p:par>
                                <p:cTn id="26" presetID="0" presetClass="path" presetSubtype="0" accel="50000" decel="50000" fill="hold" grpId="1" nodeType="withEffect">
                                  <p:stCondLst>
                                    <p:cond delay="800"/>
                                  </p:stCondLst>
                                  <p:childTnLst>
                                    <p:animMotion origin="layout" path="M 6.94444E-6 2.59259E-6 C 0.05678 -0.03287 0.11372 -0.06574 0.16251 -0.07222 C 0.21129 -0.07871 0.25278 -0.06042 0.29272 -0.03889 C 0.33265 -0.01736 0.3632 0.03819 0.40209 0.05694 C 0.44098 0.07569 0.48594 0.08125 0.52605 0.07361 C 0.56615 0.06597 0.62327 0.02153 0.64272 0.01111 " pathEditMode="relative" ptsTypes="aaaaaA">
                                      <p:cBhvr>
                                        <p:cTn id="27" dur="1500" spd="-100000" fill="hold"/>
                                        <p:tgtEl>
                                          <p:spTgt spid="36"/>
                                        </p:tgtEl>
                                        <p:attrNameLst>
                                          <p:attrName>ppt_x</p:attrName>
                                          <p:attrName>ppt_y</p:attrName>
                                        </p:attrNameLst>
                                      </p:cBhvr>
                                    </p:animMotion>
                                  </p:childTnLst>
                                </p:cTn>
                              </p:par>
                              <p:par>
                                <p:cTn id="28" presetID="9" presetClass="emph" presetSubtype="0" grpId="0" nodeType="withEffect">
                                  <p:stCondLst>
                                    <p:cond delay="0"/>
                                  </p:stCondLst>
                                  <p:childTnLst>
                                    <p:set>
                                      <p:cBhvr rctx="PPT">
                                        <p:cTn id="29" dur="1500"/>
                                        <p:tgtEl>
                                          <p:spTgt spid="37"/>
                                        </p:tgtEl>
                                        <p:attrNameLst>
                                          <p:attrName>style.opacity</p:attrName>
                                        </p:attrNameLst>
                                      </p:cBhvr>
                                      <p:to>
                                        <p:strVal val="0"/>
                                      </p:to>
                                    </p:set>
                                    <p:animEffect filter="image" prLst="opacity: 0">
                                      <p:cBhvr rctx="IE">
                                        <p:cTn id="30" dur="1500"/>
                                        <p:tgtEl>
                                          <p:spTgt spid="37"/>
                                        </p:tgtEl>
                                      </p:cBhvr>
                                    </p:animEffect>
                                  </p:childTnLst>
                                </p:cTn>
                              </p:par>
                              <p:par>
                                <p:cTn id="31" presetID="0" presetClass="path" presetSubtype="0" accel="50000" decel="50000" fill="hold" grpId="1" nodeType="withEffect">
                                  <p:stCondLst>
                                    <p:cond delay="1500"/>
                                  </p:stCondLst>
                                  <p:childTnLst>
                                    <p:animMotion origin="layout" path="M 6.94444E-6 2.59259E-6 C 0.05678 -0.03287 0.11372 -0.06574 0.16251 -0.07222 C 0.21129 -0.07871 0.25278 -0.06042 0.29272 -0.03889 C 0.33265 -0.01736 0.3632 0.03819 0.40209 0.05694 C 0.44098 0.07569 0.48594 0.08125 0.52605 0.07361 C 0.56615 0.06597 0.62327 0.02153 0.64272 0.01111 " pathEditMode="relative" ptsTypes="aaaaaA">
                                      <p:cBhvr>
                                        <p:cTn id="32" dur="1500" spd="-100000" fill="hold"/>
                                        <p:tgtEl>
                                          <p:spTgt spid="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5" grpId="1" animBg="1"/>
      <p:bldP spid="36" grpId="0" animBg="1"/>
      <p:bldP spid="36" grpId="1" animBg="1"/>
      <p:bldP spid="37" grpId="0" animBg="1"/>
      <p:bldP spid="37" grpId="1" animBg="1"/>
      <p:bldP spid="38" grpId="0" animBg="1"/>
      <p:bldP spid="38"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004449125"/>
              </p:ext>
            </p:extLst>
          </p:nvPr>
        </p:nvGraphicFramePr>
        <p:xfrm>
          <a:off x="1055440" y="1597940"/>
          <a:ext cx="10081120" cy="1790060"/>
        </p:xfrm>
        <a:graphic>
          <a:graphicData uri="http://schemas.openxmlformats.org/drawingml/2006/table">
            <a:tbl>
              <a:tblPr firstRow="1" bandRow="1">
                <a:tableStyleId>{5C22544A-7EE6-4342-B048-85BDC9FD1C3A}</a:tableStyleId>
              </a:tblPr>
              <a:tblGrid>
                <a:gridCol w="2376006">
                  <a:extLst>
                    <a:ext uri="{9D8B030D-6E8A-4147-A177-3AD203B41FA5}">
                      <a16:colId xmlns:a16="http://schemas.microsoft.com/office/drawing/2014/main" val="20000"/>
                    </a:ext>
                  </a:extLst>
                </a:gridCol>
                <a:gridCol w="1656442">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2016224">
                  <a:extLst>
                    <a:ext uri="{9D8B030D-6E8A-4147-A177-3AD203B41FA5}">
                      <a16:colId xmlns:a16="http://schemas.microsoft.com/office/drawing/2014/main" val="20003"/>
                    </a:ext>
                  </a:extLst>
                </a:gridCol>
                <a:gridCol w="2016224">
                  <a:extLst>
                    <a:ext uri="{9D8B030D-6E8A-4147-A177-3AD203B41FA5}">
                      <a16:colId xmlns:a16="http://schemas.microsoft.com/office/drawing/2014/main" val="20004"/>
                    </a:ext>
                  </a:extLst>
                </a:gridCol>
              </a:tblGrid>
              <a:tr h="358012">
                <a:tc rowSpan="2">
                  <a:txBody>
                    <a:bodyPr/>
                    <a:lstStyle/>
                    <a:p>
                      <a:pPr algn="ctr">
                        <a:lnSpc>
                          <a:spcPct val="200000"/>
                        </a:lnSpc>
                      </a:pPr>
                      <a:r>
                        <a:rPr lang="zh-CN" altLang="en-US" sz="1200" b="1" i="0" u="none" strike="noStrike" kern="1200" baseline="0" dirty="0">
                          <a:solidFill>
                            <a:srgbClr val="00B0F0"/>
                          </a:solidFill>
                          <a:latin typeface="+mn-lt"/>
                          <a:ea typeface="微软雅黑" panose="020B0503020204020204" pitchFamily="34" charset="-122"/>
                          <a:cs typeface="+mn-cs"/>
                        </a:rPr>
                        <a:t>延迟时间</a:t>
                      </a:r>
                      <a:endParaRPr lang="zh-CN" altLang="en-US" sz="1200" b="1" dirty="0">
                        <a:solidFill>
                          <a:srgbClr val="00B0F0"/>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i="0" u="none" strike="noStrike" kern="1200" baseline="0" dirty="0">
                          <a:solidFill>
                            <a:srgbClr val="00B0F0"/>
                          </a:solidFill>
                          <a:latin typeface="+mn-lt"/>
                          <a:ea typeface="微软雅黑" panose="020B0503020204020204" pitchFamily="34" charset="-122"/>
                          <a:cs typeface="+mn-cs"/>
                        </a:rPr>
                        <a:t>值</a:t>
                      </a:r>
                      <a:endParaRPr lang="zh-CN" altLang="en-US" sz="1200" b="1" dirty="0">
                        <a:solidFill>
                          <a:srgbClr val="00B0F0"/>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58012">
                <a:tc vMerge="1">
                  <a:txBody>
                    <a:bodyPr/>
                    <a:lstStyle/>
                    <a:p>
                      <a:endParaRPr lang="zh-CN"/>
                    </a:p>
                  </a:txBody>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CPU#0</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CPU#1</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CPU#2</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CPU#3</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58012">
                <a:tc>
                  <a:txBody>
                    <a:bodyPr/>
                    <a:lstStyle/>
                    <a:p>
                      <a:pPr algn="ctr">
                        <a:lnSpc>
                          <a:spcPct val="100000"/>
                        </a:lnSpc>
                      </a:pPr>
                      <a:r>
                        <a:rPr lang="zh-CN" altLang="en-US" sz="1200" b="0" i="0" u="none" strike="noStrike" kern="1200" baseline="0" dirty="0">
                          <a:solidFill>
                            <a:srgbClr val="7F7F7F"/>
                          </a:solidFill>
                          <a:latin typeface="+mn-lt"/>
                          <a:ea typeface="微软雅黑" panose="020B0503020204020204" pitchFamily="34" charset="-122"/>
                          <a:cs typeface="+mn-cs"/>
                        </a:rPr>
                        <a:t>最大延迟时间（</a:t>
                      </a:r>
                      <a:r>
                        <a:rPr lang="en-US" altLang="zh-CN" sz="1200" dirty="0">
                          <a:solidFill>
                            <a:srgbClr val="7F7F7F"/>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rgbClr val="7F7F7F"/>
                          </a:solidFill>
                          <a:latin typeface="+mn-lt"/>
                          <a:ea typeface="微软雅黑" panose="020B0503020204020204" pitchFamily="34" charset="-122"/>
                          <a:cs typeface="+mn-cs"/>
                        </a:rPr>
                        <a:t>s</a:t>
                      </a:r>
                      <a:r>
                        <a:rPr lang="zh-CN" altLang="en-US" sz="1200" b="0" i="0" u="none" strike="noStrike" kern="1200" baseline="0" dirty="0">
                          <a:solidFill>
                            <a:srgbClr val="7F7F7F"/>
                          </a:solidFill>
                          <a:latin typeface="+mn-lt"/>
                          <a:ea typeface="微软雅黑" panose="020B0503020204020204" pitchFamily="34" charset="-122"/>
                          <a:cs typeface="+mn-cs"/>
                        </a:rPr>
                        <a:t>）</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13</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10</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6</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9</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8012">
                <a:tc>
                  <a:txBody>
                    <a:bodyPr/>
                    <a:lstStyle/>
                    <a:p>
                      <a:pPr algn="ctr">
                        <a:lnSpc>
                          <a:spcPct val="100000"/>
                        </a:lnSpc>
                      </a:pPr>
                      <a:r>
                        <a:rPr lang="zh-CN" altLang="en-US" sz="1200" b="0" i="0" u="none" strike="noStrike" kern="1200" baseline="0" dirty="0">
                          <a:solidFill>
                            <a:schemeClr val="bg1"/>
                          </a:solidFill>
                          <a:latin typeface="+mn-lt"/>
                          <a:ea typeface="微软雅黑" panose="020B0503020204020204" pitchFamily="34" charset="-122"/>
                          <a:cs typeface="+mn-cs"/>
                        </a:rPr>
                        <a:t>最小延迟时间（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1</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1</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1</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r h="358012">
                <a:tc>
                  <a:txBody>
                    <a:bodyPr/>
                    <a:lstStyle/>
                    <a:p>
                      <a:pPr algn="ctr">
                        <a:lnSpc>
                          <a:spcPct val="100000"/>
                        </a:lnSpc>
                      </a:pPr>
                      <a:r>
                        <a:rPr lang="zh-CN" altLang="en-US" sz="1200" b="0" i="0" u="none" strike="noStrike" kern="1200" baseline="0" dirty="0">
                          <a:solidFill>
                            <a:srgbClr val="7F7F7F"/>
                          </a:solidFill>
                          <a:latin typeface="+mn-lt"/>
                          <a:ea typeface="微软雅黑" panose="020B0503020204020204" pitchFamily="34" charset="-122"/>
                          <a:cs typeface="+mn-cs"/>
                        </a:rPr>
                        <a:t>平均延迟时间（</a:t>
                      </a:r>
                      <a:r>
                        <a:rPr lang="en-US" altLang="zh-CN" sz="1200" dirty="0">
                          <a:solidFill>
                            <a:srgbClr val="7F7F7F"/>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rgbClr val="7F7F7F"/>
                          </a:solidFill>
                          <a:latin typeface="+mn-lt"/>
                          <a:ea typeface="微软雅黑" panose="020B0503020204020204" pitchFamily="34" charset="-122"/>
                          <a:cs typeface="+mn-cs"/>
                        </a:rPr>
                        <a:t>s</a:t>
                      </a:r>
                      <a:r>
                        <a:rPr lang="zh-CN" altLang="en-US" sz="1200" b="0" i="0" u="none" strike="noStrike" kern="1200" baseline="0" dirty="0">
                          <a:solidFill>
                            <a:srgbClr val="7F7F7F"/>
                          </a:solidFill>
                          <a:latin typeface="+mn-lt"/>
                          <a:ea typeface="微软雅黑" panose="020B0503020204020204" pitchFamily="34" charset="-122"/>
                          <a:cs typeface="+mn-cs"/>
                        </a:rPr>
                        <a:t>）</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4</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3</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2</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2</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065394953"/>
              </p:ext>
            </p:extLst>
          </p:nvPr>
        </p:nvGraphicFramePr>
        <p:xfrm>
          <a:off x="1063822" y="4221088"/>
          <a:ext cx="10081120" cy="1819944"/>
        </p:xfrm>
        <a:graphic>
          <a:graphicData uri="http://schemas.openxmlformats.org/drawingml/2006/table">
            <a:tbl>
              <a:tblPr firstRow="1" bandRow="1">
                <a:tableStyleId>{5C22544A-7EE6-4342-B048-85BDC9FD1C3A}</a:tableStyleId>
              </a:tblPr>
              <a:tblGrid>
                <a:gridCol w="2376006">
                  <a:extLst>
                    <a:ext uri="{9D8B030D-6E8A-4147-A177-3AD203B41FA5}">
                      <a16:colId xmlns:a16="http://schemas.microsoft.com/office/drawing/2014/main" val="20000"/>
                    </a:ext>
                  </a:extLst>
                </a:gridCol>
                <a:gridCol w="1656442">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2016224">
                  <a:extLst>
                    <a:ext uri="{9D8B030D-6E8A-4147-A177-3AD203B41FA5}">
                      <a16:colId xmlns:a16="http://schemas.microsoft.com/office/drawing/2014/main" val="20003"/>
                    </a:ext>
                  </a:extLst>
                </a:gridCol>
                <a:gridCol w="2016224">
                  <a:extLst>
                    <a:ext uri="{9D8B030D-6E8A-4147-A177-3AD203B41FA5}">
                      <a16:colId xmlns:a16="http://schemas.microsoft.com/office/drawing/2014/main" val="20004"/>
                    </a:ext>
                  </a:extLst>
                </a:gridCol>
              </a:tblGrid>
              <a:tr h="358012">
                <a:tc rowSpan="2">
                  <a:txBody>
                    <a:bodyPr/>
                    <a:lstStyle/>
                    <a:p>
                      <a:pPr marL="0" marR="0" indent="0" algn="ctr" defTabSz="914400" rtl="0" eaLnBrk="1" fontAlgn="auto" latinLnBrk="0" hangingPunct="1">
                        <a:lnSpc>
                          <a:spcPct val="200000"/>
                        </a:lnSpc>
                        <a:spcBef>
                          <a:spcPts val="0"/>
                        </a:spcBef>
                        <a:spcAft>
                          <a:spcPts val="0"/>
                        </a:spcAft>
                        <a:buClrTx/>
                        <a:buSzTx/>
                        <a:buFontTx/>
                        <a:buNone/>
                        <a:defRPr/>
                      </a:pPr>
                      <a:r>
                        <a:rPr lang="zh-CN" altLang="en-US" sz="1200" b="1" i="0" u="none" strike="noStrike" kern="1200" baseline="0" dirty="0">
                          <a:solidFill>
                            <a:srgbClr val="00B0F0"/>
                          </a:solidFill>
                          <a:latin typeface="+mn-lt"/>
                          <a:ea typeface="微软雅黑" panose="020B0503020204020204" pitchFamily="34" charset="-122"/>
                          <a:cs typeface="+mn-cs"/>
                        </a:rPr>
                        <a:t>延迟时间</a:t>
                      </a:r>
                      <a:endParaRPr lang="zh-CN" altLang="en-US" sz="1200" b="1" dirty="0">
                        <a:solidFill>
                          <a:srgbClr val="00B0F0"/>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i="0" u="none" strike="noStrike" kern="1200" baseline="0" dirty="0">
                          <a:solidFill>
                            <a:srgbClr val="00B0F0"/>
                          </a:solidFill>
                          <a:latin typeface="+mn-lt"/>
                          <a:ea typeface="微软雅黑" panose="020B0503020204020204" pitchFamily="34" charset="-122"/>
                          <a:cs typeface="+mn-cs"/>
                        </a:rPr>
                        <a:t>值</a:t>
                      </a:r>
                      <a:endParaRPr lang="zh-CN" altLang="en-US" sz="1200" b="1" dirty="0">
                        <a:solidFill>
                          <a:srgbClr val="00B0F0"/>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40969">
                <a:tc vMerge="1">
                  <a:txBody>
                    <a:bodyPr/>
                    <a:lstStyle/>
                    <a:p>
                      <a:endParaRPr lang="zh-CN"/>
                    </a:p>
                  </a:txBody>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CPU#0</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CPU#1</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CPU#2</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CPU#3</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67946">
                <a:tc>
                  <a:txBody>
                    <a:bodyPr/>
                    <a:lstStyle/>
                    <a:p>
                      <a:pPr algn="ctr">
                        <a:lnSpc>
                          <a:spcPct val="100000"/>
                        </a:lnSpc>
                      </a:pPr>
                      <a:r>
                        <a:rPr lang="zh-CN" altLang="en-US" sz="1200" b="0" i="0" u="none" strike="noStrike" kern="1200" baseline="0" dirty="0">
                          <a:solidFill>
                            <a:srgbClr val="7F7F7F"/>
                          </a:solidFill>
                          <a:latin typeface="+mn-lt"/>
                          <a:ea typeface="微软雅黑" panose="020B0503020204020204" pitchFamily="34" charset="-122"/>
                          <a:cs typeface="+mn-cs"/>
                        </a:rPr>
                        <a:t>最大延迟时间（</a:t>
                      </a:r>
                      <a:r>
                        <a:rPr lang="en-US" altLang="zh-CN" sz="1200" dirty="0">
                          <a:solidFill>
                            <a:srgbClr val="7F7F7F"/>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rgbClr val="7F7F7F"/>
                          </a:solidFill>
                          <a:latin typeface="+mn-lt"/>
                          <a:ea typeface="微软雅黑" panose="020B0503020204020204" pitchFamily="34" charset="-122"/>
                          <a:cs typeface="+mn-cs"/>
                        </a:rPr>
                        <a:t>s</a:t>
                      </a:r>
                      <a:r>
                        <a:rPr lang="zh-CN" altLang="en-US" sz="1200" b="0" i="0" u="none" strike="noStrike" kern="1200" baseline="0" dirty="0">
                          <a:solidFill>
                            <a:srgbClr val="7F7F7F"/>
                          </a:solidFill>
                          <a:latin typeface="+mn-lt"/>
                          <a:ea typeface="微软雅黑" panose="020B0503020204020204" pitchFamily="34" charset="-122"/>
                          <a:cs typeface="+mn-cs"/>
                        </a:rPr>
                        <a:t>）</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17</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19</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16</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25</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8012">
                <a:tc>
                  <a:txBody>
                    <a:bodyPr/>
                    <a:lstStyle/>
                    <a:p>
                      <a:pPr algn="ctr">
                        <a:lnSpc>
                          <a:spcPct val="100000"/>
                        </a:lnSpc>
                      </a:pPr>
                      <a:r>
                        <a:rPr lang="zh-CN" altLang="en-US" sz="1200" b="0" i="0" u="none" strike="noStrike" kern="1200" baseline="0" dirty="0">
                          <a:solidFill>
                            <a:schemeClr val="bg1"/>
                          </a:solidFill>
                          <a:latin typeface="+mn-lt"/>
                          <a:ea typeface="微软雅黑" panose="020B0503020204020204" pitchFamily="34" charset="-122"/>
                          <a:cs typeface="+mn-cs"/>
                        </a:rPr>
                        <a:t>最小延迟时间（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r h="395005">
                <a:tc>
                  <a:txBody>
                    <a:bodyPr/>
                    <a:lstStyle/>
                    <a:p>
                      <a:pPr algn="ctr">
                        <a:lnSpc>
                          <a:spcPct val="100000"/>
                        </a:lnSpc>
                      </a:pPr>
                      <a:r>
                        <a:rPr lang="zh-CN" altLang="en-US" sz="1200" b="0" i="0" u="none" strike="noStrike" kern="1200" baseline="0" dirty="0">
                          <a:solidFill>
                            <a:srgbClr val="7F7F7F"/>
                          </a:solidFill>
                          <a:latin typeface="+mn-lt"/>
                          <a:ea typeface="微软雅黑" panose="020B0503020204020204" pitchFamily="34" charset="-122"/>
                          <a:cs typeface="+mn-cs"/>
                        </a:rPr>
                        <a:t>平均延迟时间（</a:t>
                      </a:r>
                      <a:r>
                        <a:rPr lang="en-US" altLang="zh-CN" sz="1200" dirty="0">
                          <a:solidFill>
                            <a:srgbClr val="7F7F7F"/>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rgbClr val="7F7F7F"/>
                          </a:solidFill>
                          <a:latin typeface="+mn-lt"/>
                          <a:ea typeface="微软雅黑" panose="020B0503020204020204" pitchFamily="34" charset="-122"/>
                          <a:cs typeface="+mn-cs"/>
                        </a:rPr>
                        <a:t>s</a:t>
                      </a:r>
                      <a:r>
                        <a:rPr lang="zh-CN" altLang="en-US" sz="1200" b="0" i="0" u="none" strike="noStrike" kern="1200" baseline="0" dirty="0">
                          <a:solidFill>
                            <a:srgbClr val="7F7F7F"/>
                          </a:solidFill>
                          <a:latin typeface="+mn-lt"/>
                          <a:ea typeface="微软雅黑" panose="020B0503020204020204" pitchFamily="34" charset="-122"/>
                          <a:cs typeface="+mn-cs"/>
                        </a:rPr>
                        <a:t>）</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5</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5</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5</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200" dirty="0">
                          <a:solidFill>
                            <a:srgbClr val="7F7F7F"/>
                          </a:solidFill>
                          <a:ea typeface="微软雅黑" panose="020B0503020204020204" pitchFamily="34" charset="-122"/>
                        </a:rPr>
                        <a:t>5</a:t>
                      </a:r>
                      <a:endParaRPr lang="zh-CN" altLang="en-US" sz="1200" dirty="0">
                        <a:solidFill>
                          <a:srgbClr val="7F7F7F"/>
                        </a:solidFill>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 name="矩形 3"/>
          <p:cNvSpPr/>
          <p:nvPr/>
        </p:nvSpPr>
        <p:spPr>
          <a:xfrm>
            <a:off x="1063822" y="1084013"/>
            <a:ext cx="1980029" cy="307777"/>
          </a:xfrm>
          <a:prstGeom prst="rect">
            <a:avLst/>
          </a:prstGeom>
        </p:spPr>
        <p:txBody>
          <a:bodyPr wrap="none">
            <a:spAutoFit/>
          </a:bodyPr>
          <a:lstStyle/>
          <a:p>
            <a:r>
              <a:rPr lang="zh-CN" altLang="en-US" sz="1400" dirty="0">
                <a:solidFill>
                  <a:srgbClr val="7F7F7F"/>
                </a:solidFill>
                <a:latin typeface="微软雅黑" panose="020B0503020204020204" pitchFamily="34" charset="-122"/>
                <a:ea typeface="微软雅黑" panose="020B0503020204020204" pitchFamily="34" charset="-122"/>
              </a:rPr>
              <a:t>（三）多核无压力测试</a:t>
            </a:r>
          </a:p>
        </p:txBody>
      </p:sp>
      <p:sp>
        <p:nvSpPr>
          <p:cNvPr id="5" name="矩形 4"/>
          <p:cNvSpPr/>
          <p:nvPr/>
        </p:nvSpPr>
        <p:spPr>
          <a:xfrm>
            <a:off x="1083800" y="3779168"/>
            <a:ext cx="1980029" cy="307777"/>
          </a:xfrm>
          <a:prstGeom prst="rect">
            <a:avLst/>
          </a:prstGeom>
        </p:spPr>
        <p:txBody>
          <a:bodyPr wrap="none">
            <a:spAutoFit/>
          </a:bodyPr>
          <a:lstStyle/>
          <a:p>
            <a:r>
              <a:rPr lang="zh-CN" altLang="en-US" sz="1400" dirty="0">
                <a:solidFill>
                  <a:srgbClr val="7F7F7F"/>
                </a:solidFill>
                <a:latin typeface="微软雅黑" panose="020B0503020204020204" pitchFamily="34" charset="-122"/>
                <a:ea typeface="微软雅黑" panose="020B0503020204020204" pitchFamily="34" charset="-122"/>
              </a:rPr>
              <a:t>（四）多核有压力测试</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365" y="4509022"/>
            <a:ext cx="10729267" cy="1116075"/>
          </a:xfrm>
          <a:prstGeom prst="rect">
            <a:avLst/>
          </a:prstGeom>
          <a:noFill/>
        </p:spPr>
        <p:txBody>
          <a:bodyPr wrap="square" rtlCol="0">
            <a:spAutoFit/>
          </a:bodyPr>
          <a:lstStyle/>
          <a:p>
            <a:pPr>
              <a:lnSpc>
                <a:spcPct val="150000"/>
              </a:lnSpc>
            </a:pPr>
            <a:r>
              <a:rPr lang="en-US" altLang="zh-CN" dirty="0">
                <a:solidFill>
                  <a:srgbClr val="7F7F7F"/>
                </a:solidFill>
                <a:latin typeface="微软雅黑" panose="020B0503020204020204" pitchFamily="34" charset="-122"/>
                <a:ea typeface="微软雅黑" panose="020B0503020204020204" pitchFamily="34" charset="-122"/>
              </a:rPr>
              <a:t>        </a:t>
            </a:r>
            <a:r>
              <a:rPr lang="en-US" altLang="zh-CN" sz="1400" dirty="0">
                <a:solidFill>
                  <a:srgbClr val="7F7F7F"/>
                </a:solidFill>
                <a:latin typeface="微软雅黑" panose="020B0503020204020204" pitchFamily="34" charset="-122"/>
                <a:ea typeface="微软雅黑" panose="020B0503020204020204" pitchFamily="34" charset="-122"/>
              </a:rPr>
              <a:t>2015 </a:t>
            </a:r>
            <a:r>
              <a:rPr lang="zh-CN" altLang="en-US" sz="1400" dirty="0">
                <a:solidFill>
                  <a:srgbClr val="7F7F7F"/>
                </a:solidFill>
                <a:latin typeface="微软雅黑" panose="020B0503020204020204" pitchFamily="34" charset="-122"/>
                <a:ea typeface="微软雅黑" panose="020B0503020204020204" pitchFamily="34" charset="-122"/>
              </a:rPr>
              <a:t>年 </a:t>
            </a:r>
            <a:r>
              <a:rPr lang="en-US" altLang="zh-CN" sz="1400" dirty="0">
                <a:solidFill>
                  <a:srgbClr val="7F7F7F"/>
                </a:solidFill>
                <a:latin typeface="微软雅黑" panose="020B0503020204020204" pitchFamily="34" charset="-122"/>
                <a:ea typeface="微软雅黑" panose="020B0503020204020204" pitchFamily="34" charset="-122"/>
              </a:rPr>
              <a:t>6 </a:t>
            </a:r>
            <a:r>
              <a:rPr lang="zh-CN" altLang="en-US" sz="1400" dirty="0">
                <a:solidFill>
                  <a:srgbClr val="7F7F7F"/>
                </a:solidFill>
                <a:latin typeface="微软雅黑" panose="020B0503020204020204" pitchFamily="34" charset="-122"/>
                <a:ea typeface="微软雅黑" panose="020B0503020204020204" pitchFamily="34" charset="-122"/>
              </a:rPr>
              <a:t>月，清华大学对 </a:t>
            </a:r>
            <a:r>
              <a:rPr lang="en-US" altLang="zh-CN" sz="1400" dirty="0">
                <a:solidFill>
                  <a:srgbClr val="7F7F7F"/>
                </a:solidFill>
                <a:latin typeface="微软雅黑" panose="020B0503020204020204" pitchFamily="34" charset="-122"/>
                <a:ea typeface="微软雅黑" panose="020B0503020204020204" pitchFamily="34" charset="-122"/>
              </a:rPr>
              <a:t>SylixOS</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a:solidFill>
                  <a:srgbClr val="7F7F7F"/>
                </a:solidFill>
                <a:latin typeface="微软雅黑" panose="020B0503020204020204" pitchFamily="34" charset="-122"/>
                <a:ea typeface="微软雅黑" panose="020B0503020204020204" pitchFamily="34" charset="-122"/>
              </a:rPr>
              <a:t>Linux</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err="1">
                <a:solidFill>
                  <a:srgbClr val="7F7F7F"/>
                </a:solidFill>
                <a:latin typeface="微软雅黑" panose="020B0503020204020204" pitchFamily="34" charset="-122"/>
                <a:ea typeface="微软雅黑" panose="020B0503020204020204" pitchFamily="34" charset="-122"/>
              </a:rPr>
              <a:t>Linux+RT</a:t>
            </a:r>
            <a:r>
              <a:rPr lang="en-US" altLang="zh-CN" sz="1400" dirty="0">
                <a:solidFill>
                  <a:srgbClr val="7F7F7F"/>
                </a:solidFill>
                <a:latin typeface="微软雅黑" panose="020B0503020204020204" pitchFamily="34" charset="-122"/>
                <a:ea typeface="微软雅黑" panose="020B0503020204020204" pitchFamily="34" charset="-122"/>
              </a:rPr>
              <a:t> </a:t>
            </a:r>
            <a:r>
              <a:rPr lang="zh-CN" altLang="en-US" sz="1400" dirty="0">
                <a:solidFill>
                  <a:srgbClr val="7F7F7F"/>
                </a:solidFill>
                <a:latin typeface="微软雅黑" panose="020B0503020204020204" pitchFamily="34" charset="-122"/>
                <a:ea typeface="微软雅黑" panose="020B0503020204020204" pitchFamily="34" charset="-122"/>
              </a:rPr>
              <a:t>进行了实时性对比测试。在 </a:t>
            </a:r>
            <a:r>
              <a:rPr lang="en-US" altLang="zh-CN" sz="1400" dirty="0">
                <a:solidFill>
                  <a:srgbClr val="7F7F7F"/>
                </a:solidFill>
                <a:latin typeface="微软雅黑" panose="020B0503020204020204" pitchFamily="34" charset="-122"/>
                <a:ea typeface="微软雅黑" panose="020B0503020204020204" pitchFamily="34" charset="-122"/>
              </a:rPr>
              <a:t>Freescale i.MX6 </a:t>
            </a:r>
            <a:r>
              <a:rPr lang="zh-CN" altLang="en-US" sz="1400" dirty="0">
                <a:solidFill>
                  <a:srgbClr val="7F7F7F"/>
                </a:solidFill>
                <a:latin typeface="微软雅黑" panose="020B0503020204020204" pitchFamily="34" charset="-122"/>
                <a:ea typeface="微软雅黑" panose="020B0503020204020204" pitchFamily="34" charset="-122"/>
              </a:rPr>
              <a:t>四核和 </a:t>
            </a:r>
            <a:r>
              <a:rPr lang="en-US" altLang="zh-CN" sz="1400" dirty="0">
                <a:solidFill>
                  <a:srgbClr val="7F7F7F"/>
                </a:solidFill>
                <a:latin typeface="微软雅黑" panose="020B0503020204020204" pitchFamily="34" charset="-122"/>
                <a:ea typeface="微软雅黑" panose="020B0503020204020204" pitchFamily="34" charset="-122"/>
              </a:rPr>
              <a:t>TI AM335X </a:t>
            </a:r>
            <a:r>
              <a:rPr lang="zh-CN" altLang="en-US" sz="1400" dirty="0">
                <a:solidFill>
                  <a:srgbClr val="7F7F7F"/>
                </a:solidFill>
                <a:latin typeface="微软雅黑" panose="020B0503020204020204" pitchFamily="34" charset="-122"/>
                <a:ea typeface="微软雅黑" panose="020B0503020204020204" pitchFamily="34" charset="-122"/>
              </a:rPr>
              <a:t>单核硬件平台上，清华大学使用实时性测试工具 </a:t>
            </a:r>
            <a:r>
              <a:rPr lang="en-US" altLang="zh-CN" sz="1400" dirty="0" err="1">
                <a:solidFill>
                  <a:srgbClr val="7F7F7F"/>
                </a:solidFill>
                <a:latin typeface="微软雅黑" panose="020B0503020204020204" pitchFamily="34" charset="-122"/>
                <a:ea typeface="微软雅黑" panose="020B0503020204020204" pitchFamily="34" charset="-122"/>
              </a:rPr>
              <a:t>rt</a:t>
            </a:r>
            <a:r>
              <a:rPr lang="en-US" altLang="zh-CN" sz="1400" dirty="0">
                <a:solidFill>
                  <a:srgbClr val="7F7F7F"/>
                </a:solidFill>
                <a:latin typeface="微软雅黑" panose="020B0503020204020204" pitchFamily="34" charset="-122"/>
                <a:ea typeface="微软雅黑" panose="020B0503020204020204" pitchFamily="34" charset="-122"/>
              </a:rPr>
              <a:t>-tests </a:t>
            </a:r>
            <a:r>
              <a:rPr lang="zh-CN" altLang="en-US" sz="1400" dirty="0">
                <a:solidFill>
                  <a:srgbClr val="7F7F7F"/>
                </a:solidFill>
                <a:latin typeface="微软雅黑" panose="020B0503020204020204" pitchFamily="34" charset="-122"/>
                <a:ea typeface="微软雅黑" panose="020B0503020204020204" pitchFamily="34" charset="-122"/>
              </a:rPr>
              <a:t>对 </a:t>
            </a:r>
            <a:r>
              <a:rPr lang="en-US" altLang="zh-CN" sz="1400" dirty="0">
                <a:solidFill>
                  <a:srgbClr val="7F7F7F"/>
                </a:solidFill>
                <a:latin typeface="微软雅黑" panose="020B0503020204020204" pitchFamily="34" charset="-122"/>
                <a:ea typeface="微软雅黑" panose="020B0503020204020204" pitchFamily="34" charset="-122"/>
              </a:rPr>
              <a:t>SylixOS</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a:solidFill>
                  <a:srgbClr val="7F7F7F"/>
                </a:solidFill>
                <a:latin typeface="微软雅黑" panose="020B0503020204020204" pitchFamily="34" charset="-122"/>
                <a:ea typeface="微软雅黑" panose="020B0503020204020204" pitchFamily="34" charset="-122"/>
              </a:rPr>
              <a:t>Linux</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err="1">
                <a:solidFill>
                  <a:srgbClr val="7F7F7F"/>
                </a:solidFill>
                <a:latin typeface="微软雅黑" panose="020B0503020204020204" pitchFamily="34" charset="-122"/>
                <a:ea typeface="微软雅黑" panose="020B0503020204020204" pitchFamily="34" charset="-122"/>
              </a:rPr>
              <a:t>Linux+RT</a:t>
            </a:r>
            <a:r>
              <a:rPr lang="en-US" altLang="zh-CN" sz="1400" dirty="0">
                <a:solidFill>
                  <a:srgbClr val="7F7F7F"/>
                </a:solidFill>
                <a:latin typeface="微软雅黑" panose="020B0503020204020204" pitchFamily="34" charset="-122"/>
                <a:ea typeface="微软雅黑" panose="020B0503020204020204" pitchFamily="34" charset="-122"/>
              </a:rPr>
              <a:t> </a:t>
            </a:r>
            <a:r>
              <a:rPr lang="zh-CN" altLang="en-US" sz="1400" dirty="0">
                <a:solidFill>
                  <a:srgbClr val="7F7F7F"/>
                </a:solidFill>
                <a:latin typeface="微软雅黑" panose="020B0503020204020204" pitchFamily="34" charset="-122"/>
                <a:ea typeface="微软雅黑" panose="020B0503020204020204" pitchFamily="34" charset="-122"/>
              </a:rPr>
              <a:t>三个操作系统进行实时性测评。测试结果表明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的实时性大幅领先 </a:t>
            </a:r>
            <a:r>
              <a:rPr lang="en-US" altLang="zh-CN" sz="1400" dirty="0">
                <a:solidFill>
                  <a:srgbClr val="7F7F7F"/>
                </a:solidFill>
                <a:latin typeface="微软雅黑" panose="020B0503020204020204" pitchFamily="34" charset="-122"/>
                <a:ea typeface="微软雅黑" panose="020B0503020204020204" pitchFamily="34" charset="-122"/>
              </a:rPr>
              <a:t>Linux</a:t>
            </a:r>
            <a:r>
              <a:rPr lang="zh-CN" altLang="en-US" sz="1400" dirty="0">
                <a:solidFill>
                  <a:srgbClr val="7F7F7F"/>
                </a:solidFill>
                <a:latin typeface="微软雅黑" panose="020B0503020204020204" pitchFamily="34" charset="-122"/>
                <a:ea typeface="微软雅黑" panose="020B0503020204020204" pitchFamily="34" charset="-122"/>
              </a:rPr>
              <a:t>，并且也优于 </a:t>
            </a:r>
            <a:r>
              <a:rPr lang="en-US" altLang="zh-CN" sz="1400" dirty="0" err="1">
                <a:solidFill>
                  <a:srgbClr val="7F7F7F"/>
                </a:solidFill>
                <a:latin typeface="微软雅黑" panose="020B0503020204020204" pitchFamily="34" charset="-122"/>
                <a:ea typeface="微软雅黑" panose="020B0503020204020204" pitchFamily="34" charset="-122"/>
              </a:rPr>
              <a:t>Linux+RT</a:t>
            </a:r>
            <a:r>
              <a:rPr lang="zh-CN" altLang="en-US" sz="1400" dirty="0">
                <a:solidFill>
                  <a:srgbClr val="7F7F7F"/>
                </a:solidFill>
                <a:latin typeface="微软雅黑" panose="020B0503020204020204" pitchFamily="34" charset="-122"/>
                <a:ea typeface="微软雅黑" panose="020B0503020204020204" pitchFamily="34" charset="-122"/>
              </a:rPr>
              <a:t>。</a:t>
            </a:r>
          </a:p>
        </p:txBody>
      </p:sp>
      <p:sp>
        <p:nvSpPr>
          <p:cNvPr id="3" name="TextBox 2"/>
          <p:cNvSpPr txBox="1"/>
          <p:nvPr/>
        </p:nvSpPr>
        <p:spPr>
          <a:xfrm>
            <a:off x="731366" y="5856900"/>
            <a:ext cx="10621218" cy="307777"/>
          </a:xfrm>
          <a:prstGeom prst="rect">
            <a:avLst/>
          </a:prstGeom>
          <a:noFill/>
        </p:spPr>
        <p:txBody>
          <a:bodyPr wrap="square" rtlCol="0">
            <a:spAutoFit/>
          </a:bodyPr>
          <a:lstStyle/>
          <a:p>
            <a:r>
              <a:rPr lang="zh-CN" altLang="en-US" sz="1400" dirty="0">
                <a:solidFill>
                  <a:srgbClr val="7F7F7F"/>
                </a:solidFill>
                <a:latin typeface="微软雅黑" panose="020B0503020204020204" pitchFamily="34" charset="-122"/>
                <a:ea typeface="微软雅黑" panose="020B0503020204020204" pitchFamily="34" charset="-122"/>
              </a:rPr>
              <a:t>      注：由于 </a:t>
            </a:r>
            <a:r>
              <a:rPr lang="en-US" altLang="zh-CN" sz="1400" dirty="0">
                <a:solidFill>
                  <a:srgbClr val="7F7F7F"/>
                </a:solidFill>
                <a:latin typeface="微软雅黑" panose="020B0503020204020204" pitchFamily="34" charset="-122"/>
                <a:ea typeface="微软雅黑" panose="020B0503020204020204" pitchFamily="34" charset="-122"/>
              </a:rPr>
              <a:t>VxWorks </a:t>
            </a:r>
            <a:r>
              <a:rPr lang="zh-CN" altLang="en-US" sz="1400" dirty="0">
                <a:solidFill>
                  <a:srgbClr val="7F7F7F"/>
                </a:solidFill>
                <a:latin typeface="微软雅黑" panose="020B0503020204020204" pitchFamily="34" charset="-122"/>
                <a:ea typeface="微软雅黑" panose="020B0503020204020204" pitchFamily="34" charset="-122"/>
              </a:rPr>
              <a:t>无法运行 </a:t>
            </a:r>
            <a:r>
              <a:rPr lang="en-US" altLang="zh-CN" sz="1400" dirty="0" err="1">
                <a:solidFill>
                  <a:srgbClr val="7F7F7F"/>
                </a:solidFill>
                <a:latin typeface="微软雅黑" panose="020B0503020204020204" pitchFamily="34" charset="-122"/>
                <a:ea typeface="微软雅黑" panose="020B0503020204020204" pitchFamily="34" charset="-122"/>
              </a:rPr>
              <a:t>rt</a:t>
            </a:r>
            <a:r>
              <a:rPr lang="en-US" altLang="zh-CN" sz="1400" dirty="0">
                <a:solidFill>
                  <a:srgbClr val="7F7F7F"/>
                </a:solidFill>
                <a:latin typeface="微软雅黑" panose="020B0503020204020204" pitchFamily="34" charset="-122"/>
                <a:ea typeface="微软雅黑" panose="020B0503020204020204" pitchFamily="34" charset="-122"/>
              </a:rPr>
              <a:t>-tests </a:t>
            </a:r>
            <a:r>
              <a:rPr lang="zh-CN" altLang="en-US" sz="1400" dirty="0">
                <a:solidFill>
                  <a:srgbClr val="7F7F7F"/>
                </a:solidFill>
                <a:latin typeface="微软雅黑" panose="020B0503020204020204" pitchFamily="34" charset="-122"/>
                <a:ea typeface="微软雅黑" panose="020B0503020204020204" pitchFamily="34" charset="-122"/>
              </a:rPr>
              <a:t>实时性测试工具，因此无法进行同等条件下的对比测试（激励与测量时间计入延迟时间）。</a:t>
            </a:r>
          </a:p>
        </p:txBody>
      </p:sp>
      <p:sp>
        <p:nvSpPr>
          <p:cNvPr id="4" name="TextBox 3"/>
          <p:cNvSpPr txBox="1"/>
          <p:nvPr/>
        </p:nvSpPr>
        <p:spPr>
          <a:xfrm>
            <a:off x="3035658" y="548680"/>
            <a:ext cx="6120680" cy="461665"/>
          </a:xfrm>
          <a:prstGeom prst="rect">
            <a:avLst/>
          </a:prstGeom>
          <a:noFill/>
        </p:spPr>
        <p:txBody>
          <a:bodyPr wrap="square" rtlCol="0">
            <a:spAutoFit/>
          </a:bodyPr>
          <a:lstStyle/>
          <a:p>
            <a:pPr algn="ctr"/>
            <a:r>
              <a:rPr lang="zh-CN" altLang="en-US" sz="2400" b="1" dirty="0">
                <a:solidFill>
                  <a:srgbClr val="7F7F7F"/>
                </a:solidFill>
                <a:latin typeface="微软雅黑" panose="020B0503020204020204" pitchFamily="34" charset="-122"/>
                <a:ea typeface="微软雅黑" panose="020B0503020204020204" pitchFamily="34" charset="-122"/>
              </a:rPr>
              <a:t>清华大学实时性对比测试</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33939" y="1593698"/>
            <a:ext cx="3724120" cy="27075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9416" y="475679"/>
            <a:ext cx="6182205" cy="307777"/>
          </a:xfrm>
          <a:prstGeom prst="rect">
            <a:avLst/>
          </a:prstGeom>
          <a:noFill/>
        </p:spPr>
        <p:txBody>
          <a:bodyPr wrap="none" rtlCol="0">
            <a:spAutoFit/>
          </a:bodyPr>
          <a:lstStyle/>
          <a:p>
            <a:r>
              <a:rPr lang="zh-CN" altLang="en-US" sz="1400" b="1" dirty="0">
                <a:solidFill>
                  <a:srgbClr val="7F7F7F"/>
                </a:solidFill>
                <a:latin typeface="微软雅黑" panose="020B0503020204020204" pitchFamily="34" charset="-122"/>
                <a:ea typeface="微软雅黑" panose="020B0503020204020204" pitchFamily="34" charset="-122"/>
              </a:rPr>
              <a:t>（一）在 </a:t>
            </a:r>
            <a:r>
              <a:rPr lang="en-US" altLang="zh-CN" sz="1400" b="1" dirty="0" err="1">
                <a:solidFill>
                  <a:srgbClr val="7F7F7F"/>
                </a:solidFill>
                <a:latin typeface="微软雅黑" panose="020B0503020204020204" pitchFamily="34" charset="-122"/>
                <a:ea typeface="微软雅黑" panose="020B0503020204020204" pitchFamily="34" charset="-122"/>
              </a:rPr>
              <a:t>Freescale</a:t>
            </a:r>
            <a:r>
              <a:rPr lang="en-US" altLang="zh-CN" sz="1400" b="1" dirty="0">
                <a:solidFill>
                  <a:srgbClr val="7F7F7F"/>
                </a:solidFill>
                <a:latin typeface="微软雅黑" panose="020B0503020204020204" pitchFamily="34" charset="-122"/>
                <a:ea typeface="微软雅黑" panose="020B0503020204020204" pitchFamily="34" charset="-122"/>
              </a:rPr>
              <a:t> i.MX6 </a:t>
            </a:r>
            <a:r>
              <a:rPr lang="zh-CN" altLang="en-US" sz="1400" b="1" dirty="0">
                <a:solidFill>
                  <a:srgbClr val="7F7F7F"/>
                </a:solidFill>
                <a:latin typeface="微软雅黑" panose="020B0503020204020204" pitchFamily="34" charset="-122"/>
                <a:ea typeface="微软雅黑" panose="020B0503020204020204" pitchFamily="34" charset="-122"/>
              </a:rPr>
              <a:t>四核硬件平台上，无压力环境下进行实时性测试</a:t>
            </a:r>
          </a:p>
        </p:txBody>
      </p:sp>
      <p:sp>
        <p:nvSpPr>
          <p:cNvPr id="3" name="TextBox 2"/>
          <p:cNvSpPr txBox="1"/>
          <p:nvPr/>
        </p:nvSpPr>
        <p:spPr>
          <a:xfrm>
            <a:off x="1055440" y="2784922"/>
            <a:ext cx="10513168" cy="336695"/>
          </a:xfrm>
          <a:prstGeom prst="rect">
            <a:avLst/>
          </a:prstGeom>
          <a:noFill/>
        </p:spPr>
        <p:txBody>
          <a:bodyPr wrap="square" rtlCol="0">
            <a:spAutoFit/>
          </a:bodyPr>
          <a:lstStyle/>
          <a:p>
            <a:pPr algn="r">
              <a:lnSpc>
                <a:spcPct val="150000"/>
              </a:lnSpc>
            </a:pPr>
            <a:r>
              <a:rPr lang="zh-CN" altLang="en-US" sz="1200" dirty="0">
                <a:solidFill>
                  <a:srgbClr val="7F7F7F"/>
                </a:solidFill>
                <a:latin typeface="微软雅黑" panose="020B0503020204020204" pitchFamily="34" charset="-122"/>
                <a:ea typeface="微软雅黑" panose="020B0503020204020204" pitchFamily="34" charset="-122"/>
              </a:rPr>
              <a:t>       从统计结果可以看出，在无压力的情况下 </a:t>
            </a:r>
            <a:r>
              <a:rPr lang="en-US" altLang="zh-CN" sz="1200" dirty="0">
                <a:solidFill>
                  <a:srgbClr val="7F7F7F"/>
                </a:solidFill>
                <a:latin typeface="微软雅黑" panose="020B0503020204020204" pitchFamily="34" charset="-122"/>
                <a:ea typeface="微软雅黑" panose="020B0503020204020204" pitchFamily="34" charset="-122"/>
              </a:rPr>
              <a:t>SylixOS </a:t>
            </a:r>
            <a:r>
              <a:rPr lang="zh-CN" altLang="en-US" sz="1200" dirty="0">
                <a:solidFill>
                  <a:srgbClr val="7F7F7F"/>
                </a:solidFill>
                <a:latin typeface="微软雅黑" panose="020B0503020204020204" pitchFamily="34" charset="-122"/>
                <a:ea typeface="微软雅黑" panose="020B0503020204020204" pitchFamily="34" charset="-122"/>
              </a:rPr>
              <a:t>的最大延迟时间明显小于 </a:t>
            </a:r>
            <a:r>
              <a:rPr lang="en-US" altLang="zh-CN" sz="1200" dirty="0">
                <a:solidFill>
                  <a:srgbClr val="7F7F7F"/>
                </a:solidFill>
                <a:latin typeface="微软雅黑" panose="020B0503020204020204" pitchFamily="34" charset="-122"/>
                <a:ea typeface="微软雅黑" panose="020B0503020204020204" pitchFamily="34" charset="-122"/>
              </a:rPr>
              <a:t>Linux  </a:t>
            </a:r>
            <a:r>
              <a:rPr lang="zh-CN" altLang="en-US" sz="1200" dirty="0">
                <a:solidFill>
                  <a:srgbClr val="7F7F7F"/>
                </a:solidFill>
                <a:latin typeface="微软雅黑" panose="020B0503020204020204" pitchFamily="34" charset="-122"/>
                <a:ea typeface="微软雅黑" panose="020B0503020204020204" pitchFamily="34" charset="-122"/>
              </a:rPr>
              <a:t>延迟时间，并且最小延迟时间和平均延迟时间都小于 </a:t>
            </a:r>
            <a:r>
              <a:rPr lang="en-US" altLang="zh-CN" sz="1200" dirty="0">
                <a:solidFill>
                  <a:srgbClr val="7F7F7F"/>
                </a:solidFill>
                <a:latin typeface="微软雅黑" panose="020B0503020204020204" pitchFamily="34" charset="-122"/>
                <a:ea typeface="微软雅黑" panose="020B0503020204020204" pitchFamily="34" charset="-122"/>
              </a:rPr>
              <a:t>Linux </a:t>
            </a:r>
            <a:r>
              <a:rPr lang="zh-CN" altLang="en-US" sz="1200" dirty="0">
                <a:solidFill>
                  <a:srgbClr val="7F7F7F"/>
                </a:solidFill>
                <a:latin typeface="微软雅黑" panose="020B0503020204020204" pitchFamily="34" charset="-122"/>
                <a:ea typeface="微软雅黑" panose="020B0503020204020204" pitchFamily="34" charset="-122"/>
              </a:rPr>
              <a:t>。</a:t>
            </a:r>
          </a:p>
        </p:txBody>
      </p:sp>
      <p:sp>
        <p:nvSpPr>
          <p:cNvPr id="7" name="TextBox 6"/>
          <p:cNvSpPr txBox="1"/>
          <p:nvPr/>
        </p:nvSpPr>
        <p:spPr>
          <a:xfrm>
            <a:off x="839416" y="3582495"/>
            <a:ext cx="6182205" cy="307777"/>
          </a:xfrm>
          <a:prstGeom prst="rect">
            <a:avLst/>
          </a:prstGeom>
          <a:noFill/>
        </p:spPr>
        <p:txBody>
          <a:bodyPr wrap="none" rtlCol="0">
            <a:spAutoFit/>
          </a:bodyPr>
          <a:lstStyle/>
          <a:p>
            <a:r>
              <a:rPr lang="zh-CN" altLang="en-US" sz="1400" b="1" dirty="0">
                <a:solidFill>
                  <a:srgbClr val="7F7F7F"/>
                </a:solidFill>
                <a:latin typeface="微软雅黑" panose="020B0503020204020204" pitchFamily="34" charset="-122"/>
                <a:ea typeface="微软雅黑" panose="020B0503020204020204" pitchFamily="34" charset="-122"/>
              </a:rPr>
              <a:t>（二）在 </a:t>
            </a:r>
            <a:r>
              <a:rPr lang="en-US" altLang="zh-CN" sz="1400" b="1" dirty="0" err="1">
                <a:solidFill>
                  <a:srgbClr val="7F7F7F"/>
                </a:solidFill>
                <a:latin typeface="微软雅黑" panose="020B0503020204020204" pitchFamily="34" charset="-122"/>
                <a:ea typeface="微软雅黑" panose="020B0503020204020204" pitchFamily="34" charset="-122"/>
              </a:rPr>
              <a:t>Freescale</a:t>
            </a:r>
            <a:r>
              <a:rPr lang="en-US" altLang="zh-CN" sz="1400" b="1" dirty="0">
                <a:solidFill>
                  <a:srgbClr val="7F7F7F"/>
                </a:solidFill>
                <a:latin typeface="微软雅黑" panose="020B0503020204020204" pitchFamily="34" charset="-122"/>
                <a:ea typeface="微软雅黑" panose="020B0503020204020204" pitchFamily="34" charset="-122"/>
              </a:rPr>
              <a:t> i.MX6 </a:t>
            </a:r>
            <a:r>
              <a:rPr lang="zh-CN" altLang="en-US" sz="1400" b="1" dirty="0">
                <a:solidFill>
                  <a:srgbClr val="7F7F7F"/>
                </a:solidFill>
                <a:latin typeface="微软雅黑" panose="020B0503020204020204" pitchFamily="34" charset="-122"/>
                <a:ea typeface="微软雅黑" panose="020B0503020204020204" pitchFamily="34" charset="-122"/>
              </a:rPr>
              <a:t>四核硬件平台上，有压力环境下进行实时性测试</a:t>
            </a:r>
          </a:p>
        </p:txBody>
      </p:sp>
      <p:sp>
        <p:nvSpPr>
          <p:cNvPr id="8" name="TextBox 7"/>
          <p:cNvSpPr txBox="1"/>
          <p:nvPr/>
        </p:nvSpPr>
        <p:spPr>
          <a:xfrm>
            <a:off x="1063012" y="5798131"/>
            <a:ext cx="10513168" cy="336695"/>
          </a:xfrm>
          <a:prstGeom prst="rect">
            <a:avLst/>
          </a:prstGeom>
          <a:noFill/>
        </p:spPr>
        <p:txBody>
          <a:bodyPr wrap="square" rtlCol="0">
            <a:spAutoFit/>
          </a:bodyPr>
          <a:lstStyle/>
          <a:p>
            <a:pPr algn="r">
              <a:lnSpc>
                <a:spcPct val="150000"/>
              </a:lnSpc>
            </a:pPr>
            <a:r>
              <a:rPr lang="zh-CN" altLang="en-US" sz="1200" dirty="0">
                <a:solidFill>
                  <a:srgbClr val="7F7F7F"/>
                </a:solidFill>
                <a:latin typeface="微软雅黑" panose="020B0503020204020204" pitchFamily="34" charset="-122"/>
                <a:ea typeface="微软雅黑" panose="020B0503020204020204" pitchFamily="34" charset="-122"/>
              </a:rPr>
              <a:t>        从统计结果可以看出，在有压力的情况下 </a:t>
            </a:r>
            <a:r>
              <a:rPr lang="en-US" altLang="zh-CN" sz="1200" dirty="0">
                <a:solidFill>
                  <a:srgbClr val="7F7F7F"/>
                </a:solidFill>
                <a:latin typeface="微软雅黑" panose="020B0503020204020204" pitchFamily="34" charset="-122"/>
                <a:ea typeface="微软雅黑" panose="020B0503020204020204" pitchFamily="34" charset="-122"/>
              </a:rPr>
              <a:t>SylixOS </a:t>
            </a:r>
            <a:r>
              <a:rPr lang="zh-CN" altLang="en-US" sz="1200" dirty="0">
                <a:solidFill>
                  <a:srgbClr val="7F7F7F"/>
                </a:solidFill>
                <a:latin typeface="微软雅黑" panose="020B0503020204020204" pitchFamily="34" charset="-122"/>
                <a:ea typeface="微软雅黑" panose="020B0503020204020204" pitchFamily="34" charset="-122"/>
              </a:rPr>
              <a:t>的最大延迟时间依然小于 </a:t>
            </a:r>
            <a:r>
              <a:rPr lang="en-US" altLang="zh-CN" sz="1200" dirty="0">
                <a:solidFill>
                  <a:srgbClr val="7F7F7F"/>
                </a:solidFill>
                <a:latin typeface="微软雅黑" panose="020B0503020204020204" pitchFamily="34" charset="-122"/>
                <a:ea typeface="微软雅黑" panose="020B0503020204020204" pitchFamily="34" charset="-122"/>
              </a:rPr>
              <a:t>Linux </a:t>
            </a:r>
            <a:r>
              <a:rPr lang="zh-CN" altLang="en-US" sz="1200" dirty="0">
                <a:solidFill>
                  <a:srgbClr val="7F7F7F"/>
                </a:solidFill>
                <a:latin typeface="微软雅黑" panose="020B0503020204020204" pitchFamily="34" charset="-122"/>
                <a:ea typeface="微软雅黑" panose="020B0503020204020204" pitchFamily="34" charset="-122"/>
              </a:rPr>
              <a:t>延迟时间，并且最小延迟时间和平均延迟时间都小于 </a:t>
            </a:r>
            <a:r>
              <a:rPr lang="en-US" altLang="zh-CN" sz="1200" dirty="0">
                <a:solidFill>
                  <a:srgbClr val="7F7F7F"/>
                </a:solidFill>
                <a:latin typeface="微软雅黑" panose="020B0503020204020204" pitchFamily="34" charset="-122"/>
                <a:ea typeface="微软雅黑" panose="020B0503020204020204" pitchFamily="34" charset="-122"/>
              </a:rPr>
              <a:t>Linux </a:t>
            </a:r>
            <a:r>
              <a:rPr lang="zh-CN" altLang="en-US" sz="1200" dirty="0">
                <a:solidFill>
                  <a:srgbClr val="7F7F7F"/>
                </a:solidFill>
                <a:latin typeface="微软雅黑" panose="020B0503020204020204" pitchFamily="34" charset="-122"/>
                <a:ea typeface="微软雅黑" panose="020B0503020204020204" pitchFamily="34" charset="-122"/>
              </a:rPr>
              <a:t>。</a:t>
            </a:r>
          </a:p>
        </p:txBody>
      </p:sp>
      <p:graphicFrame>
        <p:nvGraphicFramePr>
          <p:cNvPr id="4" name="表格 3"/>
          <p:cNvGraphicFramePr>
            <a:graphicFrameLocks noGrp="1"/>
          </p:cNvGraphicFramePr>
          <p:nvPr>
            <p:extLst>
              <p:ext uri="{D42A27DB-BD31-4B8C-83A1-F6EECF244321}">
                <p14:modId xmlns:p14="http://schemas.microsoft.com/office/powerpoint/2010/main" val="3647053824"/>
              </p:ext>
            </p:extLst>
          </p:nvPr>
        </p:nvGraphicFramePr>
        <p:xfrm>
          <a:off x="1063012" y="1144488"/>
          <a:ext cx="10513168" cy="1594584"/>
        </p:xfrm>
        <a:graphic>
          <a:graphicData uri="http://schemas.openxmlformats.org/drawingml/2006/table">
            <a:tbl>
              <a:tblPr firstRow="1" bandRow="1">
                <a:tableStyleId>{5C22544A-7EE6-4342-B048-85BDC9FD1C3A}</a:tableStyleId>
              </a:tblPr>
              <a:tblGrid>
                <a:gridCol w="2628292">
                  <a:extLst>
                    <a:ext uri="{9D8B030D-6E8A-4147-A177-3AD203B41FA5}">
                      <a16:colId xmlns:a16="http://schemas.microsoft.com/office/drawing/2014/main" val="20000"/>
                    </a:ext>
                  </a:extLst>
                </a:gridCol>
                <a:gridCol w="2628292">
                  <a:extLst>
                    <a:ext uri="{9D8B030D-6E8A-4147-A177-3AD203B41FA5}">
                      <a16:colId xmlns:a16="http://schemas.microsoft.com/office/drawing/2014/main" val="20001"/>
                    </a:ext>
                  </a:extLst>
                </a:gridCol>
                <a:gridCol w="2628292">
                  <a:extLst>
                    <a:ext uri="{9D8B030D-6E8A-4147-A177-3AD203B41FA5}">
                      <a16:colId xmlns:a16="http://schemas.microsoft.com/office/drawing/2014/main" val="20002"/>
                    </a:ext>
                  </a:extLst>
                </a:gridCol>
                <a:gridCol w="2628292">
                  <a:extLst>
                    <a:ext uri="{9D8B030D-6E8A-4147-A177-3AD203B41FA5}">
                      <a16:colId xmlns:a16="http://schemas.microsoft.com/office/drawing/2014/main" val="20003"/>
                    </a:ext>
                  </a:extLst>
                </a:gridCol>
              </a:tblGrid>
              <a:tr h="398646">
                <a:tc>
                  <a:txBody>
                    <a:bodyPr/>
                    <a:lstStyle/>
                    <a:p>
                      <a:pPr algn="ctr">
                        <a:lnSpc>
                          <a:spcPct val="150000"/>
                        </a:lnSpc>
                      </a:pPr>
                      <a:endParaRPr lang="zh-CN" altLang="en-US" sz="1200" dirty="0">
                        <a:solidFill>
                          <a:srgbClr val="16538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rgbClr val="165380"/>
                          </a:solidFill>
                          <a:latin typeface="+mn-lt"/>
                          <a:ea typeface="微软雅黑" panose="020B0503020204020204" pitchFamily="34" charset="-122"/>
                          <a:cs typeface="+mn-cs"/>
                        </a:rPr>
                        <a:t>SylixOS</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rgbClr val="165380"/>
                          </a:solidFill>
                          <a:latin typeface="+mn-lt"/>
                          <a:ea typeface="微软雅黑" panose="020B0503020204020204" pitchFamily="34" charset="-122"/>
                          <a:cs typeface="+mn-cs"/>
                        </a:rPr>
                        <a:t>Linux</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rgbClr val="165380"/>
                          </a:solidFill>
                          <a:latin typeface="+mn-lt"/>
                          <a:ea typeface="微软雅黑" panose="020B0503020204020204" pitchFamily="34" charset="-122"/>
                          <a:cs typeface="+mn-cs"/>
                        </a:rPr>
                        <a:t>比较结果</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8646">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13</a:t>
                      </a:r>
                      <a:endParaRPr lang="zh-CN" altLang="en-US" sz="1200" b="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117</a:t>
                      </a:r>
                      <a:endParaRPr lang="zh-CN" altLang="en-US" sz="1200" b="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SylixOS &lt;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98646">
                <a:tc>
                  <a:txBody>
                    <a:bodyPr/>
                    <a:lstStyle/>
                    <a:p>
                      <a:pPr algn="ctr">
                        <a:lnSpc>
                          <a:spcPct val="150000"/>
                        </a:lnSpc>
                      </a:pPr>
                      <a:r>
                        <a:rPr lang="zh-CN" altLang="en-US"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最小延迟时间（</a:t>
                      </a:r>
                      <a:r>
                        <a:rPr lang="en-US" altLang="zh-CN" sz="1200" dirty="0">
                          <a:solidFill>
                            <a:srgbClr val="7F7F7F"/>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endParaRPr lang="zh-CN" altLang="en-US" sz="12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2</a:t>
                      </a:r>
                      <a:endParaRPr lang="zh-CN" altLang="en-US" sz="1200" b="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18</a:t>
                      </a:r>
                      <a:endParaRPr lang="zh-CN" altLang="en-US" sz="1200" b="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SylixOS &lt; Linux</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8646">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4</a:t>
                      </a:r>
                      <a:endParaRPr lang="zh-CN" altLang="en-US" sz="1200" b="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90</a:t>
                      </a:r>
                      <a:endParaRPr lang="zh-CN" altLang="en-US" sz="1200" b="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SylixOS &lt;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156213261"/>
              </p:ext>
            </p:extLst>
          </p:nvPr>
        </p:nvGraphicFramePr>
        <p:xfrm>
          <a:off x="1055440" y="4120786"/>
          <a:ext cx="10513168" cy="1594584"/>
        </p:xfrm>
        <a:graphic>
          <a:graphicData uri="http://schemas.openxmlformats.org/drawingml/2006/table">
            <a:tbl>
              <a:tblPr firstRow="1" bandRow="1">
                <a:tableStyleId>{5C22544A-7EE6-4342-B048-85BDC9FD1C3A}</a:tableStyleId>
              </a:tblPr>
              <a:tblGrid>
                <a:gridCol w="2628292">
                  <a:extLst>
                    <a:ext uri="{9D8B030D-6E8A-4147-A177-3AD203B41FA5}">
                      <a16:colId xmlns:a16="http://schemas.microsoft.com/office/drawing/2014/main" val="20000"/>
                    </a:ext>
                  </a:extLst>
                </a:gridCol>
                <a:gridCol w="2628292">
                  <a:extLst>
                    <a:ext uri="{9D8B030D-6E8A-4147-A177-3AD203B41FA5}">
                      <a16:colId xmlns:a16="http://schemas.microsoft.com/office/drawing/2014/main" val="20001"/>
                    </a:ext>
                  </a:extLst>
                </a:gridCol>
                <a:gridCol w="2628292">
                  <a:extLst>
                    <a:ext uri="{9D8B030D-6E8A-4147-A177-3AD203B41FA5}">
                      <a16:colId xmlns:a16="http://schemas.microsoft.com/office/drawing/2014/main" val="20002"/>
                    </a:ext>
                  </a:extLst>
                </a:gridCol>
                <a:gridCol w="2628292">
                  <a:extLst>
                    <a:ext uri="{9D8B030D-6E8A-4147-A177-3AD203B41FA5}">
                      <a16:colId xmlns:a16="http://schemas.microsoft.com/office/drawing/2014/main" val="20003"/>
                    </a:ext>
                  </a:extLst>
                </a:gridCol>
              </a:tblGrid>
              <a:tr h="398646">
                <a:tc>
                  <a:txBody>
                    <a:bodyPr/>
                    <a:lstStyle/>
                    <a:p>
                      <a:pPr algn="ctr">
                        <a:lnSpc>
                          <a:spcPct val="150000"/>
                        </a:lnSpc>
                      </a:pPr>
                      <a:endParaRPr lang="zh-CN" altLang="en-US" sz="1200" dirty="0">
                        <a:solidFill>
                          <a:srgbClr val="16538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rgbClr val="165380"/>
                          </a:solidFill>
                          <a:latin typeface="+mn-lt"/>
                          <a:ea typeface="微软雅黑" panose="020B0503020204020204" pitchFamily="34" charset="-122"/>
                          <a:cs typeface="+mn-cs"/>
                        </a:rPr>
                        <a:t>SylixOS</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rgbClr val="165380"/>
                          </a:solidFill>
                          <a:latin typeface="+mn-lt"/>
                          <a:ea typeface="微软雅黑" panose="020B0503020204020204" pitchFamily="34" charset="-122"/>
                          <a:cs typeface="+mn-cs"/>
                        </a:rPr>
                        <a:t>Linux</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rgbClr val="165380"/>
                          </a:solidFill>
                          <a:latin typeface="+mn-lt"/>
                          <a:ea typeface="微软雅黑" panose="020B0503020204020204" pitchFamily="34" charset="-122"/>
                          <a:cs typeface="+mn-cs"/>
                        </a:rPr>
                        <a:t>比较结果</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8646">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25</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121</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SylixOS &lt;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98646">
                <a:tc>
                  <a:txBody>
                    <a:bodyPr/>
                    <a:lstStyle/>
                    <a:p>
                      <a:pPr algn="ctr">
                        <a:lnSpc>
                          <a:spcPct val="150000"/>
                        </a:lnSpc>
                      </a:pPr>
                      <a:r>
                        <a:rPr lang="zh-CN" altLang="en-US"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最小延迟时间（</a:t>
                      </a:r>
                      <a:r>
                        <a:rPr lang="en-US" altLang="zh-CN" sz="1200" dirty="0">
                          <a:solidFill>
                            <a:srgbClr val="7F7F7F"/>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endParaRPr lang="zh-CN" altLang="en-US" sz="12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2</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18</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SylixOS &lt; Linux</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8646">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5</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76</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SylixOS &lt;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9416" y="868215"/>
            <a:ext cx="5727850" cy="307777"/>
          </a:xfrm>
          <a:prstGeom prst="rect">
            <a:avLst/>
          </a:prstGeom>
          <a:noFill/>
        </p:spPr>
        <p:txBody>
          <a:bodyPr wrap="none" rtlCol="0">
            <a:spAutoFit/>
          </a:bodyPr>
          <a:lstStyle/>
          <a:p>
            <a:r>
              <a:rPr lang="zh-CN" altLang="en-US" sz="1400" b="1" dirty="0">
                <a:solidFill>
                  <a:srgbClr val="7F7F7F"/>
                </a:solidFill>
                <a:latin typeface="微软雅黑" panose="020B0503020204020204" pitchFamily="34" charset="-122"/>
                <a:ea typeface="微软雅黑" panose="020B0503020204020204" pitchFamily="34" charset="-122"/>
              </a:rPr>
              <a:t>（三）在 </a:t>
            </a:r>
            <a:r>
              <a:rPr lang="en-US" altLang="zh-CN" sz="1400" b="1" dirty="0">
                <a:solidFill>
                  <a:srgbClr val="7F7F7F"/>
                </a:solidFill>
                <a:latin typeface="微软雅黑" panose="020B0503020204020204" pitchFamily="34" charset="-122"/>
                <a:ea typeface="微软雅黑" panose="020B0503020204020204" pitchFamily="34" charset="-122"/>
              </a:rPr>
              <a:t>TI AM335X </a:t>
            </a:r>
            <a:r>
              <a:rPr lang="zh-CN" altLang="en-US" sz="1400" b="1" dirty="0">
                <a:solidFill>
                  <a:srgbClr val="7F7F7F"/>
                </a:solidFill>
                <a:latin typeface="微软雅黑" panose="020B0503020204020204" pitchFamily="34" charset="-122"/>
                <a:ea typeface="微软雅黑" panose="020B0503020204020204" pitchFamily="34" charset="-122"/>
              </a:rPr>
              <a:t>单核硬件平台上，无压力环境下进行实时性测试</a:t>
            </a:r>
          </a:p>
        </p:txBody>
      </p:sp>
      <p:sp>
        <p:nvSpPr>
          <p:cNvPr id="4" name="TextBox 3"/>
          <p:cNvSpPr txBox="1"/>
          <p:nvPr/>
        </p:nvSpPr>
        <p:spPr>
          <a:xfrm>
            <a:off x="5951984" y="4425425"/>
            <a:ext cx="5184576" cy="1319977"/>
          </a:xfrm>
          <a:prstGeom prst="rect">
            <a:avLst/>
          </a:prstGeom>
          <a:noFill/>
        </p:spPr>
        <p:txBody>
          <a:bodyPr wrap="square" rtlCol="0">
            <a:spAutoFit/>
          </a:bodyPr>
          <a:lstStyle/>
          <a:p>
            <a:pPr>
              <a:lnSpc>
                <a:spcPct val="200000"/>
              </a:lnSpc>
            </a:pPr>
            <a:r>
              <a:rPr lang="zh-CN" altLang="en-US" sz="1400" dirty="0">
                <a:solidFill>
                  <a:srgbClr val="7F7F7F"/>
                </a:solidFill>
                <a:latin typeface="微软雅黑" panose="020B0503020204020204" pitchFamily="34" charset="-122"/>
                <a:ea typeface="微软雅黑" panose="020B0503020204020204" pitchFamily="34" charset="-122"/>
              </a:rPr>
              <a:t>       在单核无压力的情况下，</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的平均延迟时间在三个系统中最小，它的最大延迟时间小于</a:t>
            </a:r>
            <a:r>
              <a:rPr lang="en-US" altLang="zh-CN" sz="1400" dirty="0">
                <a:solidFill>
                  <a:srgbClr val="7F7F7F"/>
                </a:solidFill>
                <a:latin typeface="微软雅黑" panose="020B0503020204020204" pitchFamily="34" charset="-122"/>
                <a:ea typeface="微软雅黑" panose="020B0503020204020204" pitchFamily="34" charset="-122"/>
              </a:rPr>
              <a:t>Linux + RT</a:t>
            </a:r>
            <a:r>
              <a:rPr lang="zh-CN" altLang="en-US" sz="1400" dirty="0">
                <a:solidFill>
                  <a:srgbClr val="7F7F7F"/>
                </a:solidFill>
                <a:latin typeface="微软雅黑" panose="020B0503020204020204" pitchFamily="34" charset="-122"/>
                <a:ea typeface="微软雅黑" panose="020B0503020204020204" pitchFamily="34" charset="-122"/>
              </a:rPr>
              <a:t>，说明</a:t>
            </a:r>
            <a:r>
              <a:rPr lang="en-US" altLang="zh-CN" sz="1400" dirty="0">
                <a:solidFill>
                  <a:srgbClr val="7F7F7F"/>
                </a:solidFill>
                <a:latin typeface="微软雅黑" panose="020B0503020204020204" pitchFamily="34" charset="-122"/>
                <a:ea typeface="微软雅黑" panose="020B0503020204020204" pitchFamily="34" charset="-122"/>
              </a:rPr>
              <a:t>SylixOS</a:t>
            </a:r>
            <a:r>
              <a:rPr lang="zh-CN" altLang="en-US" sz="1400" dirty="0">
                <a:solidFill>
                  <a:srgbClr val="7F7F7F"/>
                </a:solidFill>
                <a:latin typeface="微软雅黑" panose="020B0503020204020204" pitchFamily="34" charset="-122"/>
                <a:ea typeface="微软雅黑" panose="020B0503020204020204" pitchFamily="34" charset="-122"/>
              </a:rPr>
              <a:t>的实时性在无压力情况下优于</a:t>
            </a:r>
            <a:r>
              <a:rPr lang="en-US" altLang="zh-CN" sz="1400" dirty="0">
                <a:solidFill>
                  <a:srgbClr val="7F7F7F"/>
                </a:solidFill>
                <a:latin typeface="微软雅黑" panose="020B0503020204020204" pitchFamily="34" charset="-122"/>
                <a:ea typeface="微软雅黑" panose="020B0503020204020204" pitchFamily="34" charset="-122"/>
              </a:rPr>
              <a:t>Linux + RT</a:t>
            </a:r>
            <a:r>
              <a:rPr lang="zh-CN" altLang="en-US" sz="1400" dirty="0">
                <a:solidFill>
                  <a:srgbClr val="7F7F7F"/>
                </a:solidFill>
                <a:latin typeface="微软雅黑" panose="020B0503020204020204" pitchFamily="34" charset="-122"/>
                <a:ea typeface="微软雅黑" panose="020B0503020204020204" pitchFamily="34" charset="-122"/>
              </a:rPr>
              <a:t>。</a:t>
            </a:r>
          </a:p>
        </p:txBody>
      </p:sp>
      <p:pic>
        <p:nvPicPr>
          <p:cNvPr id="173060" name="Picture 4" descr="C:\Users\yangyang@acoinfo.co\Desktop\翼辉信息宣传册（新）\图片\simpr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7488" y="3429000"/>
            <a:ext cx="3816424" cy="30531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表格 4"/>
          <p:cNvGraphicFramePr>
            <a:graphicFrameLocks noGrp="1"/>
          </p:cNvGraphicFramePr>
          <p:nvPr>
            <p:extLst>
              <p:ext uri="{D42A27DB-BD31-4B8C-83A1-F6EECF244321}">
                <p14:modId xmlns:p14="http://schemas.microsoft.com/office/powerpoint/2010/main" val="937560586"/>
              </p:ext>
            </p:extLst>
          </p:nvPr>
        </p:nvGraphicFramePr>
        <p:xfrm>
          <a:off x="1055440" y="1628800"/>
          <a:ext cx="10297144" cy="1591738"/>
        </p:xfrm>
        <a:graphic>
          <a:graphicData uri="http://schemas.openxmlformats.org/drawingml/2006/table">
            <a:tbl>
              <a:tblPr firstRow="1" bandRow="1">
                <a:tableStyleId>{5C22544A-7EE6-4342-B048-85BDC9FD1C3A}</a:tableStyleId>
              </a:tblPr>
              <a:tblGrid>
                <a:gridCol w="2151798">
                  <a:extLst>
                    <a:ext uri="{9D8B030D-6E8A-4147-A177-3AD203B41FA5}">
                      <a16:colId xmlns:a16="http://schemas.microsoft.com/office/drawing/2014/main" val="20000"/>
                    </a:ext>
                  </a:extLst>
                </a:gridCol>
                <a:gridCol w="1328295">
                  <a:extLst>
                    <a:ext uri="{9D8B030D-6E8A-4147-A177-3AD203B41FA5}">
                      <a16:colId xmlns:a16="http://schemas.microsoft.com/office/drawing/2014/main" val="20001"/>
                    </a:ext>
                  </a:extLst>
                </a:gridCol>
                <a:gridCol w="1881750">
                  <a:extLst>
                    <a:ext uri="{9D8B030D-6E8A-4147-A177-3AD203B41FA5}">
                      <a16:colId xmlns:a16="http://schemas.microsoft.com/office/drawing/2014/main" val="20002"/>
                    </a:ext>
                  </a:extLst>
                </a:gridCol>
                <a:gridCol w="1549678">
                  <a:extLst>
                    <a:ext uri="{9D8B030D-6E8A-4147-A177-3AD203B41FA5}">
                      <a16:colId xmlns:a16="http://schemas.microsoft.com/office/drawing/2014/main" val="20003"/>
                    </a:ext>
                  </a:extLst>
                </a:gridCol>
                <a:gridCol w="3385623">
                  <a:extLst>
                    <a:ext uri="{9D8B030D-6E8A-4147-A177-3AD203B41FA5}">
                      <a16:colId xmlns:a16="http://schemas.microsoft.com/office/drawing/2014/main" val="20004"/>
                    </a:ext>
                  </a:extLst>
                </a:gridCol>
              </a:tblGrid>
              <a:tr h="358198">
                <a:tc>
                  <a:txBody>
                    <a:bodyPr/>
                    <a:lstStyle/>
                    <a:p>
                      <a:pPr algn="ctr">
                        <a:lnSpc>
                          <a:spcPct val="150000"/>
                        </a:lnSpc>
                      </a:pPr>
                      <a:endParaRPr lang="zh-CN" altLang="en-US" sz="1200" dirty="0">
                        <a:solidFill>
                          <a:srgbClr val="16538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rgbClr val="165380"/>
                          </a:solidFill>
                          <a:latin typeface="+mn-lt"/>
                          <a:ea typeface="微软雅黑" panose="020B0503020204020204" pitchFamily="34" charset="-122"/>
                          <a:cs typeface="+mn-cs"/>
                        </a:rPr>
                        <a:t>SylixOS</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rgbClr val="165380"/>
                          </a:solidFill>
                          <a:latin typeface="+mn-lt"/>
                          <a:ea typeface="微软雅黑" panose="020B0503020204020204" pitchFamily="34" charset="-122"/>
                          <a:cs typeface="+mn-cs"/>
                        </a:rPr>
                        <a:t>Linux + RT</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rgbClr val="165380"/>
                          </a:solidFill>
                          <a:latin typeface="+mn-lt"/>
                          <a:ea typeface="微软雅黑" panose="020B0503020204020204" pitchFamily="34" charset="-122"/>
                          <a:cs typeface="+mn-cs"/>
                        </a:rPr>
                        <a:t>Linux</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rgbClr val="165380"/>
                          </a:solidFill>
                          <a:latin typeface="+mn-lt"/>
                          <a:ea typeface="微软雅黑" panose="020B0503020204020204" pitchFamily="34" charset="-122"/>
                          <a:cs typeface="+mn-cs"/>
                        </a:rPr>
                        <a:t>比较结果</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5896">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12</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35</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717</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SylixOS &lt; Linux + RT&lt;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77310">
                <a:tc>
                  <a:txBody>
                    <a:bodyPr/>
                    <a:lstStyle/>
                    <a:p>
                      <a:pPr algn="ctr">
                        <a:lnSpc>
                          <a:spcPct val="150000"/>
                        </a:lnSpc>
                      </a:pPr>
                      <a:r>
                        <a:rPr lang="zh-CN" altLang="en-US"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最小延迟时间（</a:t>
                      </a:r>
                      <a:r>
                        <a:rPr lang="en-US" altLang="zh-CN" sz="1200" dirty="0">
                          <a:solidFill>
                            <a:srgbClr val="7F7F7F"/>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endParaRPr lang="zh-CN" altLang="en-US" sz="12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1</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8</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7</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SylixOS &lt; Linux + RT&lt; Linux</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2772">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2</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12</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13</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SylixOS &lt; Linux + RT&lt;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9416" y="898847"/>
            <a:ext cx="5727850" cy="307777"/>
          </a:xfrm>
          <a:prstGeom prst="rect">
            <a:avLst/>
          </a:prstGeom>
          <a:noFill/>
        </p:spPr>
        <p:txBody>
          <a:bodyPr wrap="none" rtlCol="0">
            <a:spAutoFit/>
          </a:bodyPr>
          <a:lstStyle/>
          <a:p>
            <a:r>
              <a:rPr lang="zh-CN" altLang="en-US" sz="1400" b="1" dirty="0">
                <a:solidFill>
                  <a:srgbClr val="7F7F7F"/>
                </a:solidFill>
                <a:latin typeface="微软雅黑" panose="020B0503020204020204" pitchFamily="34" charset="-122"/>
                <a:ea typeface="微软雅黑" panose="020B0503020204020204" pitchFamily="34" charset="-122"/>
              </a:rPr>
              <a:t>（四）在 </a:t>
            </a:r>
            <a:r>
              <a:rPr lang="en-US" altLang="zh-CN" sz="1400" b="1" dirty="0">
                <a:solidFill>
                  <a:srgbClr val="7F7F7F"/>
                </a:solidFill>
                <a:latin typeface="微软雅黑" panose="020B0503020204020204" pitchFamily="34" charset="-122"/>
                <a:ea typeface="微软雅黑" panose="020B0503020204020204" pitchFamily="34" charset="-122"/>
              </a:rPr>
              <a:t>TI AM335X </a:t>
            </a:r>
            <a:r>
              <a:rPr lang="zh-CN" altLang="en-US" sz="1400" b="1" dirty="0">
                <a:solidFill>
                  <a:srgbClr val="7F7F7F"/>
                </a:solidFill>
                <a:latin typeface="微软雅黑" panose="020B0503020204020204" pitchFamily="34" charset="-122"/>
                <a:ea typeface="微软雅黑" panose="020B0503020204020204" pitchFamily="34" charset="-122"/>
              </a:rPr>
              <a:t>单核硬件平台上，有压力环境下进行实时性测试</a:t>
            </a:r>
          </a:p>
        </p:txBody>
      </p:sp>
      <p:sp>
        <p:nvSpPr>
          <p:cNvPr id="4" name="TextBox 3"/>
          <p:cNvSpPr txBox="1"/>
          <p:nvPr/>
        </p:nvSpPr>
        <p:spPr>
          <a:xfrm>
            <a:off x="5663952" y="4365104"/>
            <a:ext cx="5184576" cy="1319977"/>
          </a:xfrm>
          <a:prstGeom prst="rect">
            <a:avLst/>
          </a:prstGeom>
          <a:noFill/>
        </p:spPr>
        <p:txBody>
          <a:bodyPr wrap="square" rtlCol="0">
            <a:spAutoFit/>
          </a:bodyPr>
          <a:lstStyle/>
          <a:p>
            <a:pPr>
              <a:lnSpc>
                <a:spcPct val="200000"/>
              </a:lnSpc>
            </a:pPr>
            <a:r>
              <a:rPr lang="zh-CN" altLang="en-US" sz="1400" dirty="0">
                <a:solidFill>
                  <a:srgbClr val="7F7F7F"/>
                </a:solidFill>
                <a:latin typeface="微软雅黑" panose="020B0503020204020204" pitchFamily="34" charset="-122"/>
                <a:ea typeface="微软雅黑" panose="020B0503020204020204" pitchFamily="34" charset="-122"/>
              </a:rPr>
              <a:t>       在单核有压力的情况下，</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的平均延迟时间依然在三个系统中最小，并且它的最大延迟时间小于 </a:t>
            </a:r>
            <a:r>
              <a:rPr lang="en-US" altLang="zh-CN" sz="1400" dirty="0">
                <a:solidFill>
                  <a:srgbClr val="7F7F7F"/>
                </a:solidFill>
                <a:latin typeface="微软雅黑" panose="020B0503020204020204" pitchFamily="34" charset="-122"/>
                <a:ea typeface="微软雅黑" panose="020B0503020204020204" pitchFamily="34" charset="-122"/>
              </a:rPr>
              <a:t>Linux + RT,</a:t>
            </a:r>
            <a:r>
              <a:rPr lang="zh-CN" altLang="en-US" sz="1400" dirty="0">
                <a:solidFill>
                  <a:srgbClr val="7F7F7F"/>
                </a:solidFill>
                <a:latin typeface="微软雅黑" panose="020B0503020204020204" pitchFamily="34" charset="-122"/>
                <a:ea typeface="微软雅黑" panose="020B0503020204020204" pitchFamily="34" charset="-122"/>
              </a:rPr>
              <a:t>说明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的实时性在有压力情况下要优于 </a:t>
            </a:r>
            <a:r>
              <a:rPr lang="en-US" altLang="zh-CN" sz="1400" dirty="0">
                <a:solidFill>
                  <a:srgbClr val="7F7F7F"/>
                </a:solidFill>
                <a:latin typeface="微软雅黑" panose="020B0503020204020204" pitchFamily="34" charset="-122"/>
                <a:ea typeface="微软雅黑" panose="020B0503020204020204" pitchFamily="34" charset="-122"/>
              </a:rPr>
              <a:t>Linux + RT</a:t>
            </a:r>
            <a:r>
              <a:rPr lang="zh-CN" altLang="en-US" sz="1400" dirty="0">
                <a:solidFill>
                  <a:srgbClr val="7F7F7F"/>
                </a:solidFill>
                <a:latin typeface="微软雅黑" panose="020B0503020204020204" pitchFamily="34" charset="-122"/>
                <a:ea typeface="微软雅黑" panose="020B0503020204020204" pitchFamily="34" charset="-122"/>
              </a:rPr>
              <a:t>。</a:t>
            </a:r>
          </a:p>
        </p:txBody>
      </p:sp>
      <p:pic>
        <p:nvPicPr>
          <p:cNvPr id="174083" name="Picture 3" descr="C:\Users\yangyang@acoinfo.co\Desktop\翼辉网站代码20160607\image\table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3645024"/>
            <a:ext cx="3371850" cy="25288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表格 6"/>
          <p:cNvGraphicFramePr>
            <a:graphicFrameLocks noGrp="1"/>
          </p:cNvGraphicFramePr>
          <p:nvPr>
            <p:extLst>
              <p:ext uri="{D42A27DB-BD31-4B8C-83A1-F6EECF244321}">
                <p14:modId xmlns:p14="http://schemas.microsoft.com/office/powerpoint/2010/main" val="3110904927"/>
              </p:ext>
            </p:extLst>
          </p:nvPr>
        </p:nvGraphicFramePr>
        <p:xfrm>
          <a:off x="1055440" y="1453892"/>
          <a:ext cx="10153128" cy="1687076"/>
        </p:xfrm>
        <a:graphic>
          <a:graphicData uri="http://schemas.openxmlformats.org/drawingml/2006/table">
            <a:tbl>
              <a:tblPr firstRow="1" bandRow="1">
                <a:tableStyleId>{5C22544A-7EE6-4342-B048-85BDC9FD1C3A}</a:tableStyleId>
              </a:tblPr>
              <a:tblGrid>
                <a:gridCol w="2121704">
                  <a:extLst>
                    <a:ext uri="{9D8B030D-6E8A-4147-A177-3AD203B41FA5}">
                      <a16:colId xmlns:a16="http://schemas.microsoft.com/office/drawing/2014/main" val="20000"/>
                    </a:ext>
                  </a:extLst>
                </a:gridCol>
                <a:gridCol w="1309716">
                  <a:extLst>
                    <a:ext uri="{9D8B030D-6E8A-4147-A177-3AD203B41FA5}">
                      <a16:colId xmlns:a16="http://schemas.microsoft.com/office/drawing/2014/main" val="20001"/>
                    </a:ext>
                  </a:extLst>
                </a:gridCol>
                <a:gridCol w="1855431">
                  <a:extLst>
                    <a:ext uri="{9D8B030D-6E8A-4147-A177-3AD203B41FA5}">
                      <a16:colId xmlns:a16="http://schemas.microsoft.com/office/drawing/2014/main" val="20002"/>
                    </a:ext>
                  </a:extLst>
                </a:gridCol>
                <a:gridCol w="1528005">
                  <a:extLst>
                    <a:ext uri="{9D8B030D-6E8A-4147-A177-3AD203B41FA5}">
                      <a16:colId xmlns:a16="http://schemas.microsoft.com/office/drawing/2014/main" val="20003"/>
                    </a:ext>
                  </a:extLst>
                </a:gridCol>
                <a:gridCol w="3338272">
                  <a:extLst>
                    <a:ext uri="{9D8B030D-6E8A-4147-A177-3AD203B41FA5}">
                      <a16:colId xmlns:a16="http://schemas.microsoft.com/office/drawing/2014/main" val="20004"/>
                    </a:ext>
                  </a:extLst>
                </a:gridCol>
              </a:tblGrid>
              <a:tr h="381465">
                <a:tc>
                  <a:txBody>
                    <a:bodyPr/>
                    <a:lstStyle/>
                    <a:p>
                      <a:pPr algn="ctr">
                        <a:lnSpc>
                          <a:spcPct val="150000"/>
                        </a:lnSpc>
                      </a:pPr>
                      <a:endParaRPr lang="zh-CN" altLang="en-US" sz="12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rgbClr val="165380"/>
                          </a:solidFill>
                          <a:latin typeface="+mn-lt"/>
                          <a:ea typeface="微软雅黑" panose="020B0503020204020204" pitchFamily="34" charset="-122"/>
                          <a:cs typeface="+mn-cs"/>
                        </a:rPr>
                        <a:t>SylixOS</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rgbClr val="165380"/>
                          </a:solidFill>
                          <a:latin typeface="+mn-lt"/>
                          <a:ea typeface="微软雅黑" panose="020B0503020204020204" pitchFamily="34" charset="-122"/>
                          <a:cs typeface="+mn-cs"/>
                        </a:rPr>
                        <a:t>Linux + RT</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rgbClr val="165380"/>
                          </a:solidFill>
                          <a:latin typeface="+mn-lt"/>
                          <a:ea typeface="微软雅黑" panose="020B0503020204020204" pitchFamily="34" charset="-122"/>
                          <a:cs typeface="+mn-cs"/>
                        </a:rPr>
                        <a:t>Linux</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rgbClr val="165380"/>
                          </a:solidFill>
                          <a:latin typeface="+mn-lt"/>
                          <a:ea typeface="微软雅黑" panose="020B0503020204020204" pitchFamily="34" charset="-122"/>
                          <a:cs typeface="+mn-cs"/>
                        </a:rPr>
                        <a:t>比较结果</a:t>
                      </a:r>
                      <a:endParaRPr lang="zh-CN" altLang="en-US" sz="1200" b="1" dirty="0">
                        <a:solidFill>
                          <a:srgbClr val="165380"/>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1611">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dirty="0">
                          <a:solidFill>
                            <a:schemeClr val="bg1"/>
                          </a:solidFill>
                          <a:latin typeface="+mn-lt"/>
                          <a:ea typeface="微软雅黑" panose="020B0503020204020204" pitchFamily="34" charset="-122"/>
                        </a:rPr>
                        <a:t>26</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67</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894</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SylixOS &lt; Linux + RT&lt;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401818">
                <a:tc>
                  <a:txBody>
                    <a:bodyPr/>
                    <a:lstStyle/>
                    <a:p>
                      <a:pPr algn="ctr">
                        <a:lnSpc>
                          <a:spcPct val="150000"/>
                        </a:lnSpc>
                      </a:pPr>
                      <a:r>
                        <a:rPr lang="zh-CN" altLang="en-US"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最小延迟时间（</a:t>
                      </a:r>
                      <a:r>
                        <a:rPr lang="en-US" altLang="zh-CN" sz="1200" dirty="0">
                          <a:solidFill>
                            <a:srgbClr val="7F7F7F"/>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rgbClr val="7F7F7F"/>
                          </a:solidFill>
                          <a:latin typeface="微软雅黑" panose="020B0503020204020204" pitchFamily="34" charset="-122"/>
                          <a:ea typeface="微软雅黑" panose="020B0503020204020204" pitchFamily="34" charset="-122"/>
                          <a:cs typeface="+mn-cs"/>
                        </a:rPr>
                        <a:t>）</a:t>
                      </a:r>
                      <a:endParaRPr lang="zh-CN" altLang="en-US" sz="1200" dirty="0">
                        <a:solidFill>
                          <a:srgbClr val="7F7F7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2</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8</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17</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rgbClr val="7F7F7F"/>
                          </a:solidFill>
                          <a:latin typeface="+mn-lt"/>
                          <a:ea typeface="微软雅黑" panose="020B0503020204020204" pitchFamily="34" charset="-122"/>
                          <a:cs typeface="+mn-cs"/>
                        </a:rPr>
                        <a:t>SylixOS &lt; Linux + RT&lt; Linux</a:t>
                      </a:r>
                      <a:endParaRPr lang="zh-CN" altLang="en-US" sz="1200" dirty="0">
                        <a:solidFill>
                          <a:srgbClr val="7F7F7F"/>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2182">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3</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31</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35</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SylixOS &lt; Linux + RT&lt;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19736" y="559329"/>
            <a:ext cx="4752528" cy="461665"/>
          </a:xfrm>
          <a:prstGeom prst="rect">
            <a:avLst/>
          </a:prstGeom>
          <a:noFill/>
        </p:spPr>
        <p:txBody>
          <a:bodyPr wrap="square" rtlCol="0">
            <a:spAutoFit/>
          </a:bodyPr>
          <a:lstStyle/>
          <a:p>
            <a:pPr algn="ctr"/>
            <a:r>
              <a:rPr lang="zh-CN" altLang="en-US" sz="2400" b="1" dirty="0">
                <a:solidFill>
                  <a:srgbClr val="7F7F7F"/>
                </a:solidFill>
                <a:latin typeface="微软雅黑" panose="020B0503020204020204" pitchFamily="34" charset="-122"/>
                <a:ea typeface="微软雅黑" panose="020B0503020204020204" pitchFamily="34" charset="-122"/>
              </a:rPr>
              <a:t>工信部自主代码率评估</a:t>
            </a:r>
          </a:p>
        </p:txBody>
      </p:sp>
      <p:sp>
        <p:nvSpPr>
          <p:cNvPr id="4" name="TextBox 3"/>
          <p:cNvSpPr txBox="1"/>
          <p:nvPr/>
        </p:nvSpPr>
        <p:spPr>
          <a:xfrm>
            <a:off x="923138" y="5492411"/>
            <a:ext cx="10441160" cy="889090"/>
          </a:xfrm>
          <a:prstGeom prst="rect">
            <a:avLst/>
          </a:prstGeom>
          <a:noFill/>
        </p:spPr>
        <p:txBody>
          <a:bodyPr wrap="square" rtlCol="0">
            <a:spAutoFit/>
          </a:bodyPr>
          <a:lstStyle/>
          <a:p>
            <a:pPr>
              <a:lnSpc>
                <a:spcPct val="200000"/>
              </a:lnSpc>
            </a:pPr>
            <a:r>
              <a:rPr lang="en-US" altLang="zh-CN" sz="1400" dirty="0">
                <a:solidFill>
                  <a:srgbClr val="7F7F7F"/>
                </a:solidFill>
                <a:latin typeface="微软雅黑" panose="020B0503020204020204" pitchFamily="34" charset="-122"/>
                <a:ea typeface="微软雅黑" panose="020B0503020204020204" pitchFamily="34" charset="-122"/>
              </a:rPr>
              <a:t>       2015</a:t>
            </a:r>
            <a:r>
              <a:rPr lang="zh-CN" altLang="en-US" sz="1400" dirty="0">
                <a:solidFill>
                  <a:srgbClr val="7F7F7F"/>
                </a:solidFill>
                <a:latin typeface="微软雅黑" panose="020B0503020204020204" pitchFamily="34" charset="-122"/>
                <a:ea typeface="微软雅黑" panose="020B0503020204020204" pitchFamily="34" charset="-122"/>
              </a:rPr>
              <a:t>年</a:t>
            </a:r>
            <a:r>
              <a:rPr lang="en-US" altLang="zh-CN" sz="1400" dirty="0">
                <a:solidFill>
                  <a:srgbClr val="7F7F7F"/>
                </a:solidFill>
                <a:latin typeface="微软雅黑" panose="020B0503020204020204" pitchFamily="34" charset="-122"/>
                <a:ea typeface="微软雅黑" panose="020B0503020204020204" pitchFamily="34" charset="-122"/>
              </a:rPr>
              <a:t>12</a:t>
            </a:r>
            <a:r>
              <a:rPr lang="zh-CN" altLang="en-US" sz="1400" dirty="0">
                <a:solidFill>
                  <a:srgbClr val="7F7F7F"/>
                </a:solidFill>
                <a:latin typeface="微软雅黑" panose="020B0503020204020204" pitchFamily="34" charset="-122"/>
                <a:ea typeface="微软雅黑" panose="020B0503020204020204" pitchFamily="34" charset="-122"/>
              </a:rPr>
              <a:t>月</a:t>
            </a:r>
            <a:r>
              <a:rPr lang="en-US" altLang="zh-CN" sz="1400" dirty="0">
                <a:solidFill>
                  <a:srgbClr val="7F7F7F"/>
                </a:solidFill>
                <a:latin typeface="微软雅黑" panose="020B0503020204020204" pitchFamily="34" charset="-122"/>
                <a:ea typeface="微软雅黑" panose="020B0503020204020204" pitchFamily="34" charset="-122"/>
              </a:rPr>
              <a:t>31</a:t>
            </a:r>
            <a:r>
              <a:rPr lang="zh-CN" altLang="en-US" sz="1400" dirty="0">
                <a:solidFill>
                  <a:srgbClr val="7F7F7F"/>
                </a:solidFill>
                <a:latin typeface="微软雅黑" panose="020B0503020204020204" pitchFamily="34" charset="-122"/>
                <a:ea typeface="微软雅黑" panose="020B0503020204020204" pitchFamily="34" charset="-122"/>
              </a:rPr>
              <a:t>日，工业和信息化部赛普评测中心（简称“赛普评测中心”）对翼辉信息旗下的软件产品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实时操作系统进行整体代码的源代码自主化率评估，并出具了自主代码率评估报告。</a:t>
            </a:r>
          </a:p>
        </p:txBody>
      </p:sp>
      <p:pic>
        <p:nvPicPr>
          <p:cNvPr id="2437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68433" y="1340768"/>
            <a:ext cx="5550570" cy="3934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94819" y="4869160"/>
            <a:ext cx="8002362" cy="700576"/>
          </a:xfrm>
          <a:prstGeom prst="rect">
            <a:avLst/>
          </a:prstGeom>
          <a:noFill/>
        </p:spPr>
        <p:txBody>
          <a:bodyPr wrap="square" rtlCol="0">
            <a:spAutoFit/>
          </a:bodyPr>
          <a:lstStyle/>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       拥有 </a:t>
            </a:r>
            <a:r>
              <a:rPr lang="en-US" altLang="zh-CN" sz="1400" dirty="0">
                <a:solidFill>
                  <a:srgbClr val="7F7F7F"/>
                </a:solidFill>
                <a:latin typeface="微软雅黑" panose="020B0503020204020204" pitchFamily="34" charset="-122"/>
                <a:ea typeface="微软雅黑" panose="020B0503020204020204" pitchFamily="34" charset="-122"/>
              </a:rPr>
              <a:t>100% </a:t>
            </a:r>
            <a:r>
              <a:rPr lang="zh-CN" altLang="en-US" sz="1400" dirty="0">
                <a:solidFill>
                  <a:srgbClr val="7F7F7F"/>
                </a:solidFill>
                <a:latin typeface="微软雅黑" panose="020B0503020204020204" pitchFamily="34" charset="-122"/>
                <a:ea typeface="微软雅黑" panose="020B0503020204020204" pitchFamily="34" charset="-122"/>
              </a:rPr>
              <a:t>内核自主率的实时操作系统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产品的诞生，标志着中国已经完全掌握了实时操作系统的核心技术，实现了基础软件产品由“中国制造”向“中国创造”的跨越。</a:t>
            </a:r>
          </a:p>
        </p:txBody>
      </p:sp>
      <p:sp>
        <p:nvSpPr>
          <p:cNvPr id="4" name="TextBox 3"/>
          <p:cNvSpPr txBox="1"/>
          <p:nvPr/>
        </p:nvSpPr>
        <p:spPr>
          <a:xfrm>
            <a:off x="1199456" y="3852513"/>
            <a:ext cx="10369152" cy="377411"/>
          </a:xfrm>
          <a:prstGeom prst="rect">
            <a:avLst/>
          </a:prstGeom>
          <a:noFill/>
        </p:spPr>
        <p:txBody>
          <a:bodyPr wrap="square" rtlCol="0">
            <a:spAutoFit/>
          </a:bodyPr>
          <a:lstStyle/>
          <a:p>
            <a:pPr>
              <a:lnSpc>
                <a:spcPct val="150000"/>
              </a:lnSpc>
            </a:pPr>
            <a:r>
              <a:rPr lang="zh-CN" altLang="en-US" sz="1400" b="1" dirty="0">
                <a:solidFill>
                  <a:srgbClr val="FF6600"/>
                </a:solidFill>
                <a:latin typeface="微软雅黑" panose="020B0503020204020204" pitchFamily="34" charset="-122"/>
                <a:ea typeface="微软雅黑" panose="020B0503020204020204" pitchFamily="34" charset="-122"/>
              </a:rPr>
              <a:t>       </a:t>
            </a:r>
            <a:r>
              <a:rPr lang="en-US" altLang="zh-CN" sz="1400" b="1" dirty="0">
                <a:solidFill>
                  <a:srgbClr val="FF6600"/>
                </a:solidFill>
                <a:latin typeface="微软雅黑" panose="020B0503020204020204" pitchFamily="34" charset="-122"/>
                <a:ea typeface="微软雅黑" panose="020B0503020204020204" pitchFamily="34" charset="-122"/>
              </a:rPr>
              <a:t>SylixOS </a:t>
            </a:r>
            <a:r>
              <a:rPr lang="zh-CN" altLang="en-US" sz="1400" b="1" dirty="0">
                <a:solidFill>
                  <a:srgbClr val="FF6600"/>
                </a:solidFill>
                <a:latin typeface="微软雅黑" panose="020B0503020204020204" pitchFamily="34" charset="-122"/>
                <a:ea typeface="微软雅黑" panose="020B0503020204020204" pitchFamily="34" charset="-122"/>
              </a:rPr>
              <a:t>内核自主化率达到 </a:t>
            </a:r>
            <a:r>
              <a:rPr lang="en-US" altLang="zh-CN" sz="1400" b="1" dirty="0">
                <a:solidFill>
                  <a:srgbClr val="FF6600"/>
                </a:solidFill>
                <a:latin typeface="微软雅黑" panose="020B0503020204020204" pitchFamily="34" charset="-122"/>
                <a:ea typeface="微软雅黑" panose="020B0503020204020204" pitchFamily="34" charset="-122"/>
              </a:rPr>
              <a:t>100%</a:t>
            </a:r>
            <a:r>
              <a:rPr lang="zh-CN" altLang="en-US" sz="1400" b="1" dirty="0">
                <a:solidFill>
                  <a:srgbClr val="FF6600"/>
                </a:solidFill>
                <a:latin typeface="微软雅黑" panose="020B0503020204020204" pitchFamily="34" charset="-122"/>
                <a:ea typeface="微软雅黑" panose="020B0503020204020204" pitchFamily="34" charset="-122"/>
              </a:rPr>
              <a:t>；完整源代码自主化率高达 </a:t>
            </a:r>
            <a:r>
              <a:rPr lang="en-US" altLang="zh-CN" sz="1400" b="1" dirty="0">
                <a:solidFill>
                  <a:srgbClr val="FF6600"/>
                </a:solidFill>
                <a:latin typeface="微软雅黑" panose="020B0503020204020204" pitchFamily="34" charset="-122"/>
                <a:ea typeface="微软雅黑" panose="020B0503020204020204" pitchFamily="34" charset="-122"/>
              </a:rPr>
              <a:t>89.1%</a:t>
            </a:r>
            <a:r>
              <a:rPr lang="zh-CN" altLang="en-US" sz="1400" b="1" dirty="0">
                <a:solidFill>
                  <a:srgbClr val="FF6600"/>
                </a:solidFill>
                <a:latin typeface="微软雅黑" panose="020B0503020204020204" pitchFamily="34" charset="-122"/>
                <a:ea typeface="微软雅黑" panose="020B0503020204020204" pitchFamily="34" charset="-122"/>
              </a:rPr>
              <a:t>。是目前自主化率最高的国产操作系统之一。</a:t>
            </a:r>
          </a:p>
        </p:txBody>
      </p:sp>
      <p:pic>
        <p:nvPicPr>
          <p:cNvPr id="2" name="图片 1" descr="11"/>
          <p:cNvPicPr>
            <a:picLocks noChangeAspect="1"/>
          </p:cNvPicPr>
          <p:nvPr/>
        </p:nvPicPr>
        <p:blipFill>
          <a:blip r:embed="rId2"/>
          <a:stretch>
            <a:fillRect/>
          </a:stretch>
        </p:blipFill>
        <p:spPr>
          <a:xfrm>
            <a:off x="3172231" y="1469065"/>
            <a:ext cx="5765165" cy="179641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9656" y="360001"/>
            <a:ext cx="6046592" cy="461665"/>
          </a:xfrm>
          <a:prstGeom prst="rect">
            <a:avLst/>
          </a:prstGeom>
          <a:noFill/>
        </p:spPr>
        <p:txBody>
          <a:bodyPr wrap="none" rtlCol="0">
            <a:spAutoFit/>
          </a:bodyPr>
          <a:lstStyle/>
          <a:p>
            <a:pPr algn="ctr"/>
            <a:r>
              <a:rPr lang="en-US" altLang="zh-CN" sz="2400" b="1" dirty="0">
                <a:solidFill>
                  <a:srgbClr val="7F7F7F"/>
                </a:solidFill>
                <a:latin typeface="微软雅黑" panose="020B0503020204020204" pitchFamily="34" charset="-122"/>
                <a:ea typeface="微软雅黑" panose="020B0503020204020204" pitchFamily="34" charset="-122"/>
              </a:rPr>
              <a:t>SylixOS </a:t>
            </a:r>
            <a:r>
              <a:rPr lang="zh-CN" altLang="zh-CN" sz="2400" b="1" dirty="0">
                <a:solidFill>
                  <a:srgbClr val="7F7F7F"/>
                </a:solidFill>
                <a:latin typeface="微软雅黑" panose="020B0503020204020204" pitchFamily="34" charset="-122"/>
                <a:ea typeface="微软雅黑" panose="020B0503020204020204" pitchFamily="34" charset="-122"/>
              </a:rPr>
              <a:t>通过飞航软件评测中心第三方测试</a:t>
            </a:r>
            <a:endParaRPr lang="zh-CN" altLang="en-US" sz="2400" b="1" dirty="0">
              <a:solidFill>
                <a:srgbClr val="7F7F7F"/>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658318" y="5308217"/>
            <a:ext cx="10729267" cy="1023742"/>
          </a:xfrm>
          <a:prstGeom prst="rect">
            <a:avLst/>
          </a:prstGeom>
          <a:noFill/>
        </p:spPr>
        <p:txBody>
          <a:bodyPr wrap="square" rtlCol="0">
            <a:spAutoFit/>
          </a:bodyPr>
          <a:lstStyle/>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      2015 </a:t>
            </a:r>
            <a:r>
              <a:rPr lang="zh-CN" altLang="en-US" sz="1400" dirty="0">
                <a:solidFill>
                  <a:srgbClr val="7F7F7F"/>
                </a:solidFill>
                <a:latin typeface="微软雅黑" panose="020B0503020204020204" pitchFamily="34" charset="-122"/>
                <a:ea typeface="微软雅黑" panose="020B0503020204020204" pitchFamily="34" charset="-122"/>
              </a:rPr>
              <a:t>年 </a:t>
            </a:r>
            <a:r>
              <a:rPr lang="en-US" altLang="zh-CN" sz="1400" dirty="0">
                <a:solidFill>
                  <a:srgbClr val="7F7F7F"/>
                </a:solidFill>
                <a:latin typeface="微软雅黑" panose="020B0503020204020204" pitchFamily="34" charset="-122"/>
                <a:ea typeface="微软雅黑" panose="020B0503020204020204" pitchFamily="34" charset="-122"/>
              </a:rPr>
              <a:t>10 </a:t>
            </a:r>
            <a:r>
              <a:rPr lang="zh-CN" altLang="en-US" sz="1400" dirty="0">
                <a:solidFill>
                  <a:srgbClr val="7F7F7F"/>
                </a:solidFill>
                <a:latin typeface="微软雅黑" panose="020B0503020204020204" pitchFamily="34" charset="-122"/>
                <a:ea typeface="微软雅黑" panose="020B0503020204020204" pitchFamily="34" charset="-122"/>
              </a:rPr>
              <a:t>月 </a:t>
            </a:r>
            <a:r>
              <a:rPr lang="en-US" altLang="zh-CN" sz="1400" dirty="0">
                <a:solidFill>
                  <a:srgbClr val="7F7F7F"/>
                </a:solidFill>
                <a:latin typeface="微软雅黑" panose="020B0503020204020204" pitchFamily="34" charset="-122"/>
                <a:ea typeface="微软雅黑" panose="020B0503020204020204" pitchFamily="34" charset="-122"/>
              </a:rPr>
              <a:t>8 </a:t>
            </a:r>
            <a:r>
              <a:rPr lang="zh-CN" altLang="en-US" sz="1400" dirty="0">
                <a:solidFill>
                  <a:srgbClr val="7F7F7F"/>
                </a:solidFill>
                <a:latin typeface="微软雅黑" panose="020B0503020204020204" pitchFamily="34" charset="-122"/>
                <a:ea typeface="微软雅黑" panose="020B0503020204020204" pitchFamily="34" charset="-122"/>
              </a:rPr>
              <a:t>日至 </a:t>
            </a:r>
            <a:r>
              <a:rPr lang="en-US" altLang="zh-CN" sz="1400" dirty="0">
                <a:solidFill>
                  <a:srgbClr val="7F7F7F"/>
                </a:solidFill>
                <a:latin typeface="微软雅黑" panose="020B0503020204020204" pitchFamily="34" charset="-122"/>
                <a:ea typeface="微软雅黑" panose="020B0503020204020204" pitchFamily="34" charset="-122"/>
              </a:rPr>
              <a:t>2015 </a:t>
            </a:r>
            <a:r>
              <a:rPr lang="zh-CN" altLang="en-US" sz="1400" dirty="0">
                <a:solidFill>
                  <a:srgbClr val="7F7F7F"/>
                </a:solidFill>
                <a:latin typeface="微软雅黑" panose="020B0503020204020204" pitchFamily="34" charset="-122"/>
                <a:ea typeface="微软雅黑" panose="020B0503020204020204" pitchFamily="34" charset="-122"/>
              </a:rPr>
              <a:t>年 </a:t>
            </a:r>
            <a:r>
              <a:rPr lang="en-US" altLang="zh-CN" sz="1400" dirty="0">
                <a:solidFill>
                  <a:srgbClr val="7F7F7F"/>
                </a:solidFill>
                <a:latin typeface="微软雅黑" panose="020B0503020204020204" pitchFamily="34" charset="-122"/>
                <a:ea typeface="微软雅黑" panose="020B0503020204020204" pitchFamily="34" charset="-122"/>
              </a:rPr>
              <a:t>11 </a:t>
            </a:r>
            <a:r>
              <a:rPr lang="zh-CN" altLang="en-US" sz="1400" dirty="0">
                <a:solidFill>
                  <a:srgbClr val="7F7F7F"/>
                </a:solidFill>
                <a:latin typeface="微软雅黑" panose="020B0503020204020204" pitchFamily="34" charset="-122"/>
                <a:ea typeface="微软雅黑" panose="020B0503020204020204" pitchFamily="34" charset="-122"/>
              </a:rPr>
              <a:t>月 </a:t>
            </a:r>
            <a:r>
              <a:rPr lang="en-US" altLang="zh-CN" sz="1400" dirty="0">
                <a:solidFill>
                  <a:srgbClr val="7F7F7F"/>
                </a:solidFill>
                <a:latin typeface="微软雅黑" panose="020B0503020204020204" pitchFamily="34" charset="-122"/>
                <a:ea typeface="微软雅黑" panose="020B0503020204020204" pitchFamily="34" charset="-122"/>
              </a:rPr>
              <a:t>15 </a:t>
            </a:r>
            <a:r>
              <a:rPr lang="zh-CN" altLang="en-US" sz="1400" dirty="0">
                <a:solidFill>
                  <a:srgbClr val="7F7F7F"/>
                </a:solidFill>
                <a:latin typeface="微软雅黑" panose="020B0503020204020204" pitchFamily="34" charset="-122"/>
                <a:ea typeface="微软雅黑" panose="020B0503020204020204" pitchFamily="34" charset="-122"/>
              </a:rPr>
              <a:t>日，北京京航计算通讯研究所飞航软件评测中心（中国航天科工集团公司下属的具有相关资质的独立第三方软件评测机构，是国内最早从事军用高可靠性软件测试业务的专业机构之一，承担了多项重大武器装备的第三方软件测试与评价任务）对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实时操作系统开展了第三方软件测试，并出具了测试报告。</a:t>
            </a:r>
          </a:p>
        </p:txBody>
      </p:sp>
      <p:pic>
        <p:nvPicPr>
          <p:cNvPr id="241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436118" y="1037912"/>
            <a:ext cx="5319765" cy="41932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4137" y="1916832"/>
            <a:ext cx="10801275" cy="3474413"/>
          </a:xfrm>
          <a:prstGeom prst="rect">
            <a:avLst/>
          </a:prstGeom>
          <a:noFill/>
        </p:spPr>
        <p:txBody>
          <a:bodyPr wrap="square" rtlCol="0">
            <a:spAutoFit/>
          </a:bodyPr>
          <a:lstStyle/>
          <a:p>
            <a:pPr>
              <a:lnSpc>
                <a:spcPct val="200000"/>
              </a:lnSpc>
            </a:pPr>
            <a:r>
              <a:rPr lang="zh-CN" altLang="en-US" sz="1400" dirty="0">
                <a:solidFill>
                  <a:srgbClr val="7F7F7F"/>
                </a:solidFill>
                <a:latin typeface="微软雅黑" panose="020B0503020204020204" pitchFamily="34" charset="-122"/>
                <a:ea typeface="微软雅黑" panose="020B0503020204020204" pitchFamily="34" charset="-122"/>
              </a:rPr>
              <a:t>       在测试过程中，该中心依据 </a:t>
            </a:r>
            <a:r>
              <a:rPr lang="en-US" altLang="zh-CN" sz="1400" dirty="0">
                <a:solidFill>
                  <a:srgbClr val="7F7F7F"/>
                </a:solidFill>
                <a:latin typeface="微软雅黑" panose="020B0503020204020204" pitchFamily="34" charset="-122"/>
                <a:ea typeface="微软雅黑" panose="020B0503020204020204" pitchFamily="34" charset="-122"/>
              </a:rPr>
              <a:t>GB/T 25000.51-2010《</a:t>
            </a:r>
            <a:r>
              <a:rPr lang="zh-CN" altLang="en-US" sz="1400" dirty="0">
                <a:solidFill>
                  <a:srgbClr val="7F7F7F"/>
                </a:solidFill>
                <a:latin typeface="微软雅黑" panose="020B0503020204020204" pitchFamily="34" charset="-122"/>
                <a:ea typeface="微软雅黑" panose="020B0503020204020204" pitchFamily="34" charset="-122"/>
              </a:rPr>
              <a:t>软件工程 软件产品质量要求与评价</a:t>
            </a:r>
            <a:r>
              <a:rPr lang="en-US" altLang="zh-CN" sz="1400" dirty="0">
                <a:solidFill>
                  <a:srgbClr val="7F7F7F"/>
                </a:solidFill>
                <a:latin typeface="微软雅黑" panose="020B0503020204020204" pitchFamily="34" charset="-122"/>
                <a:ea typeface="微软雅黑" panose="020B0503020204020204" pitchFamily="34" charset="-122"/>
              </a:rPr>
              <a:t>( </a:t>
            </a:r>
            <a:r>
              <a:rPr lang="en-US" altLang="zh-CN" sz="1400" dirty="0" err="1">
                <a:solidFill>
                  <a:srgbClr val="7F7F7F"/>
                </a:solidFill>
                <a:latin typeface="微软雅黑" panose="020B0503020204020204" pitchFamily="34" charset="-122"/>
                <a:ea typeface="微软雅黑" panose="020B0503020204020204" pitchFamily="34" charset="-122"/>
              </a:rPr>
              <a:t>SquaRE</a:t>
            </a:r>
            <a:r>
              <a:rPr lang="en-US" altLang="zh-CN" sz="1400" dirty="0">
                <a:solidFill>
                  <a:srgbClr val="7F7F7F"/>
                </a:solidFill>
                <a:latin typeface="微软雅黑" panose="020B0503020204020204" pitchFamily="34" charset="-122"/>
                <a:ea typeface="微软雅黑" panose="020B0503020204020204" pitchFamily="34" charset="-122"/>
              </a:rPr>
              <a:t> ) </a:t>
            </a:r>
            <a:r>
              <a:rPr lang="zh-CN" altLang="en-US" sz="1400" dirty="0">
                <a:solidFill>
                  <a:srgbClr val="7F7F7F"/>
                </a:solidFill>
                <a:latin typeface="微软雅黑" panose="020B0503020204020204" pitchFamily="34" charset="-122"/>
                <a:ea typeface="微软雅黑" panose="020B0503020204020204" pitchFamily="34" charset="-122"/>
              </a:rPr>
              <a:t>商业现货 </a:t>
            </a:r>
            <a:r>
              <a:rPr lang="en-US" altLang="zh-CN" sz="1400" dirty="0">
                <a:solidFill>
                  <a:srgbClr val="7F7F7F"/>
                </a:solidFill>
                <a:latin typeface="微软雅黑" panose="020B0503020204020204" pitchFamily="34" charset="-122"/>
                <a:ea typeface="微软雅黑" panose="020B0503020204020204" pitchFamily="34" charset="-122"/>
              </a:rPr>
              <a:t>( COTS ) </a:t>
            </a:r>
            <a:r>
              <a:rPr lang="zh-CN" altLang="en-US" sz="1400" dirty="0">
                <a:solidFill>
                  <a:srgbClr val="7F7F7F"/>
                </a:solidFill>
                <a:latin typeface="微软雅黑" panose="020B0503020204020204" pitchFamily="34" charset="-122"/>
                <a:ea typeface="微软雅黑" panose="020B0503020204020204" pitchFamily="34" charset="-122"/>
              </a:rPr>
              <a:t>软件产品的质量要求和测试细则</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等国家标准以及 </a:t>
            </a:r>
            <a:r>
              <a:rPr lang="en-US" altLang="zh-CN" sz="1400" dirty="0">
                <a:solidFill>
                  <a:srgbClr val="7F7F7F"/>
                </a:solidFill>
                <a:latin typeface="微软雅黑" panose="020B0503020204020204" pitchFamily="34" charset="-122"/>
                <a:ea typeface="微软雅黑" panose="020B0503020204020204" pitchFamily="34" charset="-122"/>
              </a:rPr>
              <a:t>GJB7706-2012《</a:t>
            </a:r>
            <a:r>
              <a:rPr lang="zh-CN" altLang="en-US" sz="1400" dirty="0">
                <a:solidFill>
                  <a:srgbClr val="7F7F7F"/>
                </a:solidFill>
                <a:latin typeface="微软雅黑" panose="020B0503020204020204" pitchFamily="34" charset="-122"/>
                <a:ea typeface="微软雅黑" panose="020B0503020204020204" pitchFamily="34" charset="-122"/>
              </a:rPr>
              <a:t>军用嵌入式操作系统测评要求</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中规定的嵌入式操作系统测试项目，按照 </a:t>
            </a:r>
            <a:r>
              <a:rPr lang="en-US" altLang="zh-CN" sz="1400" dirty="0">
                <a:solidFill>
                  <a:srgbClr val="7F7F7F"/>
                </a:solidFill>
                <a:latin typeface="微软雅黑" panose="020B0503020204020204" pitchFamily="34" charset="-122"/>
                <a:ea typeface="微软雅黑" panose="020B0503020204020204" pitchFamily="34" charset="-122"/>
              </a:rPr>
              <a:t>GJB7718-2012《</a:t>
            </a:r>
            <a:r>
              <a:rPr lang="zh-CN" altLang="en-US" sz="1400" dirty="0">
                <a:solidFill>
                  <a:srgbClr val="7F7F7F"/>
                </a:solidFill>
                <a:latin typeface="微软雅黑" panose="020B0503020204020204" pitchFamily="34" charset="-122"/>
                <a:ea typeface="微软雅黑" panose="020B0503020204020204" pitchFamily="34" charset="-122"/>
              </a:rPr>
              <a:t>军用嵌入式操作系统技术要求</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规定的嵌入式操作系统功能指标，完成了对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实时操作系统的独立第三方软件评测，并出具了测试报告。</a:t>
            </a:r>
          </a:p>
          <a:p>
            <a:pPr>
              <a:lnSpc>
                <a:spcPct val="200000"/>
              </a:lnSpc>
            </a:pPr>
            <a:r>
              <a:rPr lang="zh-CN" altLang="en-US" sz="1400" dirty="0">
                <a:solidFill>
                  <a:srgbClr val="7F7F7F"/>
                </a:solidFill>
                <a:latin typeface="微软雅黑" panose="020B0503020204020204" pitchFamily="34" charset="-122"/>
                <a:ea typeface="微软雅黑" panose="020B0503020204020204" pitchFamily="34" charset="-122"/>
              </a:rPr>
              <a:t>       测试结论说明：</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实时操作系统符合国家军用标准 </a:t>
            </a:r>
            <a:r>
              <a:rPr lang="en-US" altLang="zh-CN" sz="1400" dirty="0">
                <a:solidFill>
                  <a:srgbClr val="7F7F7F"/>
                </a:solidFill>
                <a:latin typeface="微软雅黑" panose="020B0503020204020204" pitchFamily="34" charset="-122"/>
                <a:ea typeface="微软雅黑" panose="020B0503020204020204" pitchFamily="34" charset="-122"/>
              </a:rPr>
              <a:t>GJB7718-2012《</a:t>
            </a:r>
            <a:r>
              <a:rPr lang="zh-CN" altLang="en-US" sz="1400" dirty="0">
                <a:solidFill>
                  <a:srgbClr val="7F7F7F"/>
                </a:solidFill>
                <a:latin typeface="微软雅黑" panose="020B0503020204020204" pitchFamily="34" charset="-122"/>
                <a:ea typeface="微软雅黑" panose="020B0503020204020204" pitchFamily="34" charset="-122"/>
              </a:rPr>
              <a:t>军用嵌入式操作系统技术要求</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所规定的内容，功能正确。</a:t>
            </a:r>
          </a:p>
          <a:p>
            <a:pPr>
              <a:lnSpc>
                <a:spcPct val="200000"/>
              </a:lnSpc>
            </a:pPr>
            <a:r>
              <a:rPr lang="zh-CN" altLang="en-US" sz="1400" dirty="0">
                <a:solidFill>
                  <a:srgbClr val="7F7F7F"/>
                </a:solidFill>
                <a:latin typeface="微软雅黑" panose="020B0503020204020204" pitchFamily="34" charset="-122"/>
                <a:ea typeface="微软雅黑" panose="020B0503020204020204" pitchFamily="34" charset="-122"/>
              </a:rPr>
              <a:t>       北京京航计算通讯研究所飞航软件评测中心的独立第三方评测，有力证明了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实时操作系统的软件标准、质量、可靠性完全满足军用软件对嵌入式操作系统的严苛要求。</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3632" y="764704"/>
            <a:ext cx="6354368" cy="461665"/>
          </a:xfrm>
          <a:prstGeom prst="rect">
            <a:avLst/>
          </a:prstGeom>
          <a:noFill/>
        </p:spPr>
        <p:txBody>
          <a:bodyPr wrap="none" rtlCol="0">
            <a:spAutoFit/>
          </a:bodyPr>
          <a:lstStyle/>
          <a:p>
            <a:pPr algn="ctr"/>
            <a:r>
              <a:rPr lang="en-US" altLang="zh-CN" sz="2400" b="1" dirty="0">
                <a:solidFill>
                  <a:srgbClr val="7F7F7F"/>
                </a:solidFill>
                <a:latin typeface="微软雅黑" panose="020B0503020204020204" pitchFamily="34" charset="-122"/>
                <a:ea typeface="微软雅黑" panose="020B0503020204020204" pitchFamily="34" charset="-122"/>
              </a:rPr>
              <a:t>SylixOS </a:t>
            </a:r>
            <a:r>
              <a:rPr lang="zh-CN" altLang="en-US" sz="2400" b="1" dirty="0">
                <a:solidFill>
                  <a:srgbClr val="7F7F7F"/>
                </a:solidFill>
                <a:latin typeface="微软雅黑" panose="020B0503020204020204" pitchFamily="34" charset="-122"/>
                <a:ea typeface="微软雅黑" panose="020B0503020204020204" pitchFamily="34" charset="-122"/>
              </a:rPr>
              <a:t>通过北航软件测评实验室第三方测试</a:t>
            </a:r>
          </a:p>
        </p:txBody>
      </p:sp>
      <p:sp>
        <p:nvSpPr>
          <p:cNvPr id="4" name="TextBox 3"/>
          <p:cNvSpPr txBox="1"/>
          <p:nvPr/>
        </p:nvSpPr>
        <p:spPr>
          <a:xfrm>
            <a:off x="695325" y="5609370"/>
            <a:ext cx="10873283" cy="700576"/>
          </a:xfrm>
          <a:prstGeom prst="rect">
            <a:avLst/>
          </a:prstGeom>
          <a:noFill/>
        </p:spPr>
        <p:txBody>
          <a:bodyPr wrap="square" rtlCol="0">
            <a:spAutoFit/>
          </a:bodyPr>
          <a:lstStyle/>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       2017</a:t>
            </a:r>
            <a:r>
              <a:rPr lang="zh-CN" altLang="en-US" sz="1400" dirty="0">
                <a:solidFill>
                  <a:srgbClr val="7F7F7F"/>
                </a:solidFill>
                <a:latin typeface="微软雅黑" panose="020B0503020204020204" pitchFamily="34" charset="-122"/>
                <a:ea typeface="微软雅黑" panose="020B0503020204020204" pitchFamily="34" charset="-122"/>
              </a:rPr>
              <a:t>年</a:t>
            </a:r>
            <a:r>
              <a:rPr lang="en-US" altLang="zh-CN" sz="1400" dirty="0">
                <a:solidFill>
                  <a:srgbClr val="7F7F7F"/>
                </a:solidFill>
                <a:latin typeface="微软雅黑" panose="020B0503020204020204" pitchFamily="34" charset="-122"/>
                <a:ea typeface="微软雅黑" panose="020B0503020204020204" pitchFamily="34" charset="-122"/>
              </a:rPr>
              <a:t>1</a:t>
            </a:r>
            <a:r>
              <a:rPr lang="zh-CN" altLang="en-US" sz="1400" dirty="0">
                <a:solidFill>
                  <a:srgbClr val="7F7F7F"/>
                </a:solidFill>
                <a:latin typeface="微软雅黑" panose="020B0503020204020204" pitchFamily="34" charset="-122"/>
                <a:ea typeface="微软雅黑" panose="020B0503020204020204" pitchFamily="34" charset="-122"/>
              </a:rPr>
              <a:t>月</a:t>
            </a:r>
            <a:r>
              <a:rPr lang="en-US" altLang="zh-CN" sz="1400" dirty="0">
                <a:solidFill>
                  <a:srgbClr val="7F7F7F"/>
                </a:solidFill>
                <a:latin typeface="微软雅黑" panose="020B0503020204020204" pitchFamily="34" charset="-122"/>
                <a:ea typeface="微软雅黑" panose="020B0503020204020204" pitchFamily="34" charset="-122"/>
              </a:rPr>
              <a:t>15</a:t>
            </a:r>
            <a:r>
              <a:rPr lang="zh-CN" altLang="en-US" sz="1400" dirty="0">
                <a:solidFill>
                  <a:srgbClr val="7F7F7F"/>
                </a:solidFill>
                <a:latin typeface="微软雅黑" panose="020B0503020204020204" pitchFamily="34" charset="-122"/>
                <a:ea typeface="微软雅黑" panose="020B0503020204020204" pitchFamily="34" charset="-122"/>
              </a:rPr>
              <a:t>日，北京航空航天大学软件测评实验室依照 </a:t>
            </a:r>
            <a:r>
              <a:rPr lang="en-US" altLang="zh-CN" sz="1400" dirty="0">
                <a:solidFill>
                  <a:srgbClr val="7F7F7F"/>
                </a:solidFill>
                <a:latin typeface="微软雅黑" panose="020B0503020204020204" pitchFamily="34" charset="-122"/>
                <a:ea typeface="微软雅黑" panose="020B0503020204020204" pitchFamily="34" charset="-122"/>
              </a:rPr>
              <a:t>GJB7706-2012《</a:t>
            </a:r>
            <a:r>
              <a:rPr lang="zh-CN" altLang="en-US" sz="1400" dirty="0">
                <a:solidFill>
                  <a:srgbClr val="7F7F7F"/>
                </a:solidFill>
                <a:latin typeface="微软雅黑" panose="020B0503020204020204" pitchFamily="34" charset="-122"/>
                <a:ea typeface="微软雅黑" panose="020B0503020204020204" pitchFamily="34" charset="-122"/>
              </a:rPr>
              <a:t>军用嵌入式操作系统测评要求 </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完成了对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实时操作系统的第三方软件评测，并出具了测试报告。</a:t>
            </a:r>
          </a:p>
        </p:txBody>
      </p:sp>
      <p:pic>
        <p:nvPicPr>
          <p:cNvPr id="5" name="Picture 2" descr="C:\Users\yangyang@acoinfo.co\Desktop\news15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9952" y="1536794"/>
            <a:ext cx="5712096" cy="37844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STD_dev"/>
          <p:cNvGrpSpPr/>
          <p:nvPr/>
        </p:nvGrpSpPr>
        <p:grpSpPr>
          <a:xfrm>
            <a:off x="702659" y="2278936"/>
            <a:ext cx="4472809" cy="2200640"/>
            <a:chOff x="107504" y="2409063"/>
            <a:chExt cx="3553487" cy="2200640"/>
          </a:xfrm>
        </p:grpSpPr>
        <p:sp>
          <p:nvSpPr>
            <p:cNvPr id="47" name="矩形 46"/>
            <p:cNvSpPr/>
            <p:nvPr/>
          </p:nvSpPr>
          <p:spPr>
            <a:xfrm>
              <a:off x="107504" y="2409063"/>
              <a:ext cx="3553487" cy="220064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48" name="矩形 47"/>
            <p:cNvSpPr/>
            <p:nvPr/>
          </p:nvSpPr>
          <p:spPr>
            <a:xfrm>
              <a:off x="120553" y="2452496"/>
              <a:ext cx="2058156" cy="328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Standard device module</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grpSp>
      <p:grpSp>
        <p:nvGrpSpPr>
          <p:cNvPr id="49" name="FS_Box"/>
          <p:cNvGrpSpPr/>
          <p:nvPr/>
        </p:nvGrpSpPr>
        <p:grpSpPr>
          <a:xfrm>
            <a:off x="1064223" y="2658047"/>
            <a:ext cx="2058160" cy="1293671"/>
            <a:chOff x="208662" y="2809502"/>
            <a:chExt cx="1771050" cy="1293671"/>
          </a:xfrm>
        </p:grpSpPr>
        <p:grpSp>
          <p:nvGrpSpPr>
            <p:cNvPr id="50" name="组合 49"/>
            <p:cNvGrpSpPr/>
            <p:nvPr/>
          </p:nvGrpSpPr>
          <p:grpSpPr>
            <a:xfrm>
              <a:off x="208662" y="2809502"/>
              <a:ext cx="1771050" cy="1293671"/>
              <a:chOff x="445725" y="3140968"/>
              <a:chExt cx="813907" cy="1121962"/>
            </a:xfrm>
          </p:grpSpPr>
          <p:sp>
            <p:nvSpPr>
              <p:cNvPr id="52" name="矩形 51"/>
              <p:cNvSpPr/>
              <p:nvPr/>
            </p:nvSpPr>
            <p:spPr>
              <a:xfrm>
                <a:off x="445726" y="3140968"/>
                <a:ext cx="813906" cy="8489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3" name="矩形 52"/>
              <p:cNvSpPr/>
              <p:nvPr/>
            </p:nvSpPr>
            <p:spPr>
              <a:xfrm>
                <a:off x="445725" y="3989890"/>
                <a:ext cx="438887" cy="273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1" name="圆角矩形 50"/>
            <p:cNvSpPr/>
            <p:nvPr/>
          </p:nvSpPr>
          <p:spPr>
            <a:xfrm>
              <a:off x="229701" y="2883278"/>
              <a:ext cx="1002309"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latin typeface="微软雅黑" panose="020B0503020204020204" pitchFamily="34" charset="-122"/>
                  <a:ea typeface="微软雅黑" panose="020B0503020204020204" pitchFamily="34" charset="-122"/>
                </a:rPr>
                <a:t>File System</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54" name="IO_sys"/>
          <p:cNvGrpSpPr/>
          <p:nvPr/>
        </p:nvGrpSpPr>
        <p:grpSpPr>
          <a:xfrm>
            <a:off x="687662" y="1767656"/>
            <a:ext cx="6694512" cy="458233"/>
            <a:chOff x="107059" y="1897782"/>
            <a:chExt cx="5760640" cy="458233"/>
          </a:xfrm>
        </p:grpSpPr>
        <p:sp>
          <p:nvSpPr>
            <p:cNvPr id="55" name="IO_sys"/>
            <p:cNvSpPr/>
            <p:nvPr/>
          </p:nvSpPr>
          <p:spPr>
            <a:xfrm>
              <a:off x="107059" y="1897782"/>
              <a:ext cx="5760640" cy="458233"/>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6" name="矩形 55"/>
            <p:cNvSpPr/>
            <p:nvPr/>
          </p:nvSpPr>
          <p:spPr>
            <a:xfrm>
              <a:off x="119964" y="1993977"/>
              <a:ext cx="1078302" cy="261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I/O System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grpSp>
        <p:nvGrpSpPr>
          <p:cNvPr id="57" name="3RD"/>
          <p:cNvGrpSpPr/>
          <p:nvPr/>
        </p:nvGrpSpPr>
        <p:grpSpPr>
          <a:xfrm>
            <a:off x="688107" y="922609"/>
            <a:ext cx="6694512" cy="792088"/>
            <a:chOff x="107504" y="1052736"/>
            <a:chExt cx="5760640" cy="792088"/>
          </a:xfrm>
        </p:grpSpPr>
        <p:sp>
          <p:nvSpPr>
            <p:cNvPr id="58" name="矩形 57"/>
            <p:cNvSpPr/>
            <p:nvPr/>
          </p:nvSpPr>
          <p:spPr>
            <a:xfrm>
              <a:off x="107504" y="1052736"/>
              <a:ext cx="5760640" cy="792088"/>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59" name="矩形 58"/>
            <p:cNvSpPr/>
            <p:nvPr/>
          </p:nvSpPr>
          <p:spPr>
            <a:xfrm>
              <a:off x="137579" y="1052736"/>
              <a:ext cx="258256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latin typeface="微软雅黑" panose="020B0503020204020204" pitchFamily="34" charset="-122"/>
                  <a:ea typeface="微软雅黑" panose="020B0503020204020204" pitchFamily="34" charset="-122"/>
                </a:rPr>
                <a:t>3rd part software &amp; tools</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60" name="矩形 59"/>
          <p:cNvSpPr/>
          <p:nvPr/>
        </p:nvSpPr>
        <p:spPr>
          <a:xfrm>
            <a:off x="688107" y="4523009"/>
            <a:ext cx="6694512" cy="129614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61" name="矩形 60"/>
          <p:cNvSpPr/>
          <p:nvPr/>
        </p:nvSpPr>
        <p:spPr>
          <a:xfrm>
            <a:off x="1300741" y="4523009"/>
            <a:ext cx="239180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latin typeface="微软雅黑" panose="020B0503020204020204" pitchFamily="34" charset="-122"/>
                <a:ea typeface="微软雅黑" panose="020B0503020204020204" pitchFamily="34" charset="-122"/>
              </a:rPr>
              <a:t>LongWing</a:t>
            </a:r>
            <a:r>
              <a:rPr lang="en-US" altLang="zh-CN" sz="1400" b="1" baseline="30000" dirty="0">
                <a:solidFill>
                  <a:schemeClr val="tx1"/>
                </a:solidFill>
                <a:latin typeface="微软雅黑" panose="020B0503020204020204" pitchFamily="34" charset="-122"/>
                <a:ea typeface="微软雅黑" panose="020B0503020204020204" pitchFamily="34" charset="-122"/>
              </a:rPr>
              <a:t>(TM)</a:t>
            </a:r>
            <a:r>
              <a:rPr lang="en-US" altLang="zh-CN" sz="1400" b="1" dirty="0">
                <a:solidFill>
                  <a:schemeClr val="tx1"/>
                </a:solidFill>
                <a:latin typeface="微软雅黑" panose="020B0503020204020204" pitchFamily="34" charset="-122"/>
                <a:ea typeface="微软雅黑" panose="020B0503020204020204" pitchFamily="34" charset="-122"/>
              </a:rPr>
              <a:t> Kernel</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62" name="圆角矩形 61"/>
          <p:cNvSpPr/>
          <p:nvPr/>
        </p:nvSpPr>
        <p:spPr>
          <a:xfrm>
            <a:off x="873888" y="4955057"/>
            <a:ext cx="1447939"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Interrupt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2512813" y="4955058"/>
            <a:ext cx="1447939"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RMS</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4" name="圆角矩形 63"/>
          <p:cNvSpPr/>
          <p:nvPr/>
        </p:nvSpPr>
        <p:spPr>
          <a:xfrm>
            <a:off x="4151738" y="4955058"/>
            <a:ext cx="1447939"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Timer</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5" name="圆角矩形 64"/>
          <p:cNvSpPr/>
          <p:nvPr/>
        </p:nvSpPr>
        <p:spPr>
          <a:xfrm>
            <a:off x="5790664" y="5387106"/>
            <a:ext cx="1447939"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6" name="圆角矩形 65"/>
          <p:cNvSpPr/>
          <p:nvPr/>
        </p:nvSpPr>
        <p:spPr>
          <a:xfrm>
            <a:off x="873888" y="5387105"/>
            <a:ext cx="1447939"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Message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67" name="圆角矩形 66"/>
          <p:cNvSpPr/>
          <p:nvPr/>
        </p:nvSpPr>
        <p:spPr>
          <a:xfrm>
            <a:off x="5790664" y="4955057"/>
            <a:ext cx="1447939"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Thread</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688107" y="6179193"/>
            <a:ext cx="669451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Hardware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69" name="矩形 68"/>
          <p:cNvSpPr/>
          <p:nvPr/>
        </p:nvSpPr>
        <p:spPr>
          <a:xfrm>
            <a:off x="688107" y="5863113"/>
            <a:ext cx="669451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BSP &amp; Drivers</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70" name="TextBox 69"/>
          <p:cNvSpPr txBox="1">
            <a:spLocks noChangeArrowheads="1"/>
          </p:cNvSpPr>
          <p:nvPr/>
        </p:nvSpPr>
        <p:spPr bwMode="auto">
          <a:xfrm>
            <a:off x="7886700" y="4797152"/>
            <a:ext cx="3831241" cy="1670073"/>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165380"/>
                </a:solidFill>
                <a:latin typeface="微软雅黑" panose="020B0503020204020204" pitchFamily="34" charset="-122"/>
                <a:ea typeface="微软雅黑" panose="020B0503020204020204" pitchFamily="34" charset="-122"/>
              </a:rPr>
              <a:t>2008</a:t>
            </a:r>
            <a:r>
              <a:rPr lang="zh-CN" altLang="en-US" sz="2800" b="1" dirty="0">
                <a:solidFill>
                  <a:srgbClr val="165380"/>
                </a:solidFill>
                <a:latin typeface="微软雅黑" panose="020B0503020204020204" pitchFamily="34" charset="-122"/>
                <a:ea typeface="微软雅黑" panose="020B0503020204020204" pitchFamily="34" charset="-122"/>
              </a:rPr>
              <a:t>年</a:t>
            </a:r>
            <a:endParaRPr lang="en-US" altLang="zh-CN" sz="2800" b="1" dirty="0">
              <a:solidFill>
                <a:srgbClr val="165380"/>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增加对网络和文件系统的支持，同时提供部分实用的第三方工具（如数据库）；内核资源更加丰富，提供消息队列、内存管理等功能。</a:t>
            </a:r>
          </a:p>
        </p:txBody>
      </p:sp>
      <p:sp>
        <p:nvSpPr>
          <p:cNvPr id="71" name="TTY"/>
          <p:cNvSpPr/>
          <p:nvPr/>
        </p:nvSpPr>
        <p:spPr>
          <a:xfrm>
            <a:off x="3192707" y="3620528"/>
            <a:ext cx="791751"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TTY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2" name="RTC"/>
          <p:cNvSpPr/>
          <p:nvPr/>
        </p:nvSpPr>
        <p:spPr>
          <a:xfrm>
            <a:off x="3192707" y="4052576"/>
            <a:ext cx="791751"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rPr>
              <a:t>RTC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3" name="SPI"/>
          <p:cNvSpPr/>
          <p:nvPr/>
        </p:nvSpPr>
        <p:spPr>
          <a:xfrm>
            <a:off x="3192707" y="3188480"/>
            <a:ext cx="791751"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SPI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4" name="TextBox 73"/>
          <p:cNvSpPr txBox="1"/>
          <p:nvPr/>
        </p:nvSpPr>
        <p:spPr>
          <a:xfrm>
            <a:off x="4112314" y="922609"/>
            <a:ext cx="214678" cy="369332"/>
          </a:xfrm>
          <a:prstGeom prst="rect">
            <a:avLst/>
          </a:prstGeom>
          <a:noFill/>
        </p:spPr>
        <p:txBody>
          <a:bodyPr wrap="square" rtlCol="0">
            <a:spAutoFit/>
          </a:bodyPr>
          <a:lstStyle/>
          <a:p>
            <a:endParaRPr lang="zh-CN" altLang="en-US"/>
          </a:p>
        </p:txBody>
      </p:sp>
      <p:sp>
        <p:nvSpPr>
          <p:cNvPr id="75" name="圆角矩形 74"/>
          <p:cNvSpPr/>
          <p:nvPr/>
        </p:nvSpPr>
        <p:spPr>
          <a:xfrm>
            <a:off x="2512813" y="5391573"/>
            <a:ext cx="1447939"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Event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6" name="圆角矩形 75"/>
          <p:cNvSpPr/>
          <p:nvPr/>
        </p:nvSpPr>
        <p:spPr>
          <a:xfrm>
            <a:off x="4151738" y="5387106"/>
            <a:ext cx="1447939"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Memory</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7" name="FS_yaffs"/>
          <p:cNvSpPr/>
          <p:nvPr/>
        </p:nvSpPr>
        <p:spPr>
          <a:xfrm>
            <a:off x="1273006" y="3417974"/>
            <a:ext cx="868721" cy="4642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00"/>
              </a:lnSpc>
            </a:pPr>
            <a:r>
              <a:rPr lang="en-US" altLang="zh-CN" sz="1200" dirty="0" err="1">
                <a:latin typeface="微软雅黑" panose="020B0503020204020204" pitchFamily="34" charset="-122"/>
                <a:ea typeface="微软雅黑" panose="020B0503020204020204" pitchFamily="34" charset="-122"/>
              </a:rPr>
              <a:t>Yaffs</a:t>
            </a:r>
            <a:endParaRPr lang="en-US" altLang="zh-CN" sz="1200" dirty="0">
              <a:latin typeface="微软雅黑" panose="020B0503020204020204" pitchFamily="34" charset="-122"/>
              <a:ea typeface="微软雅黑" panose="020B0503020204020204" pitchFamily="34" charset="-122"/>
            </a:endParaRPr>
          </a:p>
          <a:p>
            <a:pPr algn="ctr">
              <a:lnSpc>
                <a:spcPts val="800"/>
              </a:lnSpc>
            </a:pPr>
            <a:r>
              <a:rPr lang="en-US" altLang="zh-CN" sz="1200" dirty="0">
                <a:latin typeface="微软雅黑" panose="020B0503020204020204" pitchFamily="34" charset="-122"/>
                <a:ea typeface="微软雅黑" panose="020B0503020204020204" pitchFamily="34" charset="-122"/>
              </a:rPr>
              <a:t>+</a:t>
            </a:r>
          </a:p>
          <a:p>
            <a:pPr algn="ctr">
              <a:lnSpc>
                <a:spcPts val="800"/>
              </a:lnSpc>
            </a:pPr>
            <a:r>
              <a:rPr lang="en-US" altLang="zh-CN" sz="1200" dirty="0" err="1">
                <a:latin typeface="微软雅黑" panose="020B0503020204020204" pitchFamily="34" charset="-122"/>
                <a:ea typeface="微软雅黑" panose="020B0503020204020204" pitchFamily="34" charset="-122"/>
              </a:rPr>
              <a:t>mtd</a:t>
            </a:r>
            <a:endParaRPr lang="zh-CN" altLang="en-US" sz="1200" dirty="0">
              <a:latin typeface="微软雅黑" panose="020B0503020204020204" pitchFamily="34" charset="-122"/>
              <a:ea typeface="微软雅黑" panose="020B0503020204020204" pitchFamily="34" charset="-122"/>
            </a:endParaRPr>
          </a:p>
        </p:txBody>
      </p:sp>
      <p:sp>
        <p:nvSpPr>
          <p:cNvPr id="78" name="FS_fatfs"/>
          <p:cNvSpPr/>
          <p:nvPr/>
        </p:nvSpPr>
        <p:spPr>
          <a:xfrm>
            <a:off x="2260667" y="2946357"/>
            <a:ext cx="817331" cy="28775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rPr>
              <a:t>fatFS</a:t>
            </a:r>
            <a:endParaRPr lang="zh-CN" altLang="en-US" sz="700" dirty="0">
              <a:latin typeface="微软雅黑" panose="020B0503020204020204" pitchFamily="34" charset="-122"/>
              <a:ea typeface="微软雅黑" panose="020B0503020204020204" pitchFamily="34" charset="-122"/>
            </a:endParaRPr>
          </a:p>
        </p:txBody>
      </p:sp>
      <p:sp>
        <p:nvSpPr>
          <p:cNvPr id="79" name="FS_romfs"/>
          <p:cNvSpPr/>
          <p:nvPr/>
        </p:nvSpPr>
        <p:spPr>
          <a:xfrm>
            <a:off x="1273008" y="2989512"/>
            <a:ext cx="868720"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rPr>
              <a:t>rootFS</a:t>
            </a:r>
            <a:endParaRPr lang="zh-CN" altLang="en-US" sz="1200" dirty="0">
              <a:latin typeface="微软雅黑" panose="020B0503020204020204" pitchFamily="34" charset="-122"/>
              <a:ea typeface="微软雅黑" panose="020B0503020204020204" pitchFamily="34" charset="-122"/>
            </a:endParaRPr>
          </a:p>
        </p:txBody>
      </p:sp>
      <p:sp>
        <p:nvSpPr>
          <p:cNvPr id="80" name="FS_nfs"/>
          <p:cNvSpPr/>
          <p:nvPr/>
        </p:nvSpPr>
        <p:spPr>
          <a:xfrm>
            <a:off x="2240993" y="3276187"/>
            <a:ext cx="837006" cy="31796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NFS</a:t>
            </a:r>
            <a:endParaRPr lang="zh-CN" altLang="en-US" sz="700" dirty="0">
              <a:latin typeface="微软雅黑" panose="020B0503020204020204" pitchFamily="34" charset="-122"/>
              <a:ea typeface="微软雅黑" panose="020B0503020204020204" pitchFamily="34" charset="-122"/>
            </a:endParaRPr>
          </a:p>
        </p:txBody>
      </p:sp>
      <p:grpSp>
        <p:nvGrpSpPr>
          <p:cNvPr id="81" name="FS_nand"/>
          <p:cNvGrpSpPr/>
          <p:nvPr/>
        </p:nvGrpSpPr>
        <p:grpSpPr>
          <a:xfrm>
            <a:off x="1161393" y="3958659"/>
            <a:ext cx="979275" cy="460896"/>
            <a:chOff x="175994" y="4103173"/>
            <a:chExt cx="842668" cy="460896"/>
          </a:xfrm>
        </p:grpSpPr>
        <p:sp>
          <p:nvSpPr>
            <p:cNvPr id="82" name="圆角矩形 81"/>
            <p:cNvSpPr/>
            <p:nvPr/>
          </p:nvSpPr>
          <p:spPr>
            <a:xfrm>
              <a:off x="175994" y="4249663"/>
              <a:ext cx="842668" cy="314406"/>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latin typeface="微软雅黑" panose="020B0503020204020204" pitchFamily="34" charset="-122"/>
                  <a:ea typeface="微软雅黑" panose="020B0503020204020204" pitchFamily="34" charset="-122"/>
                </a:rPr>
                <a:t>nand</a:t>
              </a:r>
              <a:r>
                <a:rPr lang="en-US" altLang="zh-CN" sz="900" dirty="0">
                  <a:solidFill>
                    <a:schemeClr val="bg1"/>
                  </a:solidFill>
                  <a:latin typeface="微软雅黑" panose="020B0503020204020204" pitchFamily="34" charset="-122"/>
                  <a:ea typeface="微软雅黑" panose="020B0503020204020204" pitchFamily="34" charset="-122"/>
                </a:rPr>
                <a:t> cache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83" name="下箭头 82"/>
            <p:cNvSpPr/>
            <p:nvPr/>
          </p:nvSpPr>
          <p:spPr>
            <a:xfrm>
              <a:off x="558913" y="4103173"/>
              <a:ext cx="98367" cy="14649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4" name="FS_disk"/>
          <p:cNvGrpSpPr/>
          <p:nvPr/>
        </p:nvGrpSpPr>
        <p:grpSpPr>
          <a:xfrm>
            <a:off x="2156998" y="3666159"/>
            <a:ext cx="965386" cy="746457"/>
            <a:chOff x="1148997" y="3817614"/>
            <a:chExt cx="830716" cy="746457"/>
          </a:xfrm>
        </p:grpSpPr>
        <p:sp>
          <p:nvSpPr>
            <p:cNvPr id="85" name="圆角矩形 84"/>
            <p:cNvSpPr/>
            <p:nvPr/>
          </p:nvSpPr>
          <p:spPr>
            <a:xfrm>
              <a:off x="1215081" y="3817614"/>
              <a:ext cx="720245" cy="28555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partition</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86" name="圆角矩形 85"/>
            <p:cNvSpPr/>
            <p:nvPr/>
          </p:nvSpPr>
          <p:spPr>
            <a:xfrm>
              <a:off x="1148997" y="4249663"/>
              <a:ext cx="830716" cy="314408"/>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disk cache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87" name="下箭头 86"/>
            <p:cNvSpPr/>
            <p:nvPr/>
          </p:nvSpPr>
          <p:spPr>
            <a:xfrm>
              <a:off x="1521305" y="4103174"/>
              <a:ext cx="98367" cy="14649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8" name="DMA"/>
          <p:cNvSpPr/>
          <p:nvPr/>
        </p:nvSpPr>
        <p:spPr>
          <a:xfrm>
            <a:off x="4036041" y="3188480"/>
            <a:ext cx="791751"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DMA</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9" name="PTY"/>
          <p:cNvSpPr/>
          <p:nvPr/>
        </p:nvSpPr>
        <p:spPr>
          <a:xfrm>
            <a:off x="4036041" y="3620528"/>
            <a:ext cx="791751"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PTY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90" name="IIC"/>
          <p:cNvSpPr/>
          <p:nvPr/>
        </p:nvSpPr>
        <p:spPr>
          <a:xfrm>
            <a:off x="4036041" y="4052576"/>
            <a:ext cx="791751"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IIC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91" name="Net_Box"/>
          <p:cNvSpPr/>
          <p:nvPr/>
        </p:nvSpPr>
        <p:spPr>
          <a:xfrm>
            <a:off x="4872178" y="2278937"/>
            <a:ext cx="2510442" cy="2200639"/>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92" name="Net_Afinet_Inet6"/>
          <p:cNvGrpSpPr/>
          <p:nvPr/>
        </p:nvGrpSpPr>
        <p:grpSpPr>
          <a:xfrm>
            <a:off x="4975675" y="3157266"/>
            <a:ext cx="2284695" cy="1269352"/>
            <a:chOff x="3779911" y="3287393"/>
            <a:chExt cx="1965984" cy="1269352"/>
          </a:xfrm>
        </p:grpSpPr>
        <p:sp>
          <p:nvSpPr>
            <p:cNvPr id="93" name="矩形 92"/>
            <p:cNvSpPr/>
            <p:nvPr/>
          </p:nvSpPr>
          <p:spPr>
            <a:xfrm>
              <a:off x="3779912" y="3287393"/>
              <a:ext cx="1965983"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4" name="矩形 93"/>
            <p:cNvSpPr/>
            <p:nvPr/>
          </p:nvSpPr>
          <p:spPr>
            <a:xfrm>
              <a:off x="3779911" y="3503327"/>
              <a:ext cx="1965983" cy="213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DA8F20"/>
                  </a:solidFill>
                  <a:latin typeface="微软雅黑" panose="020B0503020204020204" pitchFamily="34" charset="-122"/>
                  <a:ea typeface="微软雅黑" panose="020B0503020204020204" pitchFamily="34" charset="-122"/>
                </a:rPr>
                <a:t>AF_INET/AF_INET6</a:t>
              </a:r>
              <a:endParaRPr lang="zh-CN" altLang="en-US" sz="1200" b="1" dirty="0">
                <a:solidFill>
                  <a:srgbClr val="DA8F20"/>
                </a:solidFill>
                <a:latin typeface="微软雅黑" panose="020B0503020204020204" pitchFamily="34" charset="-122"/>
                <a:ea typeface="微软雅黑" panose="020B0503020204020204" pitchFamily="34" charset="-122"/>
              </a:endParaRPr>
            </a:p>
          </p:txBody>
        </p:sp>
      </p:grpSp>
      <p:sp>
        <p:nvSpPr>
          <p:cNvPr id="95" name="Socket"/>
          <p:cNvSpPr/>
          <p:nvPr/>
        </p:nvSpPr>
        <p:spPr>
          <a:xfrm>
            <a:off x="4975678" y="2794817"/>
            <a:ext cx="2284694" cy="261754"/>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BSD socket</a:t>
            </a:r>
            <a:endParaRPr lang="zh-CN" altLang="en-US" sz="1200" dirty="0">
              <a:latin typeface="微软雅黑" panose="020B0503020204020204" pitchFamily="34" charset="-122"/>
              <a:ea typeface="微软雅黑" panose="020B0503020204020204" pitchFamily="34" charset="-122"/>
            </a:endParaRPr>
          </a:p>
        </p:txBody>
      </p:sp>
      <p:sp>
        <p:nvSpPr>
          <p:cNvPr id="96" name="Pint4/6"/>
          <p:cNvSpPr/>
          <p:nvPr/>
        </p:nvSpPr>
        <p:spPr>
          <a:xfrm>
            <a:off x="5174246" y="2375675"/>
            <a:ext cx="861239"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Ping4/6</a:t>
            </a:r>
            <a:endParaRPr lang="zh-CN" altLang="en-US" sz="1200" dirty="0">
              <a:latin typeface="微软雅黑" panose="020B0503020204020204" pitchFamily="34" charset="-122"/>
              <a:ea typeface="微软雅黑" panose="020B0503020204020204" pitchFamily="34" charset="-122"/>
            </a:endParaRPr>
          </a:p>
        </p:txBody>
      </p:sp>
      <p:sp>
        <p:nvSpPr>
          <p:cNvPr id="97" name="IPv4/v6"/>
          <p:cNvSpPr/>
          <p:nvPr/>
        </p:nvSpPr>
        <p:spPr>
          <a:xfrm>
            <a:off x="5637672" y="3802930"/>
            <a:ext cx="1024867" cy="33443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IPv4/v6</a:t>
            </a:r>
            <a:endParaRPr lang="zh-CN" altLang="en-US" sz="700" dirty="0">
              <a:latin typeface="微软雅黑" panose="020B0503020204020204" pitchFamily="34" charset="-122"/>
              <a:ea typeface="微软雅黑" panose="020B0503020204020204" pitchFamily="34" charset="-122"/>
            </a:endParaRPr>
          </a:p>
        </p:txBody>
      </p:sp>
      <p:sp>
        <p:nvSpPr>
          <p:cNvPr id="98" name="SQLite3"/>
          <p:cNvSpPr/>
          <p:nvPr/>
        </p:nvSpPr>
        <p:spPr>
          <a:xfrm>
            <a:off x="2093304" y="1299187"/>
            <a:ext cx="1454683"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SQLite3</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9" name="Ini_parser"/>
          <p:cNvSpPr/>
          <p:nvPr/>
        </p:nvSpPr>
        <p:spPr>
          <a:xfrm>
            <a:off x="4323227" y="1291941"/>
            <a:ext cx="1580721"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latin typeface="微软雅黑" panose="020B0503020204020204" pitchFamily="34" charset="-122"/>
                <a:ea typeface="微软雅黑" panose="020B0503020204020204" pitchFamily="34" charset="-122"/>
              </a:rPr>
              <a:t>iniparser</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64" presetClass="path" presetSubtype="0" accel="50000" decel="50000" fill="hold" nodeType="withEffect">
                                  <p:stCondLst>
                                    <p:cond delay="0"/>
                                  </p:stCondLst>
                                  <p:childTnLst>
                                    <p:animMotion origin="layout" path="M 0 0 L 0 -0.25 E" pathEditMode="relative" ptsTypes="">
                                      <p:cBhvr>
                                        <p:cTn id="10" dur="300" spd="-100000" fill="hold"/>
                                        <p:tgtEl>
                                          <p:spTgt spid="46"/>
                                        </p:tgtEl>
                                        <p:attrNameLst>
                                          <p:attrName>ppt_x</p:attrName>
                                          <p:attrName>ppt_y</p:attrName>
                                        </p:attrNameLst>
                                      </p:cBhvr>
                                    </p:animMotion>
                                  </p:childTnLst>
                                </p:cTn>
                              </p:par>
                              <p:par>
                                <p:cTn id="11" presetID="9" presetClass="emph" presetSubtype="0" nodeType="withEffect">
                                  <p:stCondLst>
                                    <p:cond delay="0"/>
                                  </p:stCondLst>
                                  <p:childTnLst>
                                    <p:set>
                                      <p:cBhvr rctx="PPT">
                                        <p:cTn id="12" dur="300"/>
                                        <p:tgtEl>
                                          <p:spTgt spid="49"/>
                                        </p:tgtEl>
                                        <p:attrNameLst>
                                          <p:attrName>style.opacity</p:attrName>
                                        </p:attrNameLst>
                                      </p:cBhvr>
                                      <p:to>
                                        <p:strVal val="0"/>
                                      </p:to>
                                    </p:set>
                                    <p:animEffect filter="image" prLst="opacity: 0">
                                      <p:cBhvr rctx="IE">
                                        <p:cTn id="13" dur="300"/>
                                        <p:tgtEl>
                                          <p:spTgt spid="49"/>
                                        </p:tgtEl>
                                      </p:cBhvr>
                                    </p:animEffect>
                                  </p:childTnLst>
                                </p:cTn>
                              </p:par>
                              <p:par>
                                <p:cTn id="14" presetID="0" presetClass="path" presetSubtype="0" accel="50000" decel="50000" fill="hold" nodeType="withEffect">
                                  <p:stCondLst>
                                    <p:cond delay="200"/>
                                  </p:stCondLst>
                                  <p:childTnLst>
                                    <p:animMotion origin="layout" path="M 1.11111E-6 -5.18519E-6 C 0.02118 -0.05163 0.04254 -0.10302 0.075 -0.14029 C 0.10747 -0.17756 0.13282 -0.19793 0.1948 -0.22362 C 0.25677 -0.24931 0.35174 -0.272 0.44688 -0.29445 " pathEditMode="relative" ptsTypes="aaaA">
                                      <p:cBhvr>
                                        <p:cTn id="15" dur="500" spd="-100000" fill="hold"/>
                                        <p:tgtEl>
                                          <p:spTgt spid="49"/>
                                        </p:tgtEl>
                                        <p:attrNameLst>
                                          <p:attrName>ppt_x</p:attrName>
                                          <p:attrName>ppt_y</p:attrName>
                                        </p:attrNameLst>
                                      </p:cBhvr>
                                    </p:animMotion>
                                  </p:childTnLst>
                                </p:cTn>
                              </p:par>
                              <p:par>
                                <p:cTn id="16" presetID="0" presetClass="path" presetSubtype="0" accel="50000" decel="50000" fill="hold" grpId="0" nodeType="withEffect">
                                  <p:stCondLst>
                                    <p:cond delay="0"/>
                                  </p:stCondLst>
                                  <p:childTnLst>
                                    <p:animMotion origin="layout" path="M 2.77778E-7 -4.44444E-6 C 0.05226 0.05926 0.10451 0.11899 0.19844 0.1463 C 0.29236 0.17385 0.42778 0.16875 0.56319 0.16389 " pathEditMode="relative" rAng="0" ptsTypes="aaA">
                                      <p:cBhvr>
                                        <p:cTn id="17" dur="900" spd="-100000" fill="hold"/>
                                        <p:tgtEl>
                                          <p:spTgt spid="79"/>
                                        </p:tgtEl>
                                        <p:attrNameLst>
                                          <p:attrName>ppt_x</p:attrName>
                                          <p:attrName>ppt_y</p:attrName>
                                        </p:attrNameLst>
                                      </p:cBhvr>
                                      <p:rCtr x="28200" y="8700"/>
                                    </p:animMotion>
                                  </p:childTnLst>
                                </p:cTn>
                              </p:par>
                              <p:par>
                                <p:cTn id="18" presetID="0" presetClass="path" presetSubtype="0" accel="50000" decel="50000" fill="hold" grpId="0" nodeType="withEffect">
                                  <p:stCondLst>
                                    <p:cond delay="0"/>
                                  </p:stCondLst>
                                  <p:childTnLst>
                                    <p:animMotion origin="layout" path="M -5.55556E-7 -2.96296E-6 C 0.06059 0.05209 0.12136 0.10417 0.175 0.12361 C 0.22865 0.14306 0.25712 0.11574 0.32188 0.11667 C 0.38663 0.1176 0.475 0.12338 0.56354 0.12917 " pathEditMode="relative" ptsTypes="aaaA">
                                      <p:cBhvr>
                                        <p:cTn id="19" dur="900" spd="-100000" fill="hold"/>
                                        <p:tgtEl>
                                          <p:spTgt spid="77"/>
                                        </p:tgtEl>
                                        <p:attrNameLst>
                                          <p:attrName>ppt_x</p:attrName>
                                          <p:attrName>ppt_y</p:attrName>
                                        </p:attrNameLst>
                                      </p:cBhvr>
                                    </p:animMotion>
                                  </p:childTnLst>
                                </p:cTn>
                              </p:par>
                              <p:par>
                                <p:cTn id="20" presetID="0" presetClass="path" presetSubtype="0" accel="50000" decel="50000" fill="hold" grpId="0" nodeType="withEffect">
                                  <p:stCondLst>
                                    <p:cond delay="0"/>
                                  </p:stCondLst>
                                  <p:childTnLst>
                                    <p:animMotion origin="layout" path="M -4.16667E-6 2.22222E-6 C 0.05521 -0.01505 0.11059 -0.02986 0.15729 -0.03611 C 0.20399 -0.04236 0.23177 -0.03773 0.28021 -0.0375 C 0.32865 -0.03727 0.38819 -0.03611 0.44792 -0.03472 " pathEditMode="relative" ptsTypes="aaaA">
                                      <p:cBhvr>
                                        <p:cTn id="21" dur="900" spd="-100000" fill="hold"/>
                                        <p:tgtEl>
                                          <p:spTgt spid="78"/>
                                        </p:tgtEl>
                                        <p:attrNameLst>
                                          <p:attrName>ppt_x</p:attrName>
                                          <p:attrName>ppt_y</p:attrName>
                                        </p:attrNameLst>
                                      </p:cBhvr>
                                    </p:animMotion>
                                  </p:childTnLst>
                                </p:cTn>
                              </p:par>
                              <p:par>
                                <p:cTn id="22" presetID="0" presetClass="path" presetSubtype="0" accel="50000" decel="50000" fill="hold" grpId="0" nodeType="withEffect">
                                  <p:stCondLst>
                                    <p:cond delay="0"/>
                                  </p:stCondLst>
                                  <p:childTnLst>
                                    <p:animMotion origin="layout" path="M -2.77778E-7 1.85185E-6 C 0.1125 0.01412 0.225 0.02824 0.3073 0.025 C 0.38959 0.02176 0.44167 0.00116 0.49375 -0.01944 " pathEditMode="relative" ptsTypes="aaA">
                                      <p:cBhvr>
                                        <p:cTn id="23" dur="900" spd="-100000" fill="hold"/>
                                        <p:tgtEl>
                                          <p:spTgt spid="80"/>
                                        </p:tgtEl>
                                        <p:attrNameLst>
                                          <p:attrName>ppt_x</p:attrName>
                                          <p:attrName>ppt_y</p:attrName>
                                        </p:attrNameLst>
                                      </p:cBhvr>
                                    </p:animMotion>
                                  </p:childTnLst>
                                </p:cTn>
                              </p:par>
                              <p:par>
                                <p:cTn id="24" presetID="0" presetClass="path" presetSubtype="0" accel="50000" decel="50000" fill="hold" nodeType="withEffect">
                                  <p:stCondLst>
                                    <p:cond delay="0"/>
                                  </p:stCondLst>
                                  <p:childTnLst>
                                    <p:animMotion origin="layout" path="M 7.5E-6 -7.40741E-6 L 0.59844 -7.40741E-6 " pathEditMode="relative" ptsTypes="AA">
                                      <p:cBhvr>
                                        <p:cTn id="25" dur="1000" spd="-100000" fill="hold"/>
                                        <p:tgtEl>
                                          <p:spTgt spid="81"/>
                                        </p:tgtEl>
                                        <p:attrNameLst>
                                          <p:attrName>ppt_x</p:attrName>
                                          <p:attrName>ppt_y</p:attrName>
                                        </p:attrNameLst>
                                      </p:cBhvr>
                                    </p:animMotion>
                                  </p:childTnLst>
                                </p:cTn>
                              </p:par>
                              <p:par>
                                <p:cTn id="26" presetID="0" presetClass="path" presetSubtype="0" accel="50000" decel="50000" fill="hold" nodeType="withEffect">
                                  <p:stCondLst>
                                    <p:cond delay="0"/>
                                  </p:stCondLst>
                                  <p:childTnLst>
                                    <p:animMotion origin="layout" path="M 2.22222E-6 -1.11111E-6 L 0.56684 -1.11111E-6 " pathEditMode="relative" ptsTypes="AA">
                                      <p:cBhvr>
                                        <p:cTn id="27" dur="1000" spd="-100000" fill="hold"/>
                                        <p:tgtEl>
                                          <p:spTgt spid="84"/>
                                        </p:tgtEl>
                                        <p:attrNameLst>
                                          <p:attrName>ppt_x</p:attrName>
                                          <p:attrName>ppt_y</p:attrName>
                                        </p:attrNameLst>
                                      </p:cBhvr>
                                    </p:animMotion>
                                  </p:childTnLst>
                                </p:cTn>
                              </p:par>
                              <p:par>
                                <p:cTn id="28" presetID="9" presetClass="emph" presetSubtype="0" grpId="0" nodeType="withEffect">
                                  <p:stCondLst>
                                    <p:cond delay="0"/>
                                  </p:stCondLst>
                                  <p:childTnLst>
                                    <p:set>
                                      <p:cBhvr rctx="PPT">
                                        <p:cTn id="29" dur="1100"/>
                                        <p:tgtEl>
                                          <p:spTgt spid="88"/>
                                        </p:tgtEl>
                                        <p:attrNameLst>
                                          <p:attrName>style.opacity</p:attrName>
                                        </p:attrNameLst>
                                      </p:cBhvr>
                                      <p:to>
                                        <p:strVal val="0"/>
                                      </p:to>
                                    </p:set>
                                    <p:animEffect filter="image" prLst="opacity: 0">
                                      <p:cBhvr rctx="IE">
                                        <p:cTn id="30" dur="1100"/>
                                        <p:tgtEl>
                                          <p:spTgt spid="88"/>
                                        </p:tgtEl>
                                      </p:cBhvr>
                                    </p:animEffect>
                                  </p:childTnLst>
                                </p:cTn>
                              </p:par>
                              <p:par>
                                <p:cTn id="31" presetID="0" presetClass="path" presetSubtype="0" accel="50000" decel="50000" fill="hold" grpId="1" nodeType="withEffect">
                                  <p:stCondLst>
                                    <p:cond delay="900"/>
                                  </p:stCondLst>
                                  <p:childTnLst>
                                    <p:animMotion origin="layout" path="M 3.88889E-6 -3.7037E-7 L 0.32048 0.35556 " pathEditMode="relative" rAng="0" ptsTypes="AA">
                                      <p:cBhvr>
                                        <p:cTn id="32" dur="600" spd="-100000" fill="hold"/>
                                        <p:tgtEl>
                                          <p:spTgt spid="88"/>
                                        </p:tgtEl>
                                        <p:attrNameLst>
                                          <p:attrName>ppt_x</p:attrName>
                                          <p:attrName>ppt_y</p:attrName>
                                        </p:attrNameLst>
                                      </p:cBhvr>
                                      <p:rCtr x="16000" y="17800"/>
                                    </p:animMotion>
                                  </p:childTnLst>
                                </p:cTn>
                              </p:par>
                              <p:par>
                                <p:cTn id="33" presetID="9" presetClass="emph" presetSubtype="0" grpId="0" nodeType="withEffect">
                                  <p:stCondLst>
                                    <p:cond delay="0"/>
                                  </p:stCondLst>
                                  <p:childTnLst>
                                    <p:set>
                                      <p:cBhvr rctx="PPT">
                                        <p:cTn id="34" dur="1100"/>
                                        <p:tgtEl>
                                          <p:spTgt spid="90"/>
                                        </p:tgtEl>
                                        <p:attrNameLst>
                                          <p:attrName>style.opacity</p:attrName>
                                        </p:attrNameLst>
                                      </p:cBhvr>
                                      <p:to>
                                        <p:strVal val="0"/>
                                      </p:to>
                                    </p:set>
                                    <p:animEffect filter="image" prLst="opacity: 0">
                                      <p:cBhvr rctx="IE">
                                        <p:cTn id="35" dur="1100"/>
                                        <p:tgtEl>
                                          <p:spTgt spid="90"/>
                                        </p:tgtEl>
                                      </p:cBhvr>
                                    </p:animEffect>
                                  </p:childTnLst>
                                </p:cTn>
                              </p:par>
                              <p:par>
                                <p:cTn id="36" presetID="0" presetClass="path" presetSubtype="0" accel="50000" decel="50000" fill="hold" grpId="1" nodeType="withEffect">
                                  <p:stCondLst>
                                    <p:cond delay="1000"/>
                                  </p:stCondLst>
                                  <p:childTnLst>
                                    <p:animMotion origin="layout" path="M -1.38889E-6 -2.96296E-6 L 0.37796 0.35695 " pathEditMode="relative" ptsTypes="AA">
                                      <p:cBhvr>
                                        <p:cTn id="37" dur="600" spd="-100000" fill="hold"/>
                                        <p:tgtEl>
                                          <p:spTgt spid="90"/>
                                        </p:tgtEl>
                                        <p:attrNameLst>
                                          <p:attrName>ppt_x</p:attrName>
                                          <p:attrName>ppt_y</p:attrName>
                                        </p:attrNameLst>
                                      </p:cBhvr>
                                    </p:animMotion>
                                  </p:childTnLst>
                                </p:cTn>
                              </p:par>
                              <p:par>
                                <p:cTn id="38" presetID="9" presetClass="emph" presetSubtype="0" grpId="0" nodeType="withEffect">
                                  <p:stCondLst>
                                    <p:cond delay="0"/>
                                  </p:stCondLst>
                                  <p:childTnLst>
                                    <p:set>
                                      <p:cBhvr rctx="PPT">
                                        <p:cTn id="39" dur="1100"/>
                                        <p:tgtEl>
                                          <p:spTgt spid="71"/>
                                        </p:tgtEl>
                                        <p:attrNameLst>
                                          <p:attrName>style.opacity</p:attrName>
                                        </p:attrNameLst>
                                      </p:cBhvr>
                                      <p:to>
                                        <p:strVal val="0"/>
                                      </p:to>
                                    </p:set>
                                    <p:animEffect filter="image" prLst="opacity: 0">
                                      <p:cBhvr rctx="IE">
                                        <p:cTn id="40" dur="1100"/>
                                        <p:tgtEl>
                                          <p:spTgt spid="71"/>
                                        </p:tgtEl>
                                      </p:cBhvr>
                                    </p:animEffect>
                                  </p:childTnLst>
                                </p:cTn>
                              </p:par>
                              <p:par>
                                <p:cTn id="41" presetID="0" presetClass="path" presetSubtype="0" fill="hold" grpId="1" nodeType="withEffect">
                                  <p:stCondLst>
                                    <p:cond delay="1000"/>
                                  </p:stCondLst>
                                  <p:childTnLst>
                                    <p:animMotion origin="layout" path="M -4.72222E-6 -2.96296E-6 L 0.42518 0.36759 " pathEditMode="relative" ptsTypes="AA">
                                      <p:cBhvr>
                                        <p:cTn id="42" dur="600" spd="-100000" fill="hold"/>
                                        <p:tgtEl>
                                          <p:spTgt spid="71"/>
                                        </p:tgtEl>
                                        <p:attrNameLst>
                                          <p:attrName>ppt_x</p:attrName>
                                          <p:attrName>ppt_y</p:attrName>
                                        </p:attrNameLst>
                                      </p:cBhvr>
                                    </p:animMotion>
                                  </p:childTnLst>
                                </p:cTn>
                              </p:par>
                              <p:par>
                                <p:cTn id="43" presetID="9" presetClass="emph" presetSubtype="0" grpId="0" nodeType="withEffect">
                                  <p:stCondLst>
                                    <p:cond delay="0"/>
                                  </p:stCondLst>
                                  <p:childTnLst>
                                    <p:set>
                                      <p:cBhvr rctx="PPT">
                                        <p:cTn id="44" dur="1100"/>
                                        <p:tgtEl>
                                          <p:spTgt spid="73"/>
                                        </p:tgtEl>
                                        <p:attrNameLst>
                                          <p:attrName>style.opacity</p:attrName>
                                        </p:attrNameLst>
                                      </p:cBhvr>
                                      <p:to>
                                        <p:strVal val="0"/>
                                      </p:to>
                                    </p:set>
                                    <p:animEffect filter="image" prLst="opacity: 0">
                                      <p:cBhvr rctx="IE">
                                        <p:cTn id="45" dur="1100"/>
                                        <p:tgtEl>
                                          <p:spTgt spid="73"/>
                                        </p:tgtEl>
                                      </p:cBhvr>
                                    </p:animEffect>
                                  </p:childTnLst>
                                </p:cTn>
                              </p:par>
                              <p:par>
                                <p:cTn id="46" presetID="0" presetClass="path" presetSubtype="0" accel="50000" decel="50000" fill="hold" grpId="1" nodeType="withEffect">
                                  <p:stCondLst>
                                    <p:cond delay="1100"/>
                                  </p:stCondLst>
                                  <p:childTnLst>
                                    <p:animMotion origin="layout" path="M 5E-6 -1.85185E-6 L 0.3033 0.42107 " pathEditMode="relative" rAng="0" ptsTypes="AA">
                                      <p:cBhvr>
                                        <p:cTn id="47" dur="600" spd="-100000" fill="hold"/>
                                        <p:tgtEl>
                                          <p:spTgt spid="73"/>
                                        </p:tgtEl>
                                        <p:attrNameLst>
                                          <p:attrName>ppt_x</p:attrName>
                                          <p:attrName>ppt_y</p:attrName>
                                        </p:attrNameLst>
                                      </p:cBhvr>
                                      <p:rCtr x="15200" y="21000"/>
                                    </p:animMotion>
                                  </p:childTnLst>
                                </p:cTn>
                              </p:par>
                              <p:par>
                                <p:cTn id="48" presetID="9" presetClass="emph" presetSubtype="0" grpId="0" nodeType="withEffect">
                                  <p:stCondLst>
                                    <p:cond delay="0"/>
                                  </p:stCondLst>
                                  <p:childTnLst>
                                    <p:set>
                                      <p:cBhvr rctx="PPT">
                                        <p:cTn id="49" dur="1200"/>
                                        <p:tgtEl>
                                          <p:spTgt spid="89"/>
                                        </p:tgtEl>
                                        <p:attrNameLst>
                                          <p:attrName>style.opacity</p:attrName>
                                        </p:attrNameLst>
                                      </p:cBhvr>
                                      <p:to>
                                        <p:strVal val="0"/>
                                      </p:to>
                                    </p:set>
                                    <p:animEffect filter="image" prLst="opacity: 0">
                                      <p:cBhvr rctx="IE">
                                        <p:cTn id="50" dur="1200"/>
                                        <p:tgtEl>
                                          <p:spTgt spid="89"/>
                                        </p:tgtEl>
                                      </p:cBhvr>
                                    </p:animEffect>
                                  </p:childTnLst>
                                </p:cTn>
                              </p:par>
                              <p:par>
                                <p:cTn id="51" presetID="0" presetClass="path" presetSubtype="0" accel="50000" decel="50000" fill="hold" grpId="1" nodeType="withEffect">
                                  <p:stCondLst>
                                    <p:cond delay="1200"/>
                                  </p:stCondLst>
                                  <p:childTnLst>
                                    <p:animMotion origin="layout" path="M 1.11111E-6 -1.85185E-6 L 0.37483 0.44213 " pathEditMode="relative" rAng="0" ptsTypes="AA">
                                      <p:cBhvr>
                                        <p:cTn id="52" dur="600" spd="-100000" fill="hold"/>
                                        <p:tgtEl>
                                          <p:spTgt spid="89"/>
                                        </p:tgtEl>
                                        <p:attrNameLst>
                                          <p:attrName>ppt_x</p:attrName>
                                          <p:attrName>ppt_y</p:attrName>
                                        </p:attrNameLst>
                                      </p:cBhvr>
                                      <p:rCtr x="18700" y="22100"/>
                                    </p:animMotion>
                                  </p:childTnLst>
                                </p:cTn>
                              </p:par>
                              <p:par>
                                <p:cTn id="53" presetID="9" presetClass="emph" presetSubtype="0" grpId="0" nodeType="withEffect">
                                  <p:stCondLst>
                                    <p:cond delay="0"/>
                                  </p:stCondLst>
                                  <p:childTnLst>
                                    <p:set>
                                      <p:cBhvr rctx="PPT">
                                        <p:cTn id="54" dur="1300"/>
                                        <p:tgtEl>
                                          <p:spTgt spid="72"/>
                                        </p:tgtEl>
                                        <p:attrNameLst>
                                          <p:attrName>style.opacity</p:attrName>
                                        </p:attrNameLst>
                                      </p:cBhvr>
                                      <p:to>
                                        <p:strVal val="0"/>
                                      </p:to>
                                    </p:set>
                                    <p:animEffect filter="image" prLst="opacity: 0">
                                      <p:cBhvr rctx="IE">
                                        <p:cTn id="55" dur="1300"/>
                                        <p:tgtEl>
                                          <p:spTgt spid="72"/>
                                        </p:tgtEl>
                                      </p:cBhvr>
                                    </p:animEffect>
                                  </p:childTnLst>
                                </p:cTn>
                              </p:par>
                              <p:par>
                                <p:cTn id="56" presetID="0" presetClass="path" presetSubtype="0" accel="50000" decel="50000" fill="hold" grpId="1" nodeType="withEffect">
                                  <p:stCondLst>
                                    <p:cond delay="1300"/>
                                  </p:stCondLst>
                                  <p:childTnLst>
                                    <p:animMotion origin="layout" path="M 5.55112E-17 -1.85185E-6 L 0.43819 0.45255 " pathEditMode="relative" rAng="0" ptsTypes="AA">
                                      <p:cBhvr>
                                        <p:cTn id="57" dur="700" spd="-100000" fill="hold"/>
                                        <p:tgtEl>
                                          <p:spTgt spid="72"/>
                                        </p:tgtEl>
                                        <p:attrNameLst>
                                          <p:attrName>ppt_x</p:attrName>
                                          <p:attrName>ppt_y</p:attrName>
                                        </p:attrNameLst>
                                      </p:cBhvr>
                                      <p:rCtr x="21900" y="22600"/>
                                    </p:animMotion>
                                  </p:childTnLst>
                                </p:cTn>
                              </p:par>
                              <p:par>
                                <p:cTn id="58" presetID="9" presetClass="emph" presetSubtype="0" grpId="0" nodeType="withEffect">
                                  <p:stCondLst>
                                    <p:cond delay="0"/>
                                  </p:stCondLst>
                                  <p:childTnLst>
                                    <p:set>
                                      <p:cBhvr rctx="PPT">
                                        <p:cTn id="59" dur="1200"/>
                                        <p:tgtEl>
                                          <p:spTgt spid="91"/>
                                        </p:tgtEl>
                                        <p:attrNameLst>
                                          <p:attrName>style.opacity</p:attrName>
                                        </p:attrNameLst>
                                      </p:cBhvr>
                                      <p:to>
                                        <p:strVal val="0"/>
                                      </p:to>
                                    </p:set>
                                    <p:animEffect filter="image" prLst="opacity: 0">
                                      <p:cBhvr rctx="IE">
                                        <p:cTn id="60" dur="1200"/>
                                        <p:tgtEl>
                                          <p:spTgt spid="91"/>
                                        </p:tgtEl>
                                      </p:cBhvr>
                                    </p:animEffect>
                                  </p:childTnLst>
                                </p:cTn>
                              </p:par>
                              <p:par>
                                <p:cTn id="61" presetID="0" presetClass="path" presetSubtype="0" accel="50000" decel="50000" fill="hold" grpId="1" nodeType="withEffect">
                                  <p:stCondLst>
                                    <p:cond delay="1200"/>
                                  </p:stCondLst>
                                  <p:childTnLst>
                                    <p:animMotion origin="layout" path="M 6.94444E-6 -7.51445E-6 C 0.32483 -0.00209 0.64983 -0.00417 0.7889 -7.51445E-6 C 0.92796 0.00416 0.8231 0.01525 0.8349 0.02543 C 0.84671 0.0356 0.86233 0.05294 0.86025 0.06127 C 0.85817 0.06959 0.82206 0.06751 0.82223 0.07606 C 0.8224 0.08462 0.86268 0.10196 0.86181 0.11213 C 0.86077 0.12231 0.81685 0.12971 0.81581 0.13734 C 0.81477 0.14497 0.86112 0.15375 0.85556 0.15861 C 0.85001 0.16346 0.77727 0.15884 0.78247 0.16693 C 0.78768 0.17502 0.88056 0.19722 0.88716 0.20716 C 0.89376 0.2171 0.82744 0.2178 0.82223 0.22612 C 0.81702 0.23445 0.86025 0.2504 0.85556 0.2578 C 0.85088 0.2652 0.79202 0.26057 0.79358 0.27051 C 0.79515 0.28046 0.87258 0.30682 0.86494 0.31699 C 0.8573 0.32716 0.75556 0.32231 0.7474 0.33179 C 0.73942 0.34127 0.77761 0.35768 0.81581 0.3741 " pathEditMode="relative" ptsTypes="aaaaaaaaaaaaaaaA">
                                      <p:cBhvr>
                                        <p:cTn id="62" dur="900" spd="-100000" fill="hold"/>
                                        <p:tgtEl>
                                          <p:spTgt spid="91"/>
                                        </p:tgtEl>
                                        <p:attrNameLst>
                                          <p:attrName>ppt_x</p:attrName>
                                          <p:attrName>ppt_y</p:attrName>
                                        </p:attrNameLst>
                                      </p:cBhvr>
                                    </p:animMotion>
                                  </p:childTnLst>
                                </p:cTn>
                              </p:par>
                              <p:par>
                                <p:cTn id="63" presetID="9" presetClass="emph" presetSubtype="0" nodeType="withEffect">
                                  <p:stCondLst>
                                    <p:cond delay="0"/>
                                  </p:stCondLst>
                                  <p:childTnLst>
                                    <p:set>
                                      <p:cBhvr rctx="PPT">
                                        <p:cTn id="64" dur="1700"/>
                                        <p:tgtEl>
                                          <p:spTgt spid="92"/>
                                        </p:tgtEl>
                                        <p:attrNameLst>
                                          <p:attrName>style.opacity</p:attrName>
                                        </p:attrNameLst>
                                      </p:cBhvr>
                                      <p:to>
                                        <p:strVal val="0"/>
                                      </p:to>
                                    </p:set>
                                    <p:animEffect filter="image" prLst="opacity: 0">
                                      <p:cBhvr rctx="IE">
                                        <p:cTn id="65" dur="1700"/>
                                        <p:tgtEl>
                                          <p:spTgt spid="92"/>
                                        </p:tgtEl>
                                      </p:cBhvr>
                                    </p:animEffect>
                                  </p:childTnLst>
                                </p:cTn>
                              </p:par>
                              <p:par>
                                <p:cTn id="66" presetID="0" presetClass="path" presetSubtype="0" accel="50000" decel="50000" fill="hold" nodeType="withEffect">
                                  <p:stCondLst>
                                    <p:cond delay="1700"/>
                                  </p:stCondLst>
                                  <p:childTnLst>
                                    <p:animMotion origin="layout" path="M -1.11111E-6 3.7037E-7 C 0.24045 0.00047 0.4809 0.00116 0.57708 0.00139 " pathEditMode="relative" ptsTypes="aA">
                                      <p:cBhvr>
                                        <p:cTn id="67" dur="900" spd="-100000" fill="hold"/>
                                        <p:tgtEl>
                                          <p:spTgt spid="92"/>
                                        </p:tgtEl>
                                        <p:attrNameLst>
                                          <p:attrName>ppt_x</p:attrName>
                                          <p:attrName>ppt_y</p:attrName>
                                        </p:attrNameLst>
                                      </p:cBhvr>
                                    </p:animMotion>
                                  </p:childTnLst>
                                </p:cTn>
                              </p:par>
                              <p:par>
                                <p:cTn id="68" presetID="9" presetClass="emph" presetSubtype="0" grpId="0" nodeType="withEffect">
                                  <p:stCondLst>
                                    <p:cond delay="0"/>
                                  </p:stCondLst>
                                  <p:childTnLst>
                                    <p:set>
                                      <p:cBhvr rctx="PPT">
                                        <p:cTn id="69" dur="2200"/>
                                        <p:tgtEl>
                                          <p:spTgt spid="97"/>
                                        </p:tgtEl>
                                        <p:attrNameLst>
                                          <p:attrName>style.opacity</p:attrName>
                                        </p:attrNameLst>
                                      </p:cBhvr>
                                      <p:to>
                                        <p:strVal val="0"/>
                                      </p:to>
                                    </p:set>
                                    <p:animEffect filter="image" prLst="opacity: 0">
                                      <p:cBhvr rctx="IE">
                                        <p:cTn id="70" dur="2200"/>
                                        <p:tgtEl>
                                          <p:spTgt spid="97"/>
                                        </p:tgtEl>
                                      </p:cBhvr>
                                    </p:animEffect>
                                  </p:childTnLst>
                                </p:cTn>
                              </p:par>
                              <p:par>
                                <p:cTn id="71" presetID="0" presetClass="path" presetSubtype="0" accel="50000" decel="50000" fill="hold" grpId="1" nodeType="withEffect">
                                  <p:stCondLst>
                                    <p:cond delay="2100"/>
                                  </p:stCondLst>
                                  <p:childTnLst>
                                    <p:animMotion origin="layout" path="M 3.88889E-6 -2.59259E-6 C 0.11319 0.03195 0.22656 0.06412 0.29062 0.075 C 0.35469 0.08588 0.35555 0.08195 0.38437 0.06528 C 0.41319 0.04861 0.43837 0.01181 0.46354 -0.025 " pathEditMode="relative" ptsTypes="aaaA">
                                      <p:cBhvr>
                                        <p:cTn id="72" dur="900" spd="-100000" fill="hold"/>
                                        <p:tgtEl>
                                          <p:spTgt spid="97"/>
                                        </p:tgtEl>
                                        <p:attrNameLst>
                                          <p:attrName>ppt_x</p:attrName>
                                          <p:attrName>ppt_y</p:attrName>
                                        </p:attrNameLst>
                                      </p:cBhvr>
                                    </p:animMotion>
                                  </p:childTnLst>
                                </p:cTn>
                              </p:par>
                              <p:par>
                                <p:cTn id="73" presetID="9" presetClass="emph" presetSubtype="0" grpId="0" nodeType="withEffect">
                                  <p:stCondLst>
                                    <p:cond delay="0"/>
                                  </p:stCondLst>
                                  <p:childTnLst>
                                    <p:set>
                                      <p:cBhvr rctx="PPT">
                                        <p:cTn id="74" dur="1600"/>
                                        <p:tgtEl>
                                          <p:spTgt spid="96"/>
                                        </p:tgtEl>
                                        <p:attrNameLst>
                                          <p:attrName>style.opacity</p:attrName>
                                        </p:attrNameLst>
                                      </p:cBhvr>
                                      <p:to>
                                        <p:strVal val="0"/>
                                      </p:to>
                                    </p:set>
                                    <p:animEffect filter="image" prLst="opacity: 0">
                                      <p:cBhvr rctx="IE">
                                        <p:cTn id="75" dur="1600"/>
                                        <p:tgtEl>
                                          <p:spTgt spid="96"/>
                                        </p:tgtEl>
                                      </p:cBhvr>
                                    </p:animEffect>
                                  </p:childTnLst>
                                </p:cTn>
                              </p:par>
                              <p:par>
                                <p:cTn id="76" presetID="0" presetClass="path" presetSubtype="0" accel="50000" decel="50000" fill="hold" grpId="1" nodeType="withEffect">
                                  <p:stCondLst>
                                    <p:cond delay="1600"/>
                                  </p:stCondLst>
                                  <p:childTnLst>
                                    <p:animMotion origin="layout" path="M -3.88889E-6 -3.7037E-7 C 0.05799 0.03356 0.11615 0.06713 0.15938 0.07083 C 0.2026 0.07453 0.22465 0.04838 0.25938 0.02222 C 0.2941 -0.00394 0.33108 -0.06783 0.36771 -0.08611 C 0.40434 -0.1044 0.44167 -0.09607 0.47917 -0.0875 " pathEditMode="relative" ptsTypes="aaaaA">
                                      <p:cBhvr>
                                        <p:cTn id="77" dur="700" spd="-100000" fill="hold"/>
                                        <p:tgtEl>
                                          <p:spTgt spid="96"/>
                                        </p:tgtEl>
                                        <p:attrNameLst>
                                          <p:attrName>ppt_x</p:attrName>
                                          <p:attrName>ppt_y</p:attrName>
                                        </p:attrNameLst>
                                      </p:cBhvr>
                                    </p:animMotion>
                                  </p:childTnLst>
                                </p:cTn>
                              </p:par>
                              <p:par>
                                <p:cTn id="78" presetID="9" presetClass="emph" presetSubtype="0" nodeType="withEffect">
                                  <p:stCondLst>
                                    <p:cond delay="0"/>
                                  </p:stCondLst>
                                  <p:childTnLst>
                                    <p:set>
                                      <p:cBhvr rctx="PPT">
                                        <p:cTn id="79" dur="2300"/>
                                        <p:tgtEl>
                                          <p:spTgt spid="57"/>
                                        </p:tgtEl>
                                        <p:attrNameLst>
                                          <p:attrName>style.opacity</p:attrName>
                                        </p:attrNameLst>
                                      </p:cBhvr>
                                      <p:to>
                                        <p:strVal val="0"/>
                                      </p:to>
                                    </p:set>
                                    <p:animEffect filter="image" prLst="opacity: 0">
                                      <p:cBhvr rctx="IE">
                                        <p:cTn id="80" dur="2300"/>
                                        <p:tgtEl>
                                          <p:spTgt spid="57"/>
                                        </p:tgtEl>
                                      </p:cBhvr>
                                    </p:animEffect>
                                  </p:childTnLst>
                                </p:cTn>
                              </p:par>
                              <p:par>
                                <p:cTn id="81" presetID="0" presetClass="path" presetSubtype="0" accel="50000" decel="50000" fill="hold" nodeType="withEffect">
                                  <p:stCondLst>
                                    <p:cond delay="2300"/>
                                  </p:stCondLst>
                                  <p:childTnLst>
                                    <p:animMotion origin="layout" path="M 3.05556E-6 2.96296E-6 L 0.00225 -0.36852 " pathEditMode="relative" rAng="0" ptsTypes="AA">
                                      <p:cBhvr>
                                        <p:cTn id="82" dur="700" spd="-100000" fill="hold"/>
                                        <p:tgtEl>
                                          <p:spTgt spid="57"/>
                                        </p:tgtEl>
                                        <p:attrNameLst>
                                          <p:attrName>ppt_x</p:attrName>
                                          <p:attrName>ppt_y</p:attrName>
                                        </p:attrNameLst>
                                      </p:cBhvr>
                                      <p:rCtr x="100" y="-18400"/>
                                    </p:animMotion>
                                  </p:childTnLst>
                                </p:cTn>
                              </p:par>
                              <p:par>
                                <p:cTn id="83" presetID="9" presetClass="emph" presetSubtype="0" grpId="0" nodeType="withEffect">
                                  <p:stCondLst>
                                    <p:cond delay="0"/>
                                  </p:stCondLst>
                                  <p:childTnLst>
                                    <p:set>
                                      <p:cBhvr rctx="PPT">
                                        <p:cTn id="84" dur="3600"/>
                                        <p:tgtEl>
                                          <p:spTgt spid="99"/>
                                        </p:tgtEl>
                                        <p:attrNameLst>
                                          <p:attrName>style.opacity</p:attrName>
                                        </p:attrNameLst>
                                      </p:cBhvr>
                                      <p:to>
                                        <p:strVal val="0"/>
                                      </p:to>
                                    </p:set>
                                    <p:animEffect filter="image" prLst="opacity: 0">
                                      <p:cBhvr rctx="IE">
                                        <p:cTn id="85" dur="3600"/>
                                        <p:tgtEl>
                                          <p:spTgt spid="99"/>
                                        </p:tgtEl>
                                      </p:cBhvr>
                                    </p:animEffect>
                                  </p:childTnLst>
                                </p:cTn>
                              </p:par>
                              <p:par>
                                <p:cTn id="86" presetID="9" presetClass="emph" presetSubtype="0" grpId="0" nodeType="withEffect">
                                  <p:stCondLst>
                                    <p:cond delay="0"/>
                                  </p:stCondLst>
                                  <p:childTnLst>
                                    <p:set>
                                      <p:cBhvr rctx="PPT">
                                        <p:cTn id="87" dur="2800"/>
                                        <p:tgtEl>
                                          <p:spTgt spid="98"/>
                                        </p:tgtEl>
                                        <p:attrNameLst>
                                          <p:attrName>style.opacity</p:attrName>
                                        </p:attrNameLst>
                                      </p:cBhvr>
                                      <p:to>
                                        <p:strVal val="0"/>
                                      </p:to>
                                    </p:set>
                                    <p:animEffect filter="image" prLst="opacity: 0">
                                      <p:cBhvr rctx="IE">
                                        <p:cTn id="88" dur="2800"/>
                                        <p:tgtEl>
                                          <p:spTgt spid="98"/>
                                        </p:tgtEl>
                                      </p:cBhvr>
                                    </p:animEffect>
                                  </p:childTnLst>
                                </p:cTn>
                              </p:par>
                              <p:par>
                                <p:cTn id="89" presetID="0" presetClass="path" presetSubtype="0" accel="50000" decel="50000" fill="hold" grpId="1" nodeType="withEffect">
                                  <p:stCondLst>
                                    <p:cond delay="2700"/>
                                  </p:stCondLst>
                                  <p:childTnLst>
                                    <p:animMotion origin="layout" path="M -1.11111E-6 1.85185E-6 C 0.09306 -0.05509 0.18629 -0.11019 0.26771 -0.11806 C 0.34914 -0.12593 0.4158 -0.05972 0.48855 -0.04722 C 0.56129 -0.03472 0.63976 -0.03519 0.70417 -0.04306 C 0.76858 -0.05093 0.8217 -0.07269 0.875 -0.09445 " pathEditMode="relative" ptsTypes="aaaaA">
                                      <p:cBhvr>
                                        <p:cTn id="90" dur="800" spd="-100000" fill="hold"/>
                                        <p:tgtEl>
                                          <p:spTgt spid="98"/>
                                        </p:tgtEl>
                                        <p:attrNameLst>
                                          <p:attrName>ppt_x</p:attrName>
                                          <p:attrName>ppt_y</p:attrName>
                                        </p:attrNameLst>
                                      </p:cBhvr>
                                    </p:animMotion>
                                  </p:childTnLst>
                                </p:cTn>
                              </p:par>
                              <p:par>
                                <p:cTn id="91" presetID="0" presetClass="path" presetSubtype="0" accel="50000" decel="50000" fill="hold" nodeType="withEffect">
                                  <p:stCondLst>
                                    <p:cond delay="0"/>
                                  </p:stCondLst>
                                  <p:childTnLst>
                                    <p:animMotion origin="layout" path="M -3.33333E-6 4.44444E-6 L -3.33333E-6 -0.39491 " pathEditMode="relative" ptsTypes="AA">
                                      <p:cBhvr>
                                        <p:cTn id="92" dur="1100" spd="-100000" fill="hold"/>
                                        <p:tgtEl>
                                          <p:spTgt spid="54"/>
                                        </p:tgtEl>
                                        <p:attrNameLst>
                                          <p:attrName>ppt_x</p:attrName>
                                          <p:attrName>ppt_y</p:attrName>
                                        </p:attrNameLst>
                                      </p:cBhvr>
                                    </p:animMotion>
                                  </p:childTnLst>
                                </p:cTn>
                              </p:par>
                              <p:par>
                                <p:cTn id="93" presetID="9" presetClass="emph" presetSubtype="0" grpId="0" nodeType="withEffect">
                                  <p:stCondLst>
                                    <p:cond delay="0"/>
                                  </p:stCondLst>
                                  <p:childTnLst>
                                    <p:set>
                                      <p:cBhvr rctx="PPT">
                                        <p:cTn id="94" dur="2100"/>
                                        <p:tgtEl>
                                          <p:spTgt spid="95"/>
                                        </p:tgtEl>
                                        <p:attrNameLst>
                                          <p:attrName>style.opacity</p:attrName>
                                        </p:attrNameLst>
                                      </p:cBhvr>
                                      <p:to>
                                        <p:strVal val="0"/>
                                      </p:to>
                                    </p:set>
                                    <p:animEffect filter="image" prLst="opacity: 0">
                                      <p:cBhvr rctx="IE">
                                        <p:cTn id="95" dur="2100"/>
                                        <p:tgtEl>
                                          <p:spTgt spid="95"/>
                                        </p:tgtEl>
                                      </p:cBhvr>
                                    </p:animEffect>
                                  </p:childTnLst>
                                </p:cTn>
                              </p:par>
                              <p:par>
                                <p:cTn id="96" presetID="0" presetClass="path" presetSubtype="0" accel="50000" decel="50000" fill="hold" grpId="1" nodeType="withEffect">
                                  <p:stCondLst>
                                    <p:cond delay="2100"/>
                                  </p:stCondLst>
                                  <p:childTnLst>
                                    <p:animMotion origin="layout" path="M -1.11111E-6 3.7037E-7 C 0.24045 0.00047 0.4809 0.00116 0.57708 0.00139 " pathEditMode="relative" ptsTypes="aA">
                                      <p:cBhvr>
                                        <p:cTn id="97" dur="900" spd="-100000" fill="hold"/>
                                        <p:tgtEl>
                                          <p:spTgt spid="9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1" grpId="1" animBg="1"/>
      <p:bldP spid="72" grpId="0" animBg="1"/>
      <p:bldP spid="72" grpId="1" animBg="1"/>
      <p:bldP spid="73" grpId="0" animBg="1"/>
      <p:bldP spid="73" grpId="1" animBg="1"/>
      <p:bldP spid="77" grpId="0" animBg="1"/>
      <p:bldP spid="78" grpId="0" animBg="1"/>
      <p:bldP spid="79" grpId="0" animBg="1"/>
      <p:bldP spid="80" grpId="0" animBg="1"/>
      <p:bldP spid="88" grpId="0" animBg="1"/>
      <p:bldP spid="88" grpId="1" animBg="1"/>
      <p:bldP spid="89" grpId="0" animBg="1"/>
      <p:bldP spid="89" grpId="1" animBg="1"/>
      <p:bldP spid="90" grpId="0" animBg="1"/>
      <p:bldP spid="90" grpId="1" animBg="1"/>
      <p:bldP spid="91" grpId="0" animBg="1"/>
      <p:bldP spid="91" grpId="1" animBg="1"/>
      <p:bldP spid="95" grpId="0" animBg="1"/>
      <p:bldP spid="95" grpId="1" animBg="1"/>
      <p:bldP spid="96" grpId="0" animBg="1"/>
      <p:bldP spid="96" grpId="1" animBg="1"/>
      <p:bldP spid="97" grpId="0" animBg="1"/>
      <p:bldP spid="97" grpId="1" animBg="1"/>
      <p:bldP spid="98" grpId="0" animBg="1"/>
      <p:bldP spid="98" grpId="1" animBg="1"/>
      <p:bldP spid="9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1366" y="1124744"/>
            <a:ext cx="10729267" cy="4847866"/>
          </a:xfrm>
          <a:prstGeom prst="rect">
            <a:avLst/>
          </a:prstGeom>
        </p:spPr>
        <p:txBody>
          <a:bodyPr wrap="square">
            <a:spAutoFit/>
          </a:bodyPr>
          <a:lstStyle/>
          <a:p>
            <a:pPr>
              <a:lnSpc>
                <a:spcPct val="250000"/>
              </a:lnSpc>
            </a:pPr>
            <a:r>
              <a:rPr lang="zh-CN" altLang="en-US" sz="1400" dirty="0">
                <a:solidFill>
                  <a:srgbClr val="7F7F7F"/>
                </a:solidFill>
                <a:latin typeface="微软雅黑" panose="020B0503020204020204" pitchFamily="34" charset="-122"/>
                <a:ea typeface="微软雅黑" panose="020B0503020204020204" pitchFamily="34" charset="-122"/>
              </a:rPr>
              <a:t>       报告的测试结论说明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实时操作系统内核满足 </a:t>
            </a:r>
            <a:r>
              <a:rPr lang="en-US" altLang="zh-CN" sz="1400" dirty="0">
                <a:solidFill>
                  <a:srgbClr val="7F7F7F"/>
                </a:solidFill>
                <a:latin typeface="微软雅黑" panose="020B0503020204020204" pitchFamily="34" charset="-122"/>
                <a:ea typeface="微软雅黑" panose="020B0503020204020204" pitchFamily="34" charset="-122"/>
              </a:rPr>
              <a:t>GJB7718-2012 《 </a:t>
            </a:r>
            <a:r>
              <a:rPr lang="zh-CN" altLang="en-US" sz="1400" dirty="0">
                <a:solidFill>
                  <a:srgbClr val="7F7F7F"/>
                </a:solidFill>
                <a:latin typeface="微软雅黑" panose="020B0503020204020204" pitchFamily="34" charset="-122"/>
                <a:ea typeface="微软雅黑" panose="020B0503020204020204" pitchFamily="34" charset="-122"/>
              </a:rPr>
              <a:t>军用嵌入式操作系统技术要求</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和 </a:t>
            </a:r>
            <a:r>
              <a:rPr lang="en-US" altLang="zh-CN" sz="1400" dirty="0">
                <a:solidFill>
                  <a:srgbClr val="7F7F7F"/>
                </a:solidFill>
                <a:latin typeface="微软雅黑" panose="020B0503020204020204" pitchFamily="34" charset="-122"/>
                <a:ea typeface="微软雅黑" panose="020B0503020204020204" pitchFamily="34" charset="-122"/>
              </a:rPr>
              <a:t>GJB7714-2012 《 </a:t>
            </a:r>
            <a:r>
              <a:rPr lang="zh-CN" altLang="en-US" sz="1400" dirty="0">
                <a:solidFill>
                  <a:srgbClr val="7F7F7F"/>
                </a:solidFill>
                <a:latin typeface="微软雅黑" panose="020B0503020204020204" pitchFamily="34" charset="-122"/>
                <a:ea typeface="微软雅黑" panose="020B0503020204020204" pitchFamily="34" charset="-122"/>
              </a:rPr>
              <a:t>军用嵌入式实时操作系统应用编程接口</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的规定，功能正确，通过了第三方评测。</a:t>
            </a:r>
          </a:p>
          <a:p>
            <a:pPr>
              <a:lnSpc>
                <a:spcPct val="250000"/>
              </a:lnSpc>
            </a:pPr>
            <a:r>
              <a:rPr lang="zh-CN" altLang="en-US" sz="1400" dirty="0">
                <a:solidFill>
                  <a:srgbClr val="7F7F7F"/>
                </a:solidFill>
                <a:latin typeface="微软雅黑" panose="020B0503020204020204" pitchFamily="34" charset="-122"/>
                <a:ea typeface="微软雅黑" panose="020B0503020204020204" pitchFamily="34" charset="-122"/>
              </a:rPr>
              <a:t>       北航软件测评实验室是北京航空航天大学所属，依托北京航空航天大学软件工程研究所的从事专业软件测试的单位，</a:t>
            </a:r>
            <a:r>
              <a:rPr lang="en-US" altLang="zh-CN" sz="1400" dirty="0">
                <a:solidFill>
                  <a:srgbClr val="7F7F7F"/>
                </a:solidFill>
                <a:latin typeface="微软雅黑" panose="020B0503020204020204" pitchFamily="34" charset="-122"/>
                <a:ea typeface="微软雅黑" panose="020B0503020204020204" pitchFamily="34" charset="-122"/>
              </a:rPr>
              <a:t>2009 </a:t>
            </a:r>
            <a:r>
              <a:rPr lang="zh-CN" altLang="en-US" sz="1400" dirty="0">
                <a:solidFill>
                  <a:srgbClr val="7F7F7F"/>
                </a:solidFill>
                <a:latin typeface="微软雅黑" panose="020B0503020204020204" pitchFamily="34" charset="-122"/>
                <a:ea typeface="微软雅黑" panose="020B0503020204020204" pitchFamily="34" charset="-122"/>
              </a:rPr>
              <a:t>年通过了国家相关职能部门的认证取得了从事专业软件测试资质证书，通过北航软件测评实验室的第三方评测说明了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实时操作系统的软件标准、质量、可靠性满足军用软件的要求和标准，完全自主的嵌入式大型实时操作系统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可以应用于军品的开发和生产。</a:t>
            </a:r>
          </a:p>
          <a:p>
            <a:pPr>
              <a:lnSpc>
                <a:spcPct val="250000"/>
              </a:lnSpc>
            </a:pPr>
            <a:r>
              <a:rPr lang="en-US" altLang="zh-CN" sz="1400" dirty="0">
                <a:solidFill>
                  <a:srgbClr val="7F7F7F"/>
                </a:solidFill>
                <a:latin typeface="微软雅黑" panose="020B0503020204020204" pitchFamily="34" charset="-122"/>
                <a:ea typeface="微软雅黑" panose="020B0503020204020204" pitchFamily="34" charset="-122"/>
              </a:rPr>
              <a:t>       SylixOS </a:t>
            </a:r>
            <a:r>
              <a:rPr lang="zh-CN" altLang="en-US" sz="1400" dirty="0">
                <a:solidFill>
                  <a:srgbClr val="7F7F7F"/>
                </a:solidFill>
                <a:latin typeface="微软雅黑" panose="020B0503020204020204" pitchFamily="34" charset="-122"/>
                <a:ea typeface="微软雅黑" panose="020B0503020204020204" pitchFamily="34" charset="-122"/>
              </a:rPr>
              <a:t>作为嵌入式实时操作系统的后来者，使用了更先进的设计理念，使性能、安全性、可靠性达到甚至超过了众多实时操作系统，成为国内自主嵌入式实时操作系统的引领者。目前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已成功应用于工业自动化与通信、武器装备及国防安全、新能源应用等国家基础领域中，从 </a:t>
            </a:r>
            <a:r>
              <a:rPr lang="en-US" altLang="zh-CN" sz="1400" dirty="0">
                <a:solidFill>
                  <a:srgbClr val="7F7F7F"/>
                </a:solidFill>
                <a:latin typeface="微软雅黑" panose="020B0503020204020204" pitchFamily="34" charset="-122"/>
                <a:ea typeface="微软雅黑" panose="020B0503020204020204" pitchFamily="34" charset="-122"/>
              </a:rPr>
              <a:t>2006 </a:t>
            </a:r>
            <a:r>
              <a:rPr lang="zh-CN" altLang="en-US" sz="1400" dirty="0">
                <a:solidFill>
                  <a:srgbClr val="7F7F7F"/>
                </a:solidFill>
                <a:latin typeface="微软雅黑" panose="020B0503020204020204" pitchFamily="34" charset="-122"/>
                <a:ea typeface="微软雅黑" panose="020B0503020204020204" pitchFamily="34" charset="-122"/>
              </a:rPr>
              <a:t>年至今已有数百个项目或产品基于 </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进行开发，产品稳定可靠，</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系统节点不间断运行已超过八万小时（</a:t>
            </a:r>
            <a:r>
              <a:rPr lang="en-US" altLang="zh-CN" sz="1400" dirty="0">
                <a:solidFill>
                  <a:srgbClr val="7F7F7F"/>
                </a:solidFill>
                <a:latin typeface="微软雅黑" panose="020B0503020204020204" pitchFamily="34" charset="-122"/>
                <a:ea typeface="微软雅黑" panose="020B0503020204020204" pitchFamily="34" charset="-122"/>
              </a:rPr>
              <a:t>9 </a:t>
            </a:r>
            <a:r>
              <a:rPr lang="zh-CN" altLang="en-US" sz="1400" dirty="0">
                <a:solidFill>
                  <a:srgbClr val="7F7F7F"/>
                </a:solidFill>
                <a:latin typeface="微软雅黑" panose="020B0503020204020204" pitchFamily="34" charset="-122"/>
                <a:ea typeface="微软雅黑" panose="020B0503020204020204" pitchFamily="34" charset="-122"/>
              </a:rPr>
              <a:t>年时间）。</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88251" y="360001"/>
            <a:ext cx="4415498" cy="414337"/>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b="1" dirty="0">
                <a:solidFill>
                  <a:srgbClr val="7F7F7F"/>
                </a:solidFill>
                <a:latin typeface="微软雅黑" panose="020B0503020204020204" pitchFamily="34" charset="-122"/>
                <a:ea typeface="微软雅黑" panose="020B0503020204020204" pitchFamily="34" charset="-122"/>
              </a:rPr>
              <a:t>SMP </a:t>
            </a:r>
            <a:r>
              <a:rPr lang="zh-CN" altLang="en-US" sz="2400" b="1" dirty="0">
                <a:solidFill>
                  <a:srgbClr val="7F7F7F"/>
                </a:solidFill>
                <a:latin typeface="微软雅黑" panose="020B0503020204020204" pitchFamily="34" charset="-122"/>
                <a:ea typeface="微软雅黑" panose="020B0503020204020204" pitchFamily="34" charset="-122"/>
              </a:rPr>
              <a:t>简介</a:t>
            </a:r>
          </a:p>
        </p:txBody>
      </p:sp>
      <p:grpSp>
        <p:nvGrpSpPr>
          <p:cNvPr id="16" name="组合 15"/>
          <p:cNvGrpSpPr/>
          <p:nvPr/>
        </p:nvGrpSpPr>
        <p:grpSpPr>
          <a:xfrm>
            <a:off x="5936242" y="3501008"/>
            <a:ext cx="4089015" cy="1459932"/>
            <a:chOff x="928662" y="2254250"/>
            <a:chExt cx="3286148" cy="1317626"/>
          </a:xfrm>
        </p:grpSpPr>
        <p:sp>
          <p:nvSpPr>
            <p:cNvPr id="15" name="矩形 14"/>
            <p:cNvSpPr/>
            <p:nvPr/>
          </p:nvSpPr>
          <p:spPr>
            <a:xfrm>
              <a:off x="928662" y="2254250"/>
              <a:ext cx="3286148" cy="1317626"/>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a typeface="微软雅黑" panose="020B0503020204020204" pitchFamily="34" charset="-122"/>
              </a:endParaRPr>
            </a:p>
          </p:txBody>
        </p:sp>
        <p:sp>
          <p:nvSpPr>
            <p:cNvPr id="4" name="矩形 3"/>
            <p:cNvSpPr/>
            <p:nvPr/>
          </p:nvSpPr>
          <p:spPr>
            <a:xfrm>
              <a:off x="1000100" y="2309804"/>
              <a:ext cx="1500198" cy="285752"/>
            </a:xfrm>
            <a:prstGeom prst="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CPU Context</a:t>
              </a:r>
              <a:endParaRPr lang="zh-CN" altLang="en-US" sz="1400" dirty="0">
                <a:solidFill>
                  <a:schemeClr val="bg1"/>
                </a:solidFill>
                <a:ea typeface="微软雅黑" panose="020B0503020204020204" pitchFamily="34" charset="-122"/>
              </a:endParaRPr>
            </a:p>
          </p:txBody>
        </p:sp>
        <p:sp>
          <p:nvSpPr>
            <p:cNvPr id="5" name="矩形 4"/>
            <p:cNvSpPr/>
            <p:nvPr/>
          </p:nvSpPr>
          <p:spPr>
            <a:xfrm>
              <a:off x="1000100" y="2608256"/>
              <a:ext cx="1500198" cy="295594"/>
            </a:xfrm>
            <a:prstGeom prst="rect">
              <a:avLst/>
            </a:prstGeom>
            <a:solidFill>
              <a:srgbClr val="00B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INT Logic</a:t>
              </a:r>
              <a:endParaRPr lang="zh-CN" altLang="en-US" sz="1400" dirty="0">
                <a:solidFill>
                  <a:schemeClr val="bg1"/>
                </a:solidFill>
                <a:ea typeface="微软雅黑" panose="020B0503020204020204" pitchFamily="34" charset="-122"/>
              </a:endParaRPr>
            </a:p>
          </p:txBody>
        </p:sp>
        <p:sp>
          <p:nvSpPr>
            <p:cNvPr id="8" name="矩形 7"/>
            <p:cNvSpPr/>
            <p:nvPr/>
          </p:nvSpPr>
          <p:spPr>
            <a:xfrm>
              <a:off x="1000100" y="2915789"/>
              <a:ext cx="728680" cy="263971"/>
            </a:xfrm>
            <a:prstGeom prst="rect">
              <a:avLst/>
            </a:prstGeom>
            <a:solidFill>
              <a:srgbClr val="92D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ALU</a:t>
              </a:r>
              <a:endParaRPr lang="zh-CN" altLang="en-US" sz="1400" dirty="0">
                <a:solidFill>
                  <a:schemeClr val="bg1"/>
                </a:solidFill>
                <a:ea typeface="微软雅黑" panose="020B0503020204020204" pitchFamily="34" charset="-122"/>
              </a:endParaRPr>
            </a:p>
          </p:txBody>
        </p:sp>
        <p:sp>
          <p:nvSpPr>
            <p:cNvPr id="9" name="矩形 8"/>
            <p:cNvSpPr/>
            <p:nvPr/>
          </p:nvSpPr>
          <p:spPr>
            <a:xfrm>
              <a:off x="1741480" y="2914643"/>
              <a:ext cx="758811" cy="265117"/>
            </a:xfrm>
            <a:prstGeom prst="rect">
              <a:avLst/>
            </a:prstGeom>
            <a:solidFill>
              <a:schemeClr val="accent6">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Cache</a:t>
              </a:r>
              <a:endParaRPr lang="zh-CN" altLang="en-US" sz="1400" dirty="0">
                <a:solidFill>
                  <a:schemeClr val="bg1"/>
                </a:solidFill>
                <a:ea typeface="微软雅黑" panose="020B0503020204020204" pitchFamily="34" charset="-122"/>
              </a:endParaRPr>
            </a:p>
          </p:txBody>
        </p:sp>
        <p:sp>
          <p:nvSpPr>
            <p:cNvPr id="10" name="矩形 9"/>
            <p:cNvSpPr/>
            <p:nvPr/>
          </p:nvSpPr>
          <p:spPr>
            <a:xfrm>
              <a:off x="2643174" y="2309804"/>
              <a:ext cx="1500198" cy="285752"/>
            </a:xfrm>
            <a:prstGeom prst="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CPU Context</a:t>
              </a:r>
              <a:endParaRPr lang="zh-CN" altLang="en-US" sz="1400" dirty="0">
                <a:solidFill>
                  <a:schemeClr val="bg1"/>
                </a:solidFill>
                <a:ea typeface="微软雅黑" panose="020B0503020204020204" pitchFamily="34" charset="-122"/>
              </a:endParaRPr>
            </a:p>
          </p:txBody>
        </p:sp>
        <p:sp>
          <p:nvSpPr>
            <p:cNvPr id="11" name="矩形 10"/>
            <p:cNvSpPr/>
            <p:nvPr/>
          </p:nvSpPr>
          <p:spPr>
            <a:xfrm>
              <a:off x="2643174" y="2608255"/>
              <a:ext cx="1500198" cy="295595"/>
            </a:xfrm>
            <a:prstGeom prst="rect">
              <a:avLst/>
            </a:prstGeom>
            <a:solidFill>
              <a:srgbClr val="00B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INT Logic</a:t>
              </a:r>
              <a:endParaRPr lang="zh-CN" altLang="en-US" sz="1400" dirty="0">
                <a:solidFill>
                  <a:schemeClr val="bg1"/>
                </a:solidFill>
                <a:ea typeface="微软雅黑" panose="020B0503020204020204" pitchFamily="34" charset="-122"/>
              </a:endParaRPr>
            </a:p>
          </p:txBody>
        </p:sp>
        <p:sp>
          <p:nvSpPr>
            <p:cNvPr id="12" name="矩形 11"/>
            <p:cNvSpPr/>
            <p:nvPr/>
          </p:nvSpPr>
          <p:spPr>
            <a:xfrm>
              <a:off x="2643174" y="2915789"/>
              <a:ext cx="728680" cy="263971"/>
            </a:xfrm>
            <a:prstGeom prst="rect">
              <a:avLst/>
            </a:prstGeom>
            <a:solidFill>
              <a:srgbClr val="92D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ALU</a:t>
              </a:r>
              <a:endParaRPr lang="zh-CN" altLang="en-US" sz="1400" dirty="0">
                <a:solidFill>
                  <a:schemeClr val="bg1"/>
                </a:solidFill>
                <a:ea typeface="微软雅黑" panose="020B0503020204020204" pitchFamily="34" charset="-122"/>
              </a:endParaRPr>
            </a:p>
          </p:txBody>
        </p:sp>
        <p:sp>
          <p:nvSpPr>
            <p:cNvPr id="13" name="矩形 12"/>
            <p:cNvSpPr/>
            <p:nvPr/>
          </p:nvSpPr>
          <p:spPr>
            <a:xfrm>
              <a:off x="3384554" y="2914643"/>
              <a:ext cx="758811" cy="265117"/>
            </a:xfrm>
            <a:prstGeom prst="rect">
              <a:avLst/>
            </a:prstGeom>
            <a:solidFill>
              <a:schemeClr val="accent6">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Cache</a:t>
              </a:r>
              <a:endParaRPr lang="zh-CN" altLang="en-US" sz="1400" dirty="0">
                <a:solidFill>
                  <a:schemeClr val="bg1"/>
                </a:solidFill>
                <a:ea typeface="微软雅黑" panose="020B0503020204020204" pitchFamily="34" charset="-122"/>
              </a:endParaRPr>
            </a:p>
          </p:txBody>
        </p:sp>
        <p:sp>
          <p:nvSpPr>
            <p:cNvPr id="14" name="矩形 13"/>
            <p:cNvSpPr/>
            <p:nvPr/>
          </p:nvSpPr>
          <p:spPr>
            <a:xfrm>
              <a:off x="1000100" y="3214686"/>
              <a:ext cx="3143272" cy="292102"/>
            </a:xfrm>
            <a:prstGeom prst="rect">
              <a:avLst/>
            </a:prstGeom>
            <a:solidFill>
              <a:srgbClr val="FE9E21"/>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L2 - Cache</a:t>
              </a:r>
              <a:endParaRPr lang="zh-CN" altLang="en-US" sz="1400" dirty="0">
                <a:solidFill>
                  <a:schemeClr val="bg1"/>
                </a:solidFill>
                <a:ea typeface="微软雅黑" panose="020B0503020204020204" pitchFamily="34" charset="-122"/>
              </a:endParaRPr>
            </a:p>
          </p:txBody>
        </p:sp>
      </p:grpSp>
      <p:sp>
        <p:nvSpPr>
          <p:cNvPr id="46" name="矩形 45"/>
          <p:cNvSpPr/>
          <p:nvPr/>
        </p:nvSpPr>
        <p:spPr>
          <a:xfrm>
            <a:off x="2639616" y="5233230"/>
            <a:ext cx="1571636" cy="377411"/>
          </a:xfrm>
          <a:prstGeom prst="rect">
            <a:avLst/>
          </a:prstGeom>
          <a:noFill/>
          <a:ln w="9525">
            <a:solidFill>
              <a:srgbClr val="00B0F0"/>
            </a:solidFill>
            <a:miter lim="800000"/>
          </a:ln>
        </p:spPr>
        <p:txBody>
          <a:bodyPr wrap="square">
            <a:spAutoFit/>
          </a:bodyPr>
          <a:lstStyle/>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A  </a:t>
            </a:r>
            <a:r>
              <a:rPr lang="zh-CN" altLang="en-US" sz="1400" dirty="0">
                <a:solidFill>
                  <a:srgbClr val="7F7F7F"/>
                </a:solidFill>
                <a:latin typeface="微软雅黑" panose="020B0503020204020204" pitchFamily="34" charset="-122"/>
                <a:ea typeface="微软雅黑" panose="020B0503020204020204" pitchFamily="34" charset="-122"/>
              </a:rPr>
              <a:t>单核体系结构</a:t>
            </a:r>
          </a:p>
        </p:txBody>
      </p:sp>
      <p:sp>
        <p:nvSpPr>
          <p:cNvPr id="47" name="矩形 46"/>
          <p:cNvSpPr/>
          <p:nvPr/>
        </p:nvSpPr>
        <p:spPr>
          <a:xfrm>
            <a:off x="7194932" y="5233230"/>
            <a:ext cx="1571636" cy="377411"/>
          </a:xfrm>
          <a:prstGeom prst="rect">
            <a:avLst/>
          </a:prstGeom>
          <a:noFill/>
          <a:ln w="9525">
            <a:solidFill>
              <a:srgbClr val="00B0F0"/>
            </a:solidFill>
            <a:miter lim="800000"/>
          </a:ln>
        </p:spPr>
        <p:txBody>
          <a:bodyPr wrap="square">
            <a:spAutoFit/>
          </a:bodyPr>
          <a:lstStyle/>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B  </a:t>
            </a:r>
            <a:r>
              <a:rPr lang="zh-CN" altLang="en-US" sz="1400" dirty="0">
                <a:solidFill>
                  <a:srgbClr val="7F7F7F"/>
                </a:solidFill>
                <a:latin typeface="微软雅黑" panose="020B0503020204020204" pitchFamily="34" charset="-122"/>
                <a:ea typeface="微软雅黑" panose="020B0503020204020204" pitchFamily="34" charset="-122"/>
              </a:rPr>
              <a:t>多核体系结构</a:t>
            </a:r>
          </a:p>
        </p:txBody>
      </p:sp>
      <p:sp>
        <p:nvSpPr>
          <p:cNvPr id="52" name="矩形 51"/>
          <p:cNvSpPr>
            <a:spLocks noChangeArrowheads="1"/>
          </p:cNvSpPr>
          <p:nvPr/>
        </p:nvSpPr>
        <p:spPr bwMode="auto">
          <a:xfrm>
            <a:off x="695324" y="1196752"/>
            <a:ext cx="10729268" cy="1526187"/>
          </a:xfrm>
          <a:prstGeom prst="rect">
            <a:avLst/>
          </a:prstGeom>
          <a:noFill/>
          <a:ln w="9525">
            <a:noFill/>
            <a:miter lim="800000"/>
          </a:ln>
        </p:spPr>
        <p:txBody>
          <a:bodyPr wrap="square">
            <a:spAutoFit/>
          </a:bodyPr>
          <a:lstStyle/>
          <a:p>
            <a:pPr>
              <a:lnSpc>
                <a:spcPct val="150000"/>
              </a:lnSpc>
            </a:pPr>
            <a:r>
              <a:rPr lang="en-US" altLang="zh-CN" sz="1600" dirty="0">
                <a:solidFill>
                  <a:srgbClr val="7F7F7F"/>
                </a:solidFill>
                <a:latin typeface="微软雅黑" panose="020B0503020204020204" pitchFamily="34" charset="-122"/>
                <a:ea typeface="微软雅黑" panose="020B0503020204020204" pitchFamily="34" charset="-122"/>
              </a:rPr>
              <a:t>       SMP </a:t>
            </a:r>
            <a:r>
              <a:rPr lang="zh-CN" altLang="en-US" sz="1600" dirty="0">
                <a:solidFill>
                  <a:srgbClr val="7F7F7F"/>
                </a:solidFill>
                <a:latin typeface="微软雅黑" panose="020B0503020204020204" pitchFamily="34" charset="-122"/>
                <a:ea typeface="微软雅黑" panose="020B0503020204020204" pitchFamily="34" charset="-122"/>
              </a:rPr>
              <a:t>的全称是</a:t>
            </a:r>
            <a:r>
              <a:rPr lang="en-US" altLang="zh-CN" sz="1600" dirty="0">
                <a:solidFill>
                  <a:srgbClr val="7F7F7F"/>
                </a:solidFill>
                <a:latin typeface="微软雅黑" panose="020B0503020204020204" pitchFamily="34" charset="-122"/>
                <a:ea typeface="微软雅黑" panose="020B0503020204020204" pitchFamily="34" charset="-122"/>
              </a:rPr>
              <a:t>“</a:t>
            </a:r>
            <a:r>
              <a:rPr lang="zh-CN" altLang="en-US" sz="1600" dirty="0">
                <a:solidFill>
                  <a:srgbClr val="7F7F7F"/>
                </a:solidFill>
                <a:latin typeface="微软雅黑" panose="020B0503020204020204" pitchFamily="34" charset="-122"/>
                <a:ea typeface="微软雅黑" panose="020B0503020204020204" pitchFamily="34" charset="-122"/>
              </a:rPr>
              <a:t>对称多处理</a:t>
            </a:r>
            <a:r>
              <a:rPr lang="en-US" altLang="zh-CN" sz="1600" dirty="0">
                <a:solidFill>
                  <a:srgbClr val="7F7F7F"/>
                </a:solidFill>
                <a:latin typeface="微软雅黑" panose="020B0503020204020204" pitchFamily="34" charset="-122"/>
                <a:ea typeface="微软雅黑" panose="020B0503020204020204" pitchFamily="34" charset="-122"/>
              </a:rPr>
              <a:t>”</a:t>
            </a:r>
            <a:r>
              <a:rPr lang="zh-CN" altLang="en-US" sz="1600" dirty="0">
                <a:solidFill>
                  <a:srgbClr val="7F7F7F"/>
                </a:solidFill>
                <a:latin typeface="微软雅黑" panose="020B0503020204020204" pitchFamily="34" charset="-122"/>
                <a:ea typeface="微软雅黑" panose="020B0503020204020204" pitchFamily="34" charset="-122"/>
              </a:rPr>
              <a:t>（</a:t>
            </a:r>
            <a:r>
              <a:rPr lang="en-US" altLang="zh-CN" sz="1600" dirty="0">
                <a:solidFill>
                  <a:srgbClr val="7F7F7F"/>
                </a:solidFill>
                <a:latin typeface="微软雅黑" panose="020B0503020204020204" pitchFamily="34" charset="-122"/>
                <a:ea typeface="微软雅黑" panose="020B0503020204020204" pitchFamily="34" charset="-122"/>
              </a:rPr>
              <a:t>Symmetrical Multi-Processing</a:t>
            </a:r>
            <a:r>
              <a:rPr lang="zh-CN" altLang="en-US" sz="1600" dirty="0">
                <a:solidFill>
                  <a:srgbClr val="7F7F7F"/>
                </a:solidFill>
                <a:latin typeface="微软雅黑" panose="020B0503020204020204" pitchFamily="34" charset="-122"/>
                <a:ea typeface="微软雅黑" panose="020B0503020204020204" pitchFamily="34" charset="-122"/>
              </a:rPr>
              <a:t>）技术，是指在一个计算机上汇集了一组处理器</a:t>
            </a:r>
            <a:r>
              <a:rPr lang="en-US" altLang="zh-CN" sz="1600" dirty="0">
                <a:solidFill>
                  <a:srgbClr val="7F7F7F"/>
                </a:solidFill>
                <a:latin typeface="微软雅黑" panose="020B0503020204020204" pitchFamily="34" charset="-122"/>
                <a:ea typeface="微软雅黑" panose="020B0503020204020204" pitchFamily="34" charset="-122"/>
              </a:rPr>
              <a:t>(</a:t>
            </a:r>
            <a:r>
              <a:rPr lang="zh-CN" altLang="en-US" sz="1600" dirty="0">
                <a:solidFill>
                  <a:srgbClr val="7F7F7F"/>
                </a:solidFill>
                <a:latin typeface="微软雅黑" panose="020B0503020204020204" pitchFamily="34" charset="-122"/>
                <a:ea typeface="微软雅黑" panose="020B0503020204020204" pitchFamily="34" charset="-122"/>
              </a:rPr>
              <a:t>多 </a:t>
            </a:r>
            <a:r>
              <a:rPr lang="en-US" altLang="zh-CN" sz="1600" dirty="0">
                <a:solidFill>
                  <a:srgbClr val="7F7F7F"/>
                </a:solidFill>
                <a:latin typeface="微软雅黑" panose="020B0503020204020204" pitchFamily="34" charset="-122"/>
                <a:ea typeface="微软雅黑" panose="020B0503020204020204" pitchFamily="34" charset="-122"/>
              </a:rPr>
              <a:t>CPU),</a:t>
            </a:r>
            <a:r>
              <a:rPr lang="zh-CN" altLang="en-US" sz="1600" dirty="0">
                <a:solidFill>
                  <a:srgbClr val="7F7F7F"/>
                </a:solidFill>
                <a:latin typeface="微软雅黑" panose="020B0503020204020204" pitchFamily="34" charset="-122"/>
                <a:ea typeface="微软雅黑" panose="020B0503020204020204" pitchFamily="34" charset="-122"/>
              </a:rPr>
              <a:t>各</a:t>
            </a:r>
            <a:r>
              <a:rPr lang="en-US" altLang="zh-CN" sz="1600" dirty="0">
                <a:solidFill>
                  <a:srgbClr val="7F7F7F"/>
                </a:solidFill>
                <a:latin typeface="微软雅黑" panose="020B0503020204020204" pitchFamily="34" charset="-122"/>
                <a:ea typeface="微软雅黑" panose="020B0503020204020204" pitchFamily="34" charset="-122"/>
              </a:rPr>
              <a:t>CPU</a:t>
            </a:r>
            <a:r>
              <a:rPr lang="zh-CN" altLang="en-US" sz="1600" dirty="0">
                <a:solidFill>
                  <a:srgbClr val="7F7F7F"/>
                </a:solidFill>
                <a:latin typeface="微软雅黑" panose="020B0503020204020204" pitchFamily="34" charset="-122"/>
                <a:ea typeface="微软雅黑" panose="020B0503020204020204" pitchFamily="34" charset="-122"/>
              </a:rPr>
              <a:t>之间共享内存子系统以及总线结构。在这种架构中，虽然同时使用多个 </a:t>
            </a:r>
            <a:r>
              <a:rPr lang="en-US" altLang="zh-CN" sz="1600" dirty="0">
                <a:solidFill>
                  <a:srgbClr val="7F7F7F"/>
                </a:solidFill>
                <a:latin typeface="微软雅黑" panose="020B0503020204020204" pitchFamily="34" charset="-122"/>
                <a:ea typeface="微软雅黑" panose="020B0503020204020204" pitchFamily="34" charset="-122"/>
              </a:rPr>
              <a:t>CPU</a:t>
            </a:r>
            <a:r>
              <a:rPr lang="zh-CN" altLang="en-US" sz="1600" dirty="0">
                <a:solidFill>
                  <a:srgbClr val="7F7F7F"/>
                </a:solidFill>
                <a:latin typeface="微软雅黑" panose="020B0503020204020204" pitchFamily="34" charset="-122"/>
                <a:ea typeface="微软雅黑" panose="020B0503020204020204" pitchFamily="34" charset="-122"/>
              </a:rPr>
              <a:t>，但是从管理的角度来看，它们的表现就像一台单机一样。系统将任务队列对称地分布于多个</a:t>
            </a:r>
            <a:r>
              <a:rPr lang="en-US" altLang="zh-CN" sz="1600" dirty="0">
                <a:solidFill>
                  <a:srgbClr val="7F7F7F"/>
                </a:solidFill>
                <a:latin typeface="微软雅黑" panose="020B0503020204020204" pitchFamily="34" charset="-122"/>
                <a:ea typeface="微软雅黑" panose="020B0503020204020204" pitchFamily="34" charset="-122"/>
              </a:rPr>
              <a:t>CPU</a:t>
            </a:r>
            <a:r>
              <a:rPr lang="zh-CN" altLang="en-US" sz="1600" dirty="0">
                <a:solidFill>
                  <a:srgbClr val="7F7F7F"/>
                </a:solidFill>
                <a:latin typeface="微软雅黑" panose="020B0503020204020204" pitchFamily="34" charset="-122"/>
                <a:ea typeface="微软雅黑" panose="020B0503020204020204" pitchFamily="34" charset="-122"/>
              </a:rPr>
              <a:t>之上，从而极大地提高了整个系统的数据处理能力。</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同时支持单核和</a:t>
            </a:r>
            <a:r>
              <a:rPr lang="en-US" altLang="zh-CN" sz="1600" dirty="0">
                <a:solidFill>
                  <a:srgbClr val="7F7F7F"/>
                </a:solidFill>
                <a:latin typeface="微软雅黑" panose="020B0503020204020204" pitchFamily="34" charset="-122"/>
                <a:ea typeface="微软雅黑" panose="020B0503020204020204" pitchFamily="34" charset="-122"/>
              </a:rPr>
              <a:t>SMP</a:t>
            </a:r>
            <a:r>
              <a:rPr lang="zh-CN" altLang="en-US" sz="1600" dirty="0">
                <a:solidFill>
                  <a:srgbClr val="7F7F7F"/>
                </a:solidFill>
                <a:latin typeface="微软雅黑" panose="020B0503020204020204" pitchFamily="34" charset="-122"/>
                <a:ea typeface="微软雅黑" panose="020B0503020204020204" pitchFamily="34" charset="-122"/>
              </a:rPr>
              <a:t>多核技术。</a:t>
            </a:r>
            <a:endParaRPr lang="en-US" altLang="zh-CN" sz="1600" dirty="0">
              <a:solidFill>
                <a:srgbClr val="7F7F7F"/>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2447626" y="3501008"/>
            <a:ext cx="1955616" cy="1459932"/>
            <a:chOff x="1000100" y="1643050"/>
            <a:chExt cx="1571636" cy="1317626"/>
          </a:xfrm>
        </p:grpSpPr>
        <p:sp>
          <p:nvSpPr>
            <p:cNvPr id="53" name="矩形 52"/>
            <p:cNvSpPr/>
            <p:nvPr/>
          </p:nvSpPr>
          <p:spPr>
            <a:xfrm>
              <a:off x="1000100" y="1643050"/>
              <a:ext cx="1571636" cy="1317626"/>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a typeface="微软雅黑" panose="020B0503020204020204" pitchFamily="34" charset="-122"/>
              </a:endParaRPr>
            </a:p>
          </p:txBody>
        </p:sp>
        <p:sp>
          <p:nvSpPr>
            <p:cNvPr id="54" name="矩形 53"/>
            <p:cNvSpPr/>
            <p:nvPr/>
          </p:nvSpPr>
          <p:spPr>
            <a:xfrm>
              <a:off x="1068432" y="1698604"/>
              <a:ext cx="1434972" cy="285752"/>
            </a:xfrm>
            <a:prstGeom prst="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CPU Context</a:t>
              </a:r>
              <a:endParaRPr lang="zh-CN" altLang="en-US" sz="1400" dirty="0">
                <a:solidFill>
                  <a:schemeClr val="bg1"/>
                </a:solidFill>
                <a:ea typeface="微软雅黑" panose="020B0503020204020204" pitchFamily="34" charset="-122"/>
              </a:endParaRPr>
            </a:p>
          </p:txBody>
        </p:sp>
        <p:sp>
          <p:nvSpPr>
            <p:cNvPr id="55" name="矩形 54"/>
            <p:cNvSpPr/>
            <p:nvPr/>
          </p:nvSpPr>
          <p:spPr>
            <a:xfrm>
              <a:off x="1068432" y="1997056"/>
              <a:ext cx="1434972" cy="295594"/>
            </a:xfrm>
            <a:prstGeom prst="rect">
              <a:avLst/>
            </a:prstGeom>
            <a:solidFill>
              <a:srgbClr val="00B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INT Logic</a:t>
              </a:r>
              <a:endParaRPr lang="zh-CN" altLang="en-US" sz="1400" dirty="0">
                <a:solidFill>
                  <a:schemeClr val="bg1"/>
                </a:solidFill>
                <a:ea typeface="微软雅黑" panose="020B0503020204020204" pitchFamily="34" charset="-122"/>
              </a:endParaRPr>
            </a:p>
          </p:txBody>
        </p:sp>
        <p:sp>
          <p:nvSpPr>
            <p:cNvPr id="56" name="矩形 55"/>
            <p:cNvSpPr/>
            <p:nvPr/>
          </p:nvSpPr>
          <p:spPr>
            <a:xfrm>
              <a:off x="1068432" y="2304589"/>
              <a:ext cx="696998" cy="263971"/>
            </a:xfrm>
            <a:prstGeom prst="rect">
              <a:avLst/>
            </a:prstGeom>
            <a:solidFill>
              <a:srgbClr val="92D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ALU</a:t>
              </a:r>
              <a:endParaRPr lang="zh-CN" altLang="en-US" sz="1400" dirty="0">
                <a:solidFill>
                  <a:schemeClr val="bg1"/>
                </a:solidFill>
                <a:ea typeface="微软雅黑" panose="020B0503020204020204" pitchFamily="34" charset="-122"/>
              </a:endParaRPr>
            </a:p>
          </p:txBody>
        </p:sp>
        <p:sp>
          <p:nvSpPr>
            <p:cNvPr id="57" name="矩形 56"/>
            <p:cNvSpPr/>
            <p:nvPr/>
          </p:nvSpPr>
          <p:spPr>
            <a:xfrm>
              <a:off x="1777578" y="2303443"/>
              <a:ext cx="725819" cy="265117"/>
            </a:xfrm>
            <a:prstGeom prst="rect">
              <a:avLst/>
            </a:prstGeom>
            <a:solidFill>
              <a:schemeClr val="accent6">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Cache</a:t>
              </a:r>
              <a:endParaRPr lang="zh-CN" altLang="en-US" sz="1400" dirty="0">
                <a:solidFill>
                  <a:schemeClr val="bg1"/>
                </a:solidFill>
                <a:ea typeface="微软雅黑" panose="020B0503020204020204" pitchFamily="34" charset="-122"/>
              </a:endParaRPr>
            </a:p>
          </p:txBody>
        </p:sp>
        <p:sp>
          <p:nvSpPr>
            <p:cNvPr id="62" name="矩形 61"/>
            <p:cNvSpPr/>
            <p:nvPr/>
          </p:nvSpPr>
          <p:spPr>
            <a:xfrm>
              <a:off x="1068432" y="2603486"/>
              <a:ext cx="1434972" cy="292102"/>
            </a:xfrm>
            <a:prstGeom prst="rect">
              <a:avLst/>
            </a:prstGeom>
            <a:solidFill>
              <a:srgbClr val="FE9E21"/>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L2 - Cache</a:t>
              </a:r>
              <a:endParaRPr lang="zh-CN" altLang="en-US" sz="1400" dirty="0">
                <a:solidFill>
                  <a:schemeClr val="bg1"/>
                </a:solidFill>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_idleX"/>
          <p:cNvSpPr/>
          <p:nvPr/>
        </p:nvSpPr>
        <p:spPr>
          <a:xfrm>
            <a:off x="9682150" y="4947438"/>
            <a:ext cx="714380" cy="428628"/>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ea typeface="微软雅黑" panose="020B0503020204020204" pitchFamily="34" charset="-122"/>
              </a:rPr>
              <a:t>t_idle</a:t>
            </a:r>
            <a:endParaRPr lang="zh-CN" altLang="en-US" sz="1400" dirty="0">
              <a:solidFill>
                <a:schemeClr val="tx1"/>
              </a:solidFill>
              <a:ea typeface="微软雅黑" panose="020B0503020204020204" pitchFamily="34" charset="-122"/>
            </a:endParaRPr>
          </a:p>
        </p:txBody>
      </p:sp>
      <p:cxnSp>
        <p:nvCxnSpPr>
          <p:cNvPr id="32" name="直接箭头连接符 31"/>
          <p:cNvCxnSpPr/>
          <p:nvPr/>
        </p:nvCxnSpPr>
        <p:spPr>
          <a:xfrm rot="5400000">
            <a:off x="1205275" y="2197057"/>
            <a:ext cx="428628" cy="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core0"/>
          <p:cNvGrpSpPr/>
          <p:nvPr/>
        </p:nvGrpSpPr>
        <p:grpSpPr>
          <a:xfrm>
            <a:off x="1004852" y="1268760"/>
            <a:ext cx="1143008" cy="785818"/>
            <a:chOff x="2643174" y="1857364"/>
            <a:chExt cx="1143008" cy="785818"/>
          </a:xfrm>
        </p:grpSpPr>
        <p:sp>
          <p:nvSpPr>
            <p:cNvPr id="4" name="椭圆 3"/>
            <p:cNvSpPr/>
            <p:nvPr/>
          </p:nvSpPr>
          <p:spPr>
            <a:xfrm>
              <a:off x="2650794" y="1857364"/>
              <a:ext cx="785818" cy="785818"/>
            </a:xfrm>
            <a:prstGeom prst="ellipse">
              <a:avLst/>
            </a:prstGeom>
            <a:solidFill>
              <a:schemeClr val="tx1">
                <a:lumMod val="75000"/>
                <a:lumOff val="25000"/>
              </a:schemeClr>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ea typeface="微软雅黑" panose="020B0503020204020204" pitchFamily="34" charset="-122"/>
              </a:endParaRPr>
            </a:p>
          </p:txBody>
        </p:sp>
        <p:sp>
          <p:nvSpPr>
            <p:cNvPr id="5" name="TextBox 4"/>
            <p:cNvSpPr txBox="1"/>
            <p:nvPr/>
          </p:nvSpPr>
          <p:spPr>
            <a:xfrm>
              <a:off x="2643174" y="2077824"/>
              <a:ext cx="1143008" cy="369332"/>
            </a:xfrm>
            <a:prstGeom prst="rect">
              <a:avLst/>
            </a:prstGeom>
            <a:noFill/>
          </p:spPr>
          <p:txBody>
            <a:bodyPr wrap="square" rtlCol="0">
              <a:spAutoFit/>
            </a:bodyPr>
            <a:lstStyle/>
            <a:p>
              <a:r>
                <a:rPr lang="en-US" altLang="zh-CN" dirty="0">
                  <a:solidFill>
                    <a:schemeClr val="bg1"/>
                  </a:solidFill>
                  <a:ea typeface="微软雅黑" panose="020B0503020204020204" pitchFamily="34" charset="-122"/>
                </a:rPr>
                <a:t>Core0</a:t>
              </a:r>
              <a:endParaRPr lang="zh-CN" altLang="en-US" dirty="0">
                <a:solidFill>
                  <a:schemeClr val="bg1"/>
                </a:solidFill>
                <a:ea typeface="微软雅黑" panose="020B0503020204020204" pitchFamily="34" charset="-122"/>
              </a:endParaRPr>
            </a:p>
          </p:txBody>
        </p:sp>
      </p:grpSp>
      <p:sp>
        <p:nvSpPr>
          <p:cNvPr id="19" name="cand0"/>
          <p:cNvSpPr/>
          <p:nvPr/>
        </p:nvSpPr>
        <p:spPr>
          <a:xfrm>
            <a:off x="952464" y="2411768"/>
            <a:ext cx="928694" cy="7143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0" name="t_idle0"/>
          <p:cNvSpPr/>
          <p:nvPr/>
        </p:nvSpPr>
        <p:spPr>
          <a:xfrm>
            <a:off x="1057240" y="2554644"/>
            <a:ext cx="714380" cy="4286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ea typeface="微软雅黑" panose="020B0503020204020204" pitchFamily="34" charset="-122"/>
              </a:rPr>
              <a:t>t_idle</a:t>
            </a:r>
            <a:endParaRPr lang="zh-CN" altLang="en-US" sz="1400" dirty="0" err="1">
              <a:solidFill>
                <a:schemeClr val="tx1"/>
              </a:solidFill>
              <a:ea typeface="微软雅黑" panose="020B0503020204020204" pitchFamily="34" charset="-122"/>
            </a:endParaRPr>
          </a:p>
        </p:txBody>
      </p:sp>
      <p:sp>
        <p:nvSpPr>
          <p:cNvPr id="22" name="p0"/>
          <p:cNvSpPr/>
          <p:nvPr/>
        </p:nvSpPr>
        <p:spPr>
          <a:xfrm>
            <a:off x="2752664" y="5733256"/>
            <a:ext cx="857256" cy="357190"/>
          </a:xfrm>
          <a:prstGeom prst="rect">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0</a:t>
            </a:r>
            <a:endParaRPr lang="zh-CN" altLang="en-US" dirty="0">
              <a:ea typeface="微软雅黑" panose="020B0503020204020204" pitchFamily="34" charset="-122"/>
            </a:endParaRPr>
          </a:p>
        </p:txBody>
      </p:sp>
      <p:cxnSp>
        <p:nvCxnSpPr>
          <p:cNvPr id="38" name="直接箭头连接符 37"/>
          <p:cNvCxnSpPr/>
          <p:nvPr/>
        </p:nvCxnSpPr>
        <p:spPr>
          <a:xfrm rot="5400000">
            <a:off x="2438771" y="2197057"/>
            <a:ext cx="428628" cy="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core0"/>
          <p:cNvGrpSpPr/>
          <p:nvPr/>
        </p:nvGrpSpPr>
        <p:grpSpPr>
          <a:xfrm>
            <a:off x="2238348" y="1268760"/>
            <a:ext cx="1143008" cy="785818"/>
            <a:chOff x="2643174" y="1857364"/>
            <a:chExt cx="1143008" cy="785818"/>
          </a:xfrm>
        </p:grpSpPr>
        <p:sp>
          <p:nvSpPr>
            <p:cNvPr id="41" name="椭圆 3"/>
            <p:cNvSpPr/>
            <p:nvPr/>
          </p:nvSpPr>
          <p:spPr>
            <a:xfrm>
              <a:off x="2650794" y="1857364"/>
              <a:ext cx="785818" cy="785818"/>
            </a:xfrm>
            <a:prstGeom prst="ellipse">
              <a:avLst/>
            </a:prstGeom>
            <a:solidFill>
              <a:schemeClr val="tx1">
                <a:lumMod val="75000"/>
                <a:lumOff val="25000"/>
              </a:schemeClr>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ea typeface="微软雅黑" panose="020B0503020204020204" pitchFamily="34" charset="-122"/>
              </a:endParaRPr>
            </a:p>
          </p:txBody>
        </p:sp>
        <p:sp>
          <p:nvSpPr>
            <p:cNvPr id="42" name="TextBox 41"/>
            <p:cNvSpPr txBox="1"/>
            <p:nvPr/>
          </p:nvSpPr>
          <p:spPr>
            <a:xfrm>
              <a:off x="2643174" y="2077824"/>
              <a:ext cx="1143008" cy="369332"/>
            </a:xfrm>
            <a:prstGeom prst="rect">
              <a:avLst/>
            </a:prstGeom>
            <a:noFill/>
          </p:spPr>
          <p:txBody>
            <a:bodyPr wrap="square" rtlCol="0">
              <a:spAutoFit/>
            </a:bodyPr>
            <a:lstStyle/>
            <a:p>
              <a:r>
                <a:rPr lang="en-US" altLang="zh-CN" dirty="0">
                  <a:solidFill>
                    <a:schemeClr val="bg1"/>
                  </a:solidFill>
                  <a:ea typeface="微软雅黑" panose="020B0503020204020204" pitchFamily="34" charset="-122"/>
                </a:rPr>
                <a:t>Core1</a:t>
              </a:r>
              <a:endParaRPr lang="zh-CN" altLang="en-US" dirty="0">
                <a:solidFill>
                  <a:schemeClr val="bg1"/>
                </a:solidFill>
                <a:ea typeface="微软雅黑" panose="020B0503020204020204" pitchFamily="34" charset="-122"/>
              </a:endParaRPr>
            </a:p>
          </p:txBody>
        </p:sp>
      </p:grpSp>
      <p:sp>
        <p:nvSpPr>
          <p:cNvPr id="40" name="cand1"/>
          <p:cNvSpPr/>
          <p:nvPr/>
        </p:nvSpPr>
        <p:spPr>
          <a:xfrm>
            <a:off x="2185960" y="2411768"/>
            <a:ext cx="928694" cy="7143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44" name="直接箭头连接符 43"/>
          <p:cNvCxnSpPr/>
          <p:nvPr/>
        </p:nvCxnSpPr>
        <p:spPr>
          <a:xfrm rot="5400000">
            <a:off x="3653217" y="2197057"/>
            <a:ext cx="428628" cy="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core0"/>
          <p:cNvGrpSpPr/>
          <p:nvPr/>
        </p:nvGrpSpPr>
        <p:grpSpPr>
          <a:xfrm>
            <a:off x="3452794" y="1268760"/>
            <a:ext cx="1143008" cy="785818"/>
            <a:chOff x="2643174" y="1857364"/>
            <a:chExt cx="1143008" cy="785818"/>
          </a:xfrm>
        </p:grpSpPr>
        <p:sp>
          <p:nvSpPr>
            <p:cNvPr id="47" name="椭圆 3"/>
            <p:cNvSpPr/>
            <p:nvPr/>
          </p:nvSpPr>
          <p:spPr>
            <a:xfrm>
              <a:off x="2658414" y="1857364"/>
              <a:ext cx="785818" cy="785818"/>
            </a:xfrm>
            <a:prstGeom prst="ellipse">
              <a:avLst/>
            </a:prstGeom>
            <a:solidFill>
              <a:schemeClr val="tx1">
                <a:lumMod val="75000"/>
                <a:lumOff val="25000"/>
              </a:schemeClr>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ea typeface="微软雅黑" panose="020B0503020204020204" pitchFamily="34" charset="-122"/>
              </a:endParaRPr>
            </a:p>
          </p:txBody>
        </p:sp>
        <p:sp>
          <p:nvSpPr>
            <p:cNvPr id="48" name="TextBox 47"/>
            <p:cNvSpPr txBox="1"/>
            <p:nvPr/>
          </p:nvSpPr>
          <p:spPr>
            <a:xfrm>
              <a:off x="2643174" y="2077824"/>
              <a:ext cx="1143008" cy="369332"/>
            </a:xfrm>
            <a:prstGeom prst="rect">
              <a:avLst/>
            </a:prstGeom>
            <a:noFill/>
          </p:spPr>
          <p:txBody>
            <a:bodyPr wrap="square" rtlCol="0">
              <a:spAutoFit/>
            </a:bodyPr>
            <a:lstStyle/>
            <a:p>
              <a:r>
                <a:rPr lang="en-US" altLang="zh-CN" dirty="0">
                  <a:solidFill>
                    <a:schemeClr val="bg1"/>
                  </a:solidFill>
                  <a:ea typeface="微软雅黑" panose="020B0503020204020204" pitchFamily="34" charset="-122"/>
                </a:rPr>
                <a:t>Core2</a:t>
              </a:r>
              <a:endParaRPr lang="zh-CN" altLang="en-US" dirty="0">
                <a:solidFill>
                  <a:schemeClr val="bg1"/>
                </a:solidFill>
                <a:ea typeface="微软雅黑" panose="020B0503020204020204" pitchFamily="34" charset="-122"/>
              </a:endParaRPr>
            </a:p>
          </p:txBody>
        </p:sp>
      </p:grpSp>
      <p:sp>
        <p:nvSpPr>
          <p:cNvPr id="46" name="cand2"/>
          <p:cNvSpPr/>
          <p:nvPr/>
        </p:nvSpPr>
        <p:spPr>
          <a:xfrm>
            <a:off x="3400406" y="2411768"/>
            <a:ext cx="928694" cy="7143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50" name="直接箭头连接符 49"/>
          <p:cNvCxnSpPr/>
          <p:nvPr/>
        </p:nvCxnSpPr>
        <p:spPr>
          <a:xfrm rot="5400000">
            <a:off x="4867663" y="2197057"/>
            <a:ext cx="428628" cy="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core0"/>
          <p:cNvGrpSpPr/>
          <p:nvPr/>
        </p:nvGrpSpPr>
        <p:grpSpPr>
          <a:xfrm>
            <a:off x="4667240" y="1268760"/>
            <a:ext cx="1143008" cy="785818"/>
            <a:chOff x="2643174" y="1857364"/>
            <a:chExt cx="1143008" cy="785818"/>
          </a:xfrm>
        </p:grpSpPr>
        <p:sp>
          <p:nvSpPr>
            <p:cNvPr id="53" name="椭圆 3"/>
            <p:cNvSpPr/>
            <p:nvPr/>
          </p:nvSpPr>
          <p:spPr>
            <a:xfrm>
              <a:off x="2658414" y="1857364"/>
              <a:ext cx="785818" cy="785818"/>
            </a:xfrm>
            <a:prstGeom prst="ellipse">
              <a:avLst/>
            </a:prstGeom>
            <a:solidFill>
              <a:schemeClr val="tx1">
                <a:lumMod val="75000"/>
                <a:lumOff val="25000"/>
              </a:schemeClr>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ea typeface="微软雅黑" panose="020B0503020204020204" pitchFamily="34" charset="-122"/>
              </a:endParaRPr>
            </a:p>
          </p:txBody>
        </p:sp>
        <p:sp>
          <p:nvSpPr>
            <p:cNvPr id="54" name="TextBox 53"/>
            <p:cNvSpPr txBox="1"/>
            <p:nvPr/>
          </p:nvSpPr>
          <p:spPr>
            <a:xfrm>
              <a:off x="2643174" y="2077824"/>
              <a:ext cx="1143008" cy="369332"/>
            </a:xfrm>
            <a:prstGeom prst="rect">
              <a:avLst/>
            </a:prstGeom>
            <a:noFill/>
          </p:spPr>
          <p:txBody>
            <a:bodyPr wrap="square" rtlCol="0">
              <a:spAutoFit/>
            </a:bodyPr>
            <a:lstStyle/>
            <a:p>
              <a:r>
                <a:rPr lang="en-US" altLang="zh-CN" dirty="0">
                  <a:solidFill>
                    <a:schemeClr val="bg1"/>
                  </a:solidFill>
                  <a:ea typeface="微软雅黑" panose="020B0503020204020204" pitchFamily="34" charset="-122"/>
                </a:rPr>
                <a:t>Core3</a:t>
              </a:r>
              <a:endParaRPr lang="zh-CN" altLang="en-US" dirty="0">
                <a:solidFill>
                  <a:schemeClr val="bg1"/>
                </a:solidFill>
                <a:ea typeface="微软雅黑" panose="020B0503020204020204" pitchFamily="34" charset="-122"/>
              </a:endParaRPr>
            </a:p>
          </p:txBody>
        </p:sp>
      </p:grpSp>
      <p:sp>
        <p:nvSpPr>
          <p:cNvPr id="52" name="cand3"/>
          <p:cNvSpPr/>
          <p:nvPr/>
        </p:nvSpPr>
        <p:spPr>
          <a:xfrm>
            <a:off x="4614852" y="2411768"/>
            <a:ext cx="928694" cy="7143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8" name="t_idle1"/>
          <p:cNvSpPr/>
          <p:nvPr/>
        </p:nvSpPr>
        <p:spPr>
          <a:xfrm>
            <a:off x="2290736" y="2554644"/>
            <a:ext cx="714380" cy="4286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ea typeface="微软雅黑" panose="020B0503020204020204" pitchFamily="34" charset="-122"/>
              </a:rPr>
              <a:t>t_idle</a:t>
            </a:r>
            <a:endParaRPr lang="zh-CN" altLang="en-US" sz="1400" dirty="0">
              <a:solidFill>
                <a:schemeClr val="tx1"/>
              </a:solidFill>
              <a:ea typeface="微软雅黑" panose="020B0503020204020204" pitchFamily="34" charset="-122"/>
            </a:endParaRPr>
          </a:p>
        </p:txBody>
      </p:sp>
      <p:sp>
        <p:nvSpPr>
          <p:cNvPr id="59" name="t_idle2"/>
          <p:cNvSpPr/>
          <p:nvPr/>
        </p:nvSpPr>
        <p:spPr>
          <a:xfrm>
            <a:off x="3514707" y="2554644"/>
            <a:ext cx="714380" cy="4286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ea typeface="微软雅黑" panose="020B0503020204020204" pitchFamily="34" charset="-122"/>
              </a:rPr>
              <a:t>t_idle</a:t>
            </a:r>
            <a:endParaRPr lang="zh-CN" altLang="en-US" sz="1400" dirty="0">
              <a:solidFill>
                <a:schemeClr val="tx1"/>
              </a:solidFill>
              <a:ea typeface="微软雅黑" panose="020B0503020204020204" pitchFamily="34" charset="-122"/>
            </a:endParaRPr>
          </a:p>
        </p:txBody>
      </p:sp>
      <p:sp>
        <p:nvSpPr>
          <p:cNvPr id="61" name="t_1a"/>
          <p:cNvSpPr/>
          <p:nvPr/>
        </p:nvSpPr>
        <p:spPr>
          <a:xfrm>
            <a:off x="3681358" y="4947438"/>
            <a:ext cx="714380" cy="428628"/>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a typeface="微软雅黑" panose="020B0503020204020204" pitchFamily="34" charset="-122"/>
              </a:rPr>
              <a:t>t_1a</a:t>
            </a:r>
            <a:endParaRPr lang="zh-CN" altLang="en-US" dirty="0">
              <a:solidFill>
                <a:schemeClr val="bg1"/>
              </a:solidFill>
              <a:ea typeface="微软雅黑" panose="020B0503020204020204" pitchFamily="34" charset="-122"/>
            </a:endParaRPr>
          </a:p>
        </p:txBody>
      </p:sp>
      <p:cxnSp>
        <p:nvCxnSpPr>
          <p:cNvPr id="63" name="lk_255H"/>
          <p:cNvCxnSpPr/>
          <p:nvPr/>
        </p:nvCxnSpPr>
        <p:spPr>
          <a:xfrm rot="5400000" flipH="1" flipV="1">
            <a:off x="9860746" y="5554663"/>
            <a:ext cx="35719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p1"/>
          <p:cNvSpPr/>
          <p:nvPr/>
        </p:nvSpPr>
        <p:spPr>
          <a:xfrm>
            <a:off x="3609920" y="5733256"/>
            <a:ext cx="857256" cy="357190"/>
          </a:xfrm>
          <a:prstGeom prst="rect">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1</a:t>
            </a:r>
            <a:endParaRPr lang="zh-CN" altLang="en-US" dirty="0">
              <a:ea typeface="微软雅黑" panose="020B0503020204020204" pitchFamily="34" charset="-122"/>
            </a:endParaRPr>
          </a:p>
        </p:txBody>
      </p:sp>
      <p:sp>
        <p:nvSpPr>
          <p:cNvPr id="66" name="p2"/>
          <p:cNvSpPr/>
          <p:nvPr/>
        </p:nvSpPr>
        <p:spPr>
          <a:xfrm>
            <a:off x="4467176" y="5733256"/>
            <a:ext cx="857256" cy="357190"/>
          </a:xfrm>
          <a:prstGeom prst="rect">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2</a:t>
            </a:r>
            <a:endParaRPr lang="zh-CN" altLang="en-US" dirty="0">
              <a:ea typeface="微软雅黑" panose="020B0503020204020204" pitchFamily="34" charset="-122"/>
            </a:endParaRPr>
          </a:p>
        </p:txBody>
      </p:sp>
      <p:sp>
        <p:nvSpPr>
          <p:cNvPr id="67" name="p3"/>
          <p:cNvSpPr/>
          <p:nvPr/>
        </p:nvSpPr>
        <p:spPr>
          <a:xfrm>
            <a:off x="5324432" y="5733256"/>
            <a:ext cx="857256" cy="357190"/>
          </a:xfrm>
          <a:prstGeom prst="rect">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3</a:t>
            </a:r>
            <a:endParaRPr lang="zh-CN" altLang="en-US" dirty="0">
              <a:ea typeface="微软雅黑" panose="020B0503020204020204" pitchFamily="34" charset="-122"/>
            </a:endParaRPr>
          </a:p>
        </p:txBody>
      </p:sp>
      <p:sp>
        <p:nvSpPr>
          <p:cNvPr id="68" name="p4"/>
          <p:cNvSpPr/>
          <p:nvPr/>
        </p:nvSpPr>
        <p:spPr>
          <a:xfrm>
            <a:off x="6181688" y="5733256"/>
            <a:ext cx="857256" cy="357190"/>
          </a:xfrm>
          <a:prstGeom prst="rect">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4</a:t>
            </a:r>
            <a:endParaRPr lang="zh-CN" altLang="en-US" dirty="0">
              <a:ea typeface="微软雅黑" panose="020B0503020204020204" pitchFamily="34" charset="-122"/>
            </a:endParaRPr>
          </a:p>
        </p:txBody>
      </p:sp>
      <p:sp>
        <p:nvSpPr>
          <p:cNvPr id="69" name="p5"/>
          <p:cNvSpPr/>
          <p:nvPr/>
        </p:nvSpPr>
        <p:spPr>
          <a:xfrm>
            <a:off x="7038944" y="5733256"/>
            <a:ext cx="857256" cy="357190"/>
          </a:xfrm>
          <a:prstGeom prst="rect">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5</a:t>
            </a:r>
            <a:endParaRPr lang="zh-CN" altLang="en-US" dirty="0">
              <a:ea typeface="微软雅黑" panose="020B0503020204020204" pitchFamily="34" charset="-122"/>
            </a:endParaRPr>
          </a:p>
        </p:txBody>
      </p:sp>
      <p:sp>
        <p:nvSpPr>
          <p:cNvPr id="70" name="p6"/>
          <p:cNvSpPr/>
          <p:nvPr/>
        </p:nvSpPr>
        <p:spPr>
          <a:xfrm>
            <a:off x="7896200" y="5733256"/>
            <a:ext cx="857256" cy="357190"/>
          </a:xfrm>
          <a:prstGeom prst="rect">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6</a:t>
            </a:r>
            <a:endParaRPr lang="zh-CN" altLang="en-US" dirty="0">
              <a:ea typeface="微软雅黑" panose="020B0503020204020204" pitchFamily="34" charset="-122"/>
            </a:endParaRPr>
          </a:p>
        </p:txBody>
      </p:sp>
      <p:sp>
        <p:nvSpPr>
          <p:cNvPr id="71" name="p7"/>
          <p:cNvSpPr/>
          <p:nvPr/>
        </p:nvSpPr>
        <p:spPr>
          <a:xfrm>
            <a:off x="8753456" y="5733256"/>
            <a:ext cx="857256" cy="357190"/>
          </a:xfrm>
          <a:prstGeom prst="rect">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a:t>
            </a:r>
            <a:endParaRPr lang="zh-CN" altLang="en-US" dirty="0">
              <a:ea typeface="微软雅黑" panose="020B0503020204020204" pitchFamily="34" charset="-122"/>
            </a:endParaRPr>
          </a:p>
        </p:txBody>
      </p:sp>
      <p:sp>
        <p:nvSpPr>
          <p:cNvPr id="74" name="p8"/>
          <p:cNvSpPr/>
          <p:nvPr/>
        </p:nvSpPr>
        <p:spPr>
          <a:xfrm>
            <a:off x="9610712" y="5733256"/>
            <a:ext cx="857256" cy="357190"/>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255</a:t>
            </a:r>
            <a:endParaRPr lang="zh-CN" altLang="en-US" dirty="0">
              <a:ea typeface="微软雅黑" panose="020B0503020204020204" pitchFamily="34" charset="-122"/>
            </a:endParaRPr>
          </a:p>
        </p:txBody>
      </p:sp>
      <p:sp>
        <p:nvSpPr>
          <p:cNvPr id="77" name="t_idle3"/>
          <p:cNvSpPr/>
          <p:nvPr/>
        </p:nvSpPr>
        <p:spPr>
          <a:xfrm>
            <a:off x="4729534" y="2554644"/>
            <a:ext cx="714380" cy="4286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ea typeface="微软雅黑" panose="020B0503020204020204" pitchFamily="34" charset="-122"/>
              </a:rPr>
              <a:t>t_idle</a:t>
            </a:r>
            <a:endParaRPr lang="zh-CN" altLang="en-US" sz="1400" dirty="0">
              <a:solidFill>
                <a:schemeClr val="tx1"/>
              </a:solidFill>
              <a:ea typeface="微软雅黑" panose="020B0503020204020204" pitchFamily="34" charset="-122"/>
            </a:endParaRPr>
          </a:p>
        </p:txBody>
      </p:sp>
      <p:cxnSp>
        <p:nvCxnSpPr>
          <p:cNvPr id="78" name="lk_1H"/>
          <p:cNvCxnSpPr/>
          <p:nvPr/>
        </p:nvCxnSpPr>
        <p:spPr>
          <a:xfrm rot="5400000" flipH="1" flipV="1">
            <a:off x="3859954" y="5554662"/>
            <a:ext cx="35719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9" name="t_2a"/>
          <p:cNvSpPr/>
          <p:nvPr/>
        </p:nvSpPr>
        <p:spPr>
          <a:xfrm>
            <a:off x="4538614" y="4947438"/>
            <a:ext cx="714380" cy="428628"/>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a typeface="微软雅黑" panose="020B0503020204020204" pitchFamily="34" charset="-122"/>
              </a:rPr>
              <a:t>t_2a</a:t>
            </a:r>
            <a:endParaRPr lang="zh-CN" altLang="en-US" dirty="0">
              <a:solidFill>
                <a:schemeClr val="bg1"/>
              </a:solidFill>
              <a:ea typeface="微软雅黑" panose="020B0503020204020204" pitchFamily="34" charset="-122"/>
            </a:endParaRPr>
          </a:p>
        </p:txBody>
      </p:sp>
      <p:cxnSp>
        <p:nvCxnSpPr>
          <p:cNvPr id="80" name="lk_2H"/>
          <p:cNvCxnSpPr/>
          <p:nvPr/>
        </p:nvCxnSpPr>
        <p:spPr>
          <a:xfrm rot="5400000" flipH="1" flipV="1">
            <a:off x="4717209" y="5554662"/>
            <a:ext cx="35719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1" name="t_4a"/>
          <p:cNvSpPr/>
          <p:nvPr/>
        </p:nvSpPr>
        <p:spPr>
          <a:xfrm>
            <a:off x="6253126" y="4947438"/>
            <a:ext cx="714380" cy="428628"/>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a typeface="微软雅黑" panose="020B0503020204020204" pitchFamily="34" charset="-122"/>
              </a:rPr>
              <a:t>t_4a</a:t>
            </a:r>
            <a:endParaRPr lang="zh-CN" altLang="en-US" dirty="0">
              <a:solidFill>
                <a:schemeClr val="bg1"/>
              </a:solidFill>
              <a:ea typeface="微软雅黑" panose="020B0503020204020204" pitchFamily="34" charset="-122"/>
            </a:endParaRPr>
          </a:p>
        </p:txBody>
      </p:sp>
      <p:cxnSp>
        <p:nvCxnSpPr>
          <p:cNvPr id="82" name="lk_4H"/>
          <p:cNvCxnSpPr/>
          <p:nvPr/>
        </p:nvCxnSpPr>
        <p:spPr>
          <a:xfrm rot="5400000" flipH="1" flipV="1">
            <a:off x="6431721" y="5554662"/>
            <a:ext cx="35719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3" name="t_5a"/>
          <p:cNvSpPr/>
          <p:nvPr/>
        </p:nvSpPr>
        <p:spPr>
          <a:xfrm>
            <a:off x="7110382" y="4947438"/>
            <a:ext cx="714380" cy="428628"/>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a typeface="微软雅黑" panose="020B0503020204020204" pitchFamily="34" charset="-122"/>
              </a:rPr>
              <a:t>t_5a</a:t>
            </a:r>
            <a:endParaRPr lang="zh-CN" altLang="en-US" dirty="0">
              <a:solidFill>
                <a:schemeClr val="bg1"/>
              </a:solidFill>
              <a:ea typeface="微软雅黑" panose="020B0503020204020204" pitchFamily="34" charset="-122"/>
            </a:endParaRPr>
          </a:p>
        </p:txBody>
      </p:sp>
      <p:cxnSp>
        <p:nvCxnSpPr>
          <p:cNvPr id="84" name="lk_5H"/>
          <p:cNvCxnSpPr/>
          <p:nvPr/>
        </p:nvCxnSpPr>
        <p:spPr>
          <a:xfrm rot="5400000" flipH="1" flipV="1">
            <a:off x="7288977" y="5554662"/>
            <a:ext cx="35719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6738942" y="1425927"/>
            <a:ext cx="2500330" cy="369332"/>
          </a:xfrm>
          <a:prstGeom prst="rect">
            <a:avLst/>
          </a:prstGeom>
          <a:noFill/>
          <a:ln w="9525">
            <a:solidFill>
              <a:srgbClr val="00B0F0"/>
            </a:solidFill>
            <a:miter lim="800000"/>
          </a:ln>
        </p:spPr>
        <p:txBody>
          <a:bodyPr wrap="square">
            <a:spAutoFit/>
          </a:bodyPr>
          <a:lstStyle/>
          <a:p>
            <a:pPr algn="ctr"/>
            <a:r>
              <a:rPr lang="zh-CN" altLang="en-US" dirty="0">
                <a:solidFill>
                  <a:srgbClr val="7F7F7F"/>
                </a:solidFill>
                <a:latin typeface="微软雅黑" panose="020B0503020204020204" pitchFamily="34" charset="-122"/>
                <a:ea typeface="微软雅黑" panose="020B0503020204020204" pitchFamily="34" charset="-122"/>
              </a:rPr>
              <a:t>新任务就绪调度</a:t>
            </a:r>
          </a:p>
        </p:txBody>
      </p:sp>
      <p:grpSp>
        <p:nvGrpSpPr>
          <p:cNvPr id="64" name="组合 63"/>
          <p:cNvGrpSpPr/>
          <p:nvPr/>
        </p:nvGrpSpPr>
        <p:grpSpPr>
          <a:xfrm>
            <a:off x="5595934" y="2644718"/>
            <a:ext cx="1928826" cy="338554"/>
            <a:chOff x="5786446" y="3038058"/>
            <a:chExt cx="1928826" cy="338554"/>
          </a:xfrm>
        </p:grpSpPr>
        <p:sp>
          <p:nvSpPr>
            <p:cNvPr id="55" name="矩形 54"/>
            <p:cNvSpPr>
              <a:spLocks noChangeArrowheads="1"/>
            </p:cNvSpPr>
            <p:nvPr/>
          </p:nvSpPr>
          <p:spPr bwMode="auto">
            <a:xfrm>
              <a:off x="6072198" y="3038058"/>
              <a:ext cx="1643074" cy="338554"/>
            </a:xfrm>
            <a:prstGeom prst="rect">
              <a:avLst/>
            </a:prstGeom>
            <a:noFill/>
            <a:ln w="9525">
              <a:solidFill>
                <a:srgbClr val="00B0F0"/>
              </a:solidFill>
              <a:miter lim="800000"/>
            </a:ln>
          </p:spPr>
          <p:txBody>
            <a:bodyPr wrap="square">
              <a:spAutoFit/>
            </a:bodyPr>
            <a:lstStyle/>
            <a:p>
              <a:pPr lvl="0"/>
              <a:r>
                <a:rPr lang="zh-CN" altLang="en-US" sz="1600" dirty="0">
                  <a:solidFill>
                    <a:srgbClr val="7F7F7F"/>
                  </a:solidFill>
                  <a:latin typeface="微软雅黑" panose="020B0503020204020204" pitchFamily="34" charset="-122"/>
                  <a:ea typeface="微软雅黑" panose="020B0503020204020204" pitchFamily="34" charset="-122"/>
                </a:rPr>
                <a:t>运行任务候选表</a:t>
              </a:r>
              <a:endParaRPr lang="en-US" altLang="zh-CN" sz="1600" dirty="0">
                <a:solidFill>
                  <a:srgbClr val="7F7F7F"/>
                </a:solidFill>
                <a:latin typeface="微软雅黑" panose="020B0503020204020204" pitchFamily="34" charset="-122"/>
                <a:ea typeface="微软雅黑" panose="020B0503020204020204" pitchFamily="34" charset="-122"/>
              </a:endParaRPr>
            </a:p>
          </p:txBody>
        </p:sp>
        <p:cxnSp>
          <p:nvCxnSpPr>
            <p:cNvPr id="57" name="直接箭头连接符 56"/>
            <p:cNvCxnSpPr/>
            <p:nvPr/>
          </p:nvCxnSpPr>
          <p:spPr>
            <a:xfrm rot="10800000">
              <a:off x="5786446" y="3214686"/>
              <a:ext cx="285752" cy="15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10253654" y="3538998"/>
            <a:ext cx="1214446" cy="2419826"/>
            <a:chOff x="7858148" y="3806510"/>
            <a:chExt cx="1214446" cy="2419826"/>
          </a:xfrm>
        </p:grpSpPr>
        <p:sp>
          <p:nvSpPr>
            <p:cNvPr id="73" name="矩形 72"/>
            <p:cNvSpPr>
              <a:spLocks noChangeArrowheads="1"/>
            </p:cNvSpPr>
            <p:nvPr/>
          </p:nvSpPr>
          <p:spPr bwMode="auto">
            <a:xfrm>
              <a:off x="7858148" y="3806510"/>
              <a:ext cx="1214446" cy="338554"/>
            </a:xfrm>
            <a:prstGeom prst="rect">
              <a:avLst/>
            </a:prstGeom>
            <a:noFill/>
            <a:ln w="9525">
              <a:solidFill>
                <a:srgbClr val="00B0F0"/>
              </a:solidFill>
              <a:miter lim="800000"/>
            </a:ln>
          </p:spPr>
          <p:txBody>
            <a:bodyPr wrap="square">
              <a:spAutoFit/>
            </a:bodyPr>
            <a:lstStyle/>
            <a:p>
              <a:pPr lvl="0"/>
              <a:r>
                <a:rPr lang="zh-CN" altLang="en-US" sz="1600" dirty="0">
                  <a:solidFill>
                    <a:srgbClr val="7F7F7F"/>
                  </a:solidFill>
                  <a:latin typeface="微软雅黑" panose="020B0503020204020204" pitchFamily="34" charset="-122"/>
                  <a:ea typeface="微软雅黑" panose="020B0503020204020204" pitchFamily="34" charset="-122"/>
                </a:rPr>
                <a:t>任务就绪表</a:t>
              </a:r>
              <a:endParaRPr lang="en-US" altLang="zh-CN" sz="1600" dirty="0">
                <a:solidFill>
                  <a:srgbClr val="7F7F7F"/>
                </a:solidFill>
                <a:latin typeface="微软雅黑" panose="020B0503020204020204" pitchFamily="34" charset="-122"/>
                <a:ea typeface="微软雅黑" panose="020B0503020204020204" pitchFamily="34" charset="-122"/>
              </a:endParaRPr>
            </a:p>
          </p:txBody>
        </p:sp>
        <p:cxnSp>
          <p:nvCxnSpPr>
            <p:cNvPr id="75" name="直接箭头连接符 74"/>
            <p:cNvCxnSpPr/>
            <p:nvPr/>
          </p:nvCxnSpPr>
          <p:spPr>
            <a:xfrm rot="10800000" flipV="1">
              <a:off x="8143900" y="6215080"/>
              <a:ext cx="357190"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lk_255H"/>
            <p:cNvCxnSpPr/>
            <p:nvPr/>
          </p:nvCxnSpPr>
          <p:spPr>
            <a:xfrm rot="5400000" flipH="1" flipV="1">
              <a:off x="7470976" y="5173494"/>
              <a:ext cx="2082956" cy="22728"/>
            </a:xfrm>
            <a:prstGeom prst="straightConnector1">
              <a:avLst/>
            </a:prstGeom>
            <a:ln>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77778E-6 4.07407E-6 L 0.29149 4.07407E-6 " pathEditMode="relative" ptsTypes="AA">
                                      <p:cBhvr>
                                        <p:cTn id="6" dur="500" spd="-100000" fill="hold"/>
                                        <p:tgtEl>
                                          <p:spTgt spid="49"/>
                                        </p:tgtEl>
                                        <p:attrNameLst>
                                          <p:attrName>ppt_x</p:attrName>
                                          <p:attrName>ppt_y</p:attrName>
                                        </p:attrNameLst>
                                      </p:cBhvr>
                                    </p:animMotion>
                                  </p:childTnLst>
                                </p:cTn>
                              </p:par>
                              <p:par>
                                <p:cTn id="7" presetID="9" presetClass="emph" presetSubtype="0" grpId="0" nodeType="withEffect">
                                  <p:stCondLst>
                                    <p:cond delay="0"/>
                                  </p:stCondLst>
                                  <p:childTnLst>
                                    <p:set>
                                      <p:cBhvr rctx="PPT">
                                        <p:cTn id="8" dur="indefinite"/>
                                        <p:tgtEl>
                                          <p:spTgt spid="79"/>
                                        </p:tgtEl>
                                        <p:attrNameLst>
                                          <p:attrName>style.opacity</p:attrName>
                                        </p:attrNameLst>
                                      </p:cBhvr>
                                      <p:to>
                                        <p:strVal val="0"/>
                                      </p:to>
                                    </p:set>
                                    <p:animEffect filter="image" prLst="opacity: 0">
                                      <p:cBhvr rctx="IE">
                                        <p:cTn id="9" dur="indefinite"/>
                                        <p:tgtEl>
                                          <p:spTgt spid="79"/>
                                        </p:tgtEl>
                                      </p:cBhvr>
                                    </p:animEffect>
                                  </p:childTnLst>
                                </p:cTn>
                              </p:par>
                              <p:par>
                                <p:cTn id="10" presetID="9" presetClass="emph" presetSubtype="0" nodeType="withEffect">
                                  <p:stCondLst>
                                    <p:cond delay="0"/>
                                  </p:stCondLst>
                                  <p:childTnLst>
                                    <p:set>
                                      <p:cBhvr rctx="PPT">
                                        <p:cTn id="11" dur="indefinite"/>
                                        <p:tgtEl>
                                          <p:spTgt spid="80"/>
                                        </p:tgtEl>
                                        <p:attrNameLst>
                                          <p:attrName>style.opacity</p:attrName>
                                        </p:attrNameLst>
                                      </p:cBhvr>
                                      <p:to>
                                        <p:strVal val="0"/>
                                      </p:to>
                                    </p:set>
                                    <p:animEffect filter="image" prLst="opacity: 0">
                                      <p:cBhvr rctx="IE">
                                        <p:cTn id="12" dur="indefinite"/>
                                        <p:tgtEl>
                                          <p:spTgt spid="80"/>
                                        </p:tgtEl>
                                      </p:cBhvr>
                                    </p:animEffect>
                                  </p:childTnLst>
                                </p:cTn>
                              </p:par>
                              <p:par>
                                <p:cTn id="13" presetID="9" presetClass="emph" presetSubtype="0" nodeType="withEffect">
                                  <p:stCondLst>
                                    <p:cond delay="0"/>
                                  </p:stCondLst>
                                  <p:childTnLst>
                                    <p:set>
                                      <p:cBhvr rctx="PPT">
                                        <p:cTn id="14" dur="indefinite"/>
                                        <p:tgtEl>
                                          <p:spTgt spid="82"/>
                                        </p:tgtEl>
                                        <p:attrNameLst>
                                          <p:attrName>style.opacity</p:attrName>
                                        </p:attrNameLst>
                                      </p:cBhvr>
                                      <p:to>
                                        <p:strVal val="0"/>
                                      </p:to>
                                    </p:set>
                                    <p:animEffect filter="image" prLst="opacity: 0">
                                      <p:cBhvr rctx="IE">
                                        <p:cTn id="15" dur="indefinite"/>
                                        <p:tgtEl>
                                          <p:spTgt spid="82"/>
                                        </p:tgtEl>
                                      </p:cBhvr>
                                    </p:animEffect>
                                  </p:childTnLst>
                                </p:cTn>
                              </p:par>
                              <p:par>
                                <p:cTn id="16" presetID="9" presetClass="emph" presetSubtype="0" grpId="0" nodeType="withEffect">
                                  <p:stCondLst>
                                    <p:cond delay="0"/>
                                  </p:stCondLst>
                                  <p:childTnLst>
                                    <p:set>
                                      <p:cBhvr rctx="PPT">
                                        <p:cTn id="17" dur="indefinite"/>
                                        <p:tgtEl>
                                          <p:spTgt spid="81"/>
                                        </p:tgtEl>
                                        <p:attrNameLst>
                                          <p:attrName>style.opacity</p:attrName>
                                        </p:attrNameLst>
                                      </p:cBhvr>
                                      <p:to>
                                        <p:strVal val="0"/>
                                      </p:to>
                                    </p:set>
                                    <p:animEffect filter="image" prLst="opacity: 0">
                                      <p:cBhvr rctx="IE">
                                        <p:cTn id="18" dur="indefinite"/>
                                        <p:tgtEl>
                                          <p:spTgt spid="81"/>
                                        </p:tgtEl>
                                      </p:cBhvr>
                                    </p:animEffect>
                                  </p:childTnLst>
                                </p:cTn>
                              </p:par>
                              <p:par>
                                <p:cTn id="19" presetID="9" presetClass="emph" presetSubtype="0" grpId="0" nodeType="withEffect">
                                  <p:stCondLst>
                                    <p:cond delay="0"/>
                                  </p:stCondLst>
                                  <p:childTnLst>
                                    <p:set>
                                      <p:cBhvr rctx="PPT">
                                        <p:cTn id="20" dur="indefinite"/>
                                        <p:tgtEl>
                                          <p:spTgt spid="83"/>
                                        </p:tgtEl>
                                        <p:attrNameLst>
                                          <p:attrName>style.opacity</p:attrName>
                                        </p:attrNameLst>
                                      </p:cBhvr>
                                      <p:to>
                                        <p:strVal val="0"/>
                                      </p:to>
                                    </p:set>
                                    <p:animEffect filter="image" prLst="opacity: 0">
                                      <p:cBhvr rctx="IE">
                                        <p:cTn id="21" dur="indefinite"/>
                                        <p:tgtEl>
                                          <p:spTgt spid="83"/>
                                        </p:tgtEl>
                                      </p:cBhvr>
                                    </p:animEffect>
                                  </p:childTnLst>
                                </p:cTn>
                              </p:par>
                              <p:par>
                                <p:cTn id="22" presetID="9" presetClass="emph" presetSubtype="0" nodeType="withEffect">
                                  <p:stCondLst>
                                    <p:cond delay="0"/>
                                  </p:stCondLst>
                                  <p:childTnLst>
                                    <p:set>
                                      <p:cBhvr rctx="PPT">
                                        <p:cTn id="23" dur="indefinite"/>
                                        <p:tgtEl>
                                          <p:spTgt spid="84"/>
                                        </p:tgtEl>
                                        <p:attrNameLst>
                                          <p:attrName>style.opacity</p:attrName>
                                        </p:attrNameLst>
                                      </p:cBhvr>
                                      <p:to>
                                        <p:strVal val="0"/>
                                      </p:to>
                                    </p:set>
                                    <p:animEffect filter="image" prLst="opacity: 0">
                                      <p:cBhvr rctx="IE">
                                        <p:cTn id="24" dur="indefinite"/>
                                        <p:tgtEl>
                                          <p:spTgt spid="84"/>
                                        </p:tgtEl>
                                      </p:cBhvr>
                                    </p:animEffect>
                                  </p:childTnLst>
                                </p:cTn>
                              </p:par>
                              <p:par>
                                <p:cTn id="25" presetID="9" presetClass="emph" presetSubtype="0" nodeType="withEffect">
                                  <p:stCondLst>
                                    <p:cond delay="0"/>
                                  </p:stCondLst>
                                  <p:childTnLst>
                                    <p:set>
                                      <p:cBhvr rctx="PPT">
                                        <p:cTn id="26" dur="indefinite"/>
                                        <p:tgtEl>
                                          <p:spTgt spid="78"/>
                                        </p:tgtEl>
                                        <p:attrNameLst>
                                          <p:attrName>style.opacity</p:attrName>
                                        </p:attrNameLst>
                                      </p:cBhvr>
                                      <p:to>
                                        <p:strVal val="0"/>
                                      </p:to>
                                    </p:set>
                                    <p:animEffect filter="image" prLst="opacity: 0">
                                      <p:cBhvr rctx="IE">
                                        <p:cTn id="27" dur="indefinite"/>
                                        <p:tgtEl>
                                          <p:spTgt spid="78"/>
                                        </p:tgtEl>
                                      </p:cBhvr>
                                    </p:animEffect>
                                  </p:childTnLst>
                                </p:cTn>
                              </p:par>
                              <p:par>
                                <p:cTn id="28" presetID="9" presetClass="emph" presetSubtype="0" grpId="0" nodeType="withEffect">
                                  <p:stCondLst>
                                    <p:cond delay="0"/>
                                  </p:stCondLst>
                                  <p:childTnLst>
                                    <p:set>
                                      <p:cBhvr rctx="PPT">
                                        <p:cTn id="29" dur="indefinite"/>
                                        <p:tgtEl>
                                          <p:spTgt spid="61"/>
                                        </p:tgtEl>
                                        <p:attrNameLst>
                                          <p:attrName>style.opacity</p:attrName>
                                        </p:attrNameLst>
                                      </p:cBhvr>
                                      <p:to>
                                        <p:strVal val="0"/>
                                      </p:to>
                                    </p:set>
                                    <p:animEffect filter="image" prLst="opacity: 0">
                                      <p:cBhvr rctx="IE">
                                        <p:cTn id="30" dur="indefinite"/>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65"/>
                                        </p:tgtEl>
                                        <p:attrNameLst>
                                          <p:attrName>fillcolor</p:attrName>
                                        </p:attrNameLst>
                                      </p:cBhvr>
                                      <p:to>
                                        <a:srgbClr val="C00000"/>
                                      </p:to>
                                    </p:animClr>
                                    <p:set>
                                      <p:cBhvr>
                                        <p:cTn id="35" dur="500" fill="hold"/>
                                        <p:tgtEl>
                                          <p:spTgt spid="65"/>
                                        </p:tgtEl>
                                        <p:attrNameLst>
                                          <p:attrName>fill.type</p:attrName>
                                        </p:attrNameLst>
                                      </p:cBhvr>
                                      <p:to>
                                        <p:strVal val="solid"/>
                                      </p:to>
                                    </p:set>
                                    <p:set>
                                      <p:cBhvr>
                                        <p:cTn id="36" dur="500" fill="hold"/>
                                        <p:tgtEl>
                                          <p:spTgt spid="65"/>
                                        </p:tgtEl>
                                        <p:attrNameLst>
                                          <p:attrName>fill.on</p:attrName>
                                        </p:attrNameLst>
                                      </p:cBhvr>
                                      <p:to>
                                        <p:strVal val="true"/>
                                      </p:to>
                                    </p:set>
                                  </p:childTnLst>
                                </p:cTn>
                              </p:par>
                              <p:par>
                                <p:cTn id="37" presetID="9" presetClass="emph" presetSubtype="0" grpId="2" nodeType="withEffect">
                                  <p:stCondLst>
                                    <p:cond delay="100"/>
                                  </p:stCondLst>
                                  <p:childTnLst>
                                    <p:set>
                                      <p:cBhvr rctx="PPT">
                                        <p:cTn id="38" dur="indefinite"/>
                                        <p:tgtEl>
                                          <p:spTgt spid="61"/>
                                        </p:tgtEl>
                                        <p:attrNameLst>
                                          <p:attrName>style.opacity</p:attrName>
                                        </p:attrNameLst>
                                      </p:cBhvr>
                                      <p:to>
                                        <p:strVal val="1"/>
                                      </p:to>
                                    </p:set>
                                    <p:animEffect filter="image" prLst="opacity: 1">
                                      <p:cBhvr rctx="IE">
                                        <p:cTn id="39" dur="indefinite"/>
                                        <p:tgtEl>
                                          <p:spTgt spid="61"/>
                                        </p:tgtEl>
                                      </p:cBhvr>
                                    </p:animEffect>
                                  </p:childTnLst>
                                </p:cTn>
                              </p:par>
                              <p:par>
                                <p:cTn id="40" presetID="0" presetClass="path" presetSubtype="0" accel="50000" decel="50000" fill="hold" grpId="1" nodeType="withEffect">
                                  <p:stCondLst>
                                    <p:cond delay="0"/>
                                  </p:stCondLst>
                                  <p:childTnLst>
                                    <p:animMotion origin="layout" path="M 0 0 L -0.20468 0 " pathEditMode="relative" ptsTypes="AA">
                                      <p:cBhvr>
                                        <p:cTn id="41" dur="600" spd="-100000" fill="hold"/>
                                        <p:tgtEl>
                                          <p:spTgt spid="61"/>
                                        </p:tgtEl>
                                        <p:attrNameLst>
                                          <p:attrName>ppt_x</p:attrName>
                                          <p:attrName>ppt_y</p:attrName>
                                        </p:attrNameLst>
                                      </p:cBhvr>
                                    </p:animMotion>
                                  </p:childTnLst>
                                </p:cTn>
                              </p:par>
                              <p:par>
                                <p:cTn id="42" presetID="9" presetClass="emph" presetSubtype="0" nodeType="withEffect">
                                  <p:stCondLst>
                                    <p:cond delay="600"/>
                                  </p:stCondLst>
                                  <p:childTnLst>
                                    <p:set>
                                      <p:cBhvr rctx="PPT">
                                        <p:cTn id="43" dur="indefinite"/>
                                        <p:tgtEl>
                                          <p:spTgt spid="78"/>
                                        </p:tgtEl>
                                        <p:attrNameLst>
                                          <p:attrName>style.opacity</p:attrName>
                                        </p:attrNameLst>
                                      </p:cBhvr>
                                      <p:to>
                                        <p:strVal val="1"/>
                                      </p:to>
                                    </p:set>
                                    <p:animEffect filter="image" prLst="opacity: 1">
                                      <p:cBhvr rctx="IE">
                                        <p:cTn id="44" dur="indefinite"/>
                                        <p:tgtEl>
                                          <p:spTgt spid="7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500" fill="hold"/>
                                        <p:tgtEl>
                                          <p:spTgt spid="19"/>
                                        </p:tgtEl>
                                        <p:attrNameLst>
                                          <p:attrName>fillcolor</p:attrName>
                                        </p:attrNameLst>
                                      </p:cBhvr>
                                      <p:to>
                                        <a:srgbClr val="FF5050"/>
                                      </p:to>
                                    </p:animClr>
                                    <p:set>
                                      <p:cBhvr>
                                        <p:cTn id="49" dur="500" fill="hold"/>
                                        <p:tgtEl>
                                          <p:spTgt spid="19"/>
                                        </p:tgtEl>
                                        <p:attrNameLst>
                                          <p:attrName>fill.type</p:attrName>
                                        </p:attrNameLst>
                                      </p:cBhvr>
                                      <p:to>
                                        <p:strVal val="solid"/>
                                      </p:to>
                                    </p:set>
                                    <p:set>
                                      <p:cBhvr>
                                        <p:cTn id="50" dur="500" fill="hold"/>
                                        <p:tgtEl>
                                          <p:spTgt spid="19"/>
                                        </p:tgtEl>
                                        <p:attrNameLst>
                                          <p:attrName>fill.on</p:attrName>
                                        </p:attrNameLst>
                                      </p:cBhvr>
                                      <p:to>
                                        <p:strVal val="true"/>
                                      </p:to>
                                    </p:set>
                                  </p:childTnLst>
                                </p:cTn>
                              </p:par>
                              <p:par>
                                <p:cTn id="51" presetID="1" presetClass="emph" presetSubtype="2" fill="hold" nodeType="withEffect">
                                  <p:stCondLst>
                                    <p:cond delay="200"/>
                                  </p:stCondLst>
                                  <p:childTnLst>
                                    <p:animClr clrSpc="rgb" dir="cw">
                                      <p:cBhvr>
                                        <p:cTn id="52" dur="500" fill="hold"/>
                                        <p:tgtEl>
                                          <p:spTgt spid="40"/>
                                        </p:tgtEl>
                                        <p:attrNameLst>
                                          <p:attrName>fillcolor</p:attrName>
                                        </p:attrNameLst>
                                      </p:cBhvr>
                                      <p:to>
                                        <a:srgbClr val="FF5050"/>
                                      </p:to>
                                    </p:animClr>
                                    <p:set>
                                      <p:cBhvr>
                                        <p:cTn id="53" dur="500" fill="hold"/>
                                        <p:tgtEl>
                                          <p:spTgt spid="40"/>
                                        </p:tgtEl>
                                        <p:attrNameLst>
                                          <p:attrName>fill.type</p:attrName>
                                        </p:attrNameLst>
                                      </p:cBhvr>
                                      <p:to>
                                        <p:strVal val="solid"/>
                                      </p:to>
                                    </p:set>
                                    <p:set>
                                      <p:cBhvr>
                                        <p:cTn id="54" dur="500" fill="hold"/>
                                        <p:tgtEl>
                                          <p:spTgt spid="40"/>
                                        </p:tgtEl>
                                        <p:attrNameLst>
                                          <p:attrName>fill.on</p:attrName>
                                        </p:attrNameLst>
                                      </p:cBhvr>
                                      <p:to>
                                        <p:strVal val="true"/>
                                      </p:to>
                                    </p:set>
                                  </p:childTnLst>
                                </p:cTn>
                              </p:par>
                              <p:par>
                                <p:cTn id="55" presetID="1" presetClass="emph" presetSubtype="2" fill="hold" nodeType="withEffect">
                                  <p:stCondLst>
                                    <p:cond delay="400"/>
                                  </p:stCondLst>
                                  <p:childTnLst>
                                    <p:animClr clrSpc="rgb" dir="cw">
                                      <p:cBhvr>
                                        <p:cTn id="56" dur="500" fill="hold"/>
                                        <p:tgtEl>
                                          <p:spTgt spid="46"/>
                                        </p:tgtEl>
                                        <p:attrNameLst>
                                          <p:attrName>fillcolor</p:attrName>
                                        </p:attrNameLst>
                                      </p:cBhvr>
                                      <p:to>
                                        <a:srgbClr val="FF5050"/>
                                      </p:to>
                                    </p:animClr>
                                    <p:set>
                                      <p:cBhvr>
                                        <p:cTn id="57" dur="500" fill="hold"/>
                                        <p:tgtEl>
                                          <p:spTgt spid="46"/>
                                        </p:tgtEl>
                                        <p:attrNameLst>
                                          <p:attrName>fill.type</p:attrName>
                                        </p:attrNameLst>
                                      </p:cBhvr>
                                      <p:to>
                                        <p:strVal val="solid"/>
                                      </p:to>
                                    </p:set>
                                    <p:set>
                                      <p:cBhvr>
                                        <p:cTn id="58" dur="500" fill="hold"/>
                                        <p:tgtEl>
                                          <p:spTgt spid="46"/>
                                        </p:tgtEl>
                                        <p:attrNameLst>
                                          <p:attrName>fill.on</p:attrName>
                                        </p:attrNameLst>
                                      </p:cBhvr>
                                      <p:to>
                                        <p:strVal val="true"/>
                                      </p:to>
                                    </p:set>
                                  </p:childTnLst>
                                </p:cTn>
                              </p:par>
                              <p:par>
                                <p:cTn id="59" presetID="1" presetClass="emph" presetSubtype="2" fill="hold" nodeType="withEffect">
                                  <p:stCondLst>
                                    <p:cond delay="400"/>
                                  </p:stCondLst>
                                  <p:childTnLst>
                                    <p:animClr clrSpc="rgb" dir="cw">
                                      <p:cBhvr>
                                        <p:cTn id="60" dur="500" fill="hold"/>
                                        <p:tgtEl>
                                          <p:spTgt spid="52"/>
                                        </p:tgtEl>
                                        <p:attrNameLst>
                                          <p:attrName>fillcolor</p:attrName>
                                        </p:attrNameLst>
                                      </p:cBhvr>
                                      <p:to>
                                        <a:srgbClr val="FF5050"/>
                                      </p:to>
                                    </p:animClr>
                                    <p:set>
                                      <p:cBhvr>
                                        <p:cTn id="61" dur="500" fill="hold"/>
                                        <p:tgtEl>
                                          <p:spTgt spid="52"/>
                                        </p:tgtEl>
                                        <p:attrNameLst>
                                          <p:attrName>fill.type</p:attrName>
                                        </p:attrNameLst>
                                      </p:cBhvr>
                                      <p:to>
                                        <p:strVal val="solid"/>
                                      </p:to>
                                    </p:set>
                                    <p:set>
                                      <p:cBhvr>
                                        <p:cTn id="62" dur="500" fill="hold"/>
                                        <p:tgtEl>
                                          <p:spTgt spid="52"/>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grpId="0" nodeType="clickEffect">
                                  <p:stCondLst>
                                    <p:cond delay="0"/>
                                  </p:stCondLst>
                                  <p:childTnLst>
                                    <p:animMotion origin="layout" path="M -1.66667E-6 -4.07407E-6 L 0.72448 0.41991 " pathEditMode="relative" ptsTypes="AA">
                                      <p:cBhvr>
                                        <p:cTn id="66" dur="1000" fill="hold"/>
                                        <p:tgtEl>
                                          <p:spTgt spid="20"/>
                                        </p:tgtEl>
                                        <p:attrNameLst>
                                          <p:attrName>ppt_x</p:attrName>
                                          <p:attrName>ppt_y</p:attrName>
                                        </p:attrNameLst>
                                      </p:cBhvr>
                                    </p:animMotion>
                                  </p:childTnLst>
                                </p:cTn>
                              </p:par>
                              <p:par>
                                <p:cTn id="67" presetID="9" presetClass="emph" presetSubtype="0" grpId="1" nodeType="withEffect">
                                  <p:stCondLst>
                                    <p:cond delay="900"/>
                                  </p:stCondLst>
                                  <p:childTnLst>
                                    <p:set>
                                      <p:cBhvr rctx="PPT">
                                        <p:cTn id="68" dur="indefinite"/>
                                        <p:tgtEl>
                                          <p:spTgt spid="20"/>
                                        </p:tgtEl>
                                        <p:attrNameLst>
                                          <p:attrName>style.opacity</p:attrName>
                                        </p:attrNameLst>
                                      </p:cBhvr>
                                      <p:to>
                                        <p:strVal val="0"/>
                                      </p:to>
                                    </p:set>
                                    <p:animEffect filter="image" prLst="opacity: 0">
                                      <p:cBhvr rctx="IE">
                                        <p:cTn id="69" dur="indefinite"/>
                                        <p:tgtEl>
                                          <p:spTgt spid="20"/>
                                        </p:tgtEl>
                                      </p:cBhvr>
                                    </p:animEffect>
                                  </p:childTnLst>
                                </p:cTn>
                              </p:par>
                              <p:par>
                                <p:cTn id="70" presetID="0" presetClass="path" presetSubtype="0" accel="50000" decel="50000" fill="hold" grpId="3" nodeType="withEffect">
                                  <p:stCondLst>
                                    <p:cond delay="200"/>
                                  </p:stCondLst>
                                  <p:childTnLst>
                                    <p:animMotion origin="layout" path="M -0.00139 0.00324 L -0.06667 -0.41667 " pathEditMode="relative" rAng="0" ptsTypes="AA">
                                      <p:cBhvr>
                                        <p:cTn id="71" dur="1000" fill="hold"/>
                                        <p:tgtEl>
                                          <p:spTgt spid="61"/>
                                        </p:tgtEl>
                                        <p:attrNameLst>
                                          <p:attrName>ppt_x</p:attrName>
                                          <p:attrName>ppt_y</p:attrName>
                                        </p:attrNameLst>
                                      </p:cBhvr>
                                      <p:rCtr x="-33" y="-210"/>
                                    </p:animMotion>
                                  </p:childTnLst>
                                </p:cTn>
                              </p:par>
                              <p:par>
                                <p:cTn id="72" presetID="1" presetClass="emph" presetSubtype="2" fill="hold" nodeType="withEffect">
                                  <p:stCondLst>
                                    <p:cond delay="1100"/>
                                  </p:stCondLst>
                                  <p:childTnLst>
                                    <p:animClr clrSpc="rgb" dir="cw">
                                      <p:cBhvr>
                                        <p:cTn id="73" dur="700" fill="hold"/>
                                        <p:tgtEl>
                                          <p:spTgt spid="19"/>
                                        </p:tgtEl>
                                        <p:attrNameLst>
                                          <p:attrName>fillcolor</p:attrName>
                                        </p:attrNameLst>
                                      </p:cBhvr>
                                      <p:to>
                                        <a:srgbClr val="FFC000"/>
                                      </p:to>
                                    </p:animClr>
                                    <p:set>
                                      <p:cBhvr>
                                        <p:cTn id="74" dur="700" fill="hold"/>
                                        <p:tgtEl>
                                          <p:spTgt spid="19"/>
                                        </p:tgtEl>
                                        <p:attrNameLst>
                                          <p:attrName>fill.type</p:attrName>
                                        </p:attrNameLst>
                                      </p:cBhvr>
                                      <p:to>
                                        <p:strVal val="solid"/>
                                      </p:to>
                                    </p:set>
                                    <p:set>
                                      <p:cBhvr>
                                        <p:cTn id="75" dur="700" fill="hold"/>
                                        <p:tgtEl>
                                          <p:spTgt spid="19"/>
                                        </p:tgtEl>
                                        <p:attrNameLst>
                                          <p:attrName>fill.on</p:attrName>
                                        </p:attrNameLst>
                                      </p:cBhvr>
                                      <p:to>
                                        <p:strVal val="true"/>
                                      </p:to>
                                    </p:set>
                                  </p:childTnLst>
                                </p:cTn>
                              </p:par>
                              <p:par>
                                <p:cTn id="76" presetID="9" presetClass="emph" presetSubtype="0" nodeType="withEffect">
                                  <p:stCondLst>
                                    <p:cond delay="500"/>
                                  </p:stCondLst>
                                  <p:childTnLst>
                                    <p:set>
                                      <p:cBhvr rctx="PPT">
                                        <p:cTn id="77" dur="indefinite"/>
                                        <p:tgtEl>
                                          <p:spTgt spid="78"/>
                                        </p:tgtEl>
                                        <p:attrNameLst>
                                          <p:attrName>style.opacity</p:attrName>
                                        </p:attrNameLst>
                                      </p:cBhvr>
                                      <p:to>
                                        <p:strVal val="0"/>
                                      </p:to>
                                    </p:set>
                                    <p:animEffect filter="image" prLst="opacity: 0">
                                      <p:cBhvr rctx="IE">
                                        <p:cTn id="78" dur="indefinite"/>
                                        <p:tgtEl>
                                          <p:spTgt spid="78"/>
                                        </p:tgtEl>
                                      </p:cBhvr>
                                    </p:animEffect>
                                  </p:childTnLst>
                                </p:cTn>
                              </p:par>
                              <p:par>
                                <p:cTn id="79" presetID="1" presetClass="emph" presetSubtype="2" fill="hold" nodeType="withEffect">
                                  <p:stCondLst>
                                    <p:cond delay="100"/>
                                  </p:stCondLst>
                                  <p:childTnLst>
                                    <p:animClr clrSpc="rgb" dir="cw">
                                      <p:cBhvr>
                                        <p:cTn id="80" dur="900" fill="hold"/>
                                        <p:tgtEl>
                                          <p:spTgt spid="65"/>
                                        </p:tgtEl>
                                        <p:attrNameLst>
                                          <p:attrName>fillcolor</p:attrName>
                                        </p:attrNameLst>
                                      </p:cBhvr>
                                      <p:to>
                                        <a:srgbClr val="92D050"/>
                                      </p:to>
                                    </p:animClr>
                                    <p:set>
                                      <p:cBhvr>
                                        <p:cTn id="81" dur="900" fill="hold"/>
                                        <p:tgtEl>
                                          <p:spTgt spid="65"/>
                                        </p:tgtEl>
                                        <p:attrNameLst>
                                          <p:attrName>fill.type</p:attrName>
                                        </p:attrNameLst>
                                      </p:cBhvr>
                                      <p:to>
                                        <p:strVal val="solid"/>
                                      </p:to>
                                    </p:set>
                                    <p:set>
                                      <p:cBhvr>
                                        <p:cTn id="82" dur="900" fill="hold"/>
                                        <p:tgtEl>
                                          <p:spTgt spid="65"/>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 presetClass="emph" presetSubtype="2" fill="hold" nodeType="clickEffect">
                                  <p:stCondLst>
                                    <p:cond delay="0"/>
                                  </p:stCondLst>
                                  <p:childTnLst>
                                    <p:animClr clrSpc="rgb" dir="cw">
                                      <p:cBhvr>
                                        <p:cTn id="86" dur="500" fill="hold"/>
                                        <p:tgtEl>
                                          <p:spTgt spid="40"/>
                                        </p:tgtEl>
                                        <p:attrNameLst>
                                          <p:attrName>fillcolor</p:attrName>
                                        </p:attrNameLst>
                                      </p:cBhvr>
                                      <p:to>
                                        <a:srgbClr val="FFC000"/>
                                      </p:to>
                                    </p:animClr>
                                    <p:set>
                                      <p:cBhvr>
                                        <p:cTn id="87" dur="500" fill="hold"/>
                                        <p:tgtEl>
                                          <p:spTgt spid="40"/>
                                        </p:tgtEl>
                                        <p:attrNameLst>
                                          <p:attrName>fill.type</p:attrName>
                                        </p:attrNameLst>
                                      </p:cBhvr>
                                      <p:to>
                                        <p:strVal val="solid"/>
                                      </p:to>
                                    </p:set>
                                    <p:set>
                                      <p:cBhvr>
                                        <p:cTn id="88" dur="500" fill="hold"/>
                                        <p:tgtEl>
                                          <p:spTgt spid="40"/>
                                        </p:tgtEl>
                                        <p:attrNameLst>
                                          <p:attrName>fill.on</p:attrName>
                                        </p:attrNameLst>
                                      </p:cBhvr>
                                      <p:to>
                                        <p:strVal val="true"/>
                                      </p:to>
                                    </p:set>
                                  </p:childTnLst>
                                </p:cTn>
                              </p:par>
                              <p:par>
                                <p:cTn id="89" presetID="1" presetClass="emph" presetSubtype="2" fill="hold" nodeType="withEffect">
                                  <p:stCondLst>
                                    <p:cond delay="200"/>
                                  </p:stCondLst>
                                  <p:childTnLst>
                                    <p:animClr clrSpc="rgb" dir="cw">
                                      <p:cBhvr>
                                        <p:cTn id="90" dur="500" fill="hold"/>
                                        <p:tgtEl>
                                          <p:spTgt spid="46"/>
                                        </p:tgtEl>
                                        <p:attrNameLst>
                                          <p:attrName>fillcolor</p:attrName>
                                        </p:attrNameLst>
                                      </p:cBhvr>
                                      <p:to>
                                        <a:srgbClr val="FFC000"/>
                                      </p:to>
                                    </p:animClr>
                                    <p:set>
                                      <p:cBhvr>
                                        <p:cTn id="91" dur="500" fill="hold"/>
                                        <p:tgtEl>
                                          <p:spTgt spid="46"/>
                                        </p:tgtEl>
                                        <p:attrNameLst>
                                          <p:attrName>fill.type</p:attrName>
                                        </p:attrNameLst>
                                      </p:cBhvr>
                                      <p:to>
                                        <p:strVal val="solid"/>
                                      </p:to>
                                    </p:set>
                                    <p:set>
                                      <p:cBhvr>
                                        <p:cTn id="92" dur="500" fill="hold"/>
                                        <p:tgtEl>
                                          <p:spTgt spid="46"/>
                                        </p:tgtEl>
                                        <p:attrNameLst>
                                          <p:attrName>fill.on</p:attrName>
                                        </p:attrNameLst>
                                      </p:cBhvr>
                                      <p:to>
                                        <p:strVal val="true"/>
                                      </p:to>
                                    </p:set>
                                  </p:childTnLst>
                                </p:cTn>
                              </p:par>
                              <p:par>
                                <p:cTn id="93" presetID="1" presetClass="emph" presetSubtype="2" fill="hold" nodeType="withEffect">
                                  <p:stCondLst>
                                    <p:cond delay="200"/>
                                  </p:stCondLst>
                                  <p:childTnLst>
                                    <p:animClr clrSpc="rgb" dir="cw">
                                      <p:cBhvr>
                                        <p:cTn id="94" dur="500" fill="hold"/>
                                        <p:tgtEl>
                                          <p:spTgt spid="52"/>
                                        </p:tgtEl>
                                        <p:attrNameLst>
                                          <p:attrName>fillcolor</p:attrName>
                                        </p:attrNameLst>
                                      </p:cBhvr>
                                      <p:to>
                                        <a:srgbClr val="FFC000"/>
                                      </p:to>
                                    </p:animClr>
                                    <p:set>
                                      <p:cBhvr>
                                        <p:cTn id="95" dur="500" fill="hold"/>
                                        <p:tgtEl>
                                          <p:spTgt spid="52"/>
                                        </p:tgtEl>
                                        <p:attrNameLst>
                                          <p:attrName>fill.type</p:attrName>
                                        </p:attrNameLst>
                                      </p:cBhvr>
                                      <p:to>
                                        <p:strVal val="solid"/>
                                      </p:to>
                                    </p:set>
                                    <p:set>
                                      <p:cBhvr>
                                        <p:cTn id="96" dur="500" fill="hold"/>
                                        <p:tgtEl>
                                          <p:spTgt spid="52"/>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100"/>
                                  </p:stCondLst>
                                  <p:childTnLst>
                                    <p:set>
                                      <p:cBhvr rctx="PPT">
                                        <p:cTn id="100" dur="indefinite"/>
                                        <p:tgtEl>
                                          <p:spTgt spid="79"/>
                                        </p:tgtEl>
                                        <p:attrNameLst>
                                          <p:attrName>style.opacity</p:attrName>
                                        </p:attrNameLst>
                                      </p:cBhvr>
                                      <p:to>
                                        <p:strVal val="1"/>
                                      </p:to>
                                    </p:set>
                                    <p:animEffect filter="image" prLst="opacity: 1">
                                      <p:cBhvr rctx="IE">
                                        <p:cTn id="101" dur="indefinite"/>
                                        <p:tgtEl>
                                          <p:spTgt spid="79"/>
                                        </p:tgtEl>
                                      </p:cBhvr>
                                    </p:animEffect>
                                  </p:childTnLst>
                                </p:cTn>
                              </p:par>
                              <p:par>
                                <p:cTn id="102" presetID="0" presetClass="path" presetSubtype="0" accel="50000" decel="50000" fill="hold" grpId="2" nodeType="withEffect">
                                  <p:stCondLst>
                                    <p:cond delay="0"/>
                                  </p:stCondLst>
                                  <p:childTnLst>
                                    <p:animMotion origin="layout" path="M 0 0 L -0.2125 -0.03148 " pathEditMode="relative" ptsTypes="AA">
                                      <p:cBhvr>
                                        <p:cTn id="103" dur="700" spd="-100000" fill="hold"/>
                                        <p:tgtEl>
                                          <p:spTgt spid="79"/>
                                        </p:tgtEl>
                                        <p:attrNameLst>
                                          <p:attrName>ppt_x</p:attrName>
                                          <p:attrName>ppt_y</p:attrName>
                                        </p:attrNameLst>
                                      </p:cBhvr>
                                    </p:animMotion>
                                  </p:childTnLst>
                                </p:cTn>
                              </p:par>
                              <p:par>
                                <p:cTn id="104" presetID="9" presetClass="emph" presetSubtype="0" nodeType="withEffect">
                                  <p:stCondLst>
                                    <p:cond delay="700"/>
                                  </p:stCondLst>
                                  <p:childTnLst>
                                    <p:set>
                                      <p:cBhvr rctx="PPT">
                                        <p:cTn id="105" dur="indefinite"/>
                                        <p:tgtEl>
                                          <p:spTgt spid="80"/>
                                        </p:tgtEl>
                                        <p:attrNameLst>
                                          <p:attrName>style.opacity</p:attrName>
                                        </p:attrNameLst>
                                      </p:cBhvr>
                                      <p:to>
                                        <p:strVal val="1"/>
                                      </p:to>
                                    </p:set>
                                    <p:animEffect filter="image" prLst="opacity: 1">
                                      <p:cBhvr rctx="IE">
                                        <p:cTn id="106" dur="indefinite"/>
                                        <p:tgtEl>
                                          <p:spTgt spid="80"/>
                                        </p:tgtEl>
                                      </p:cBhvr>
                                    </p:animEffect>
                                  </p:childTnLst>
                                </p:cTn>
                              </p:par>
                              <p:par>
                                <p:cTn id="107" presetID="1" presetClass="emph" presetSubtype="2" fill="hold" nodeType="withEffect">
                                  <p:stCondLst>
                                    <p:cond delay="700"/>
                                  </p:stCondLst>
                                  <p:childTnLst>
                                    <p:animClr clrSpc="rgb" dir="cw">
                                      <p:cBhvr>
                                        <p:cTn id="108" dur="600" fill="hold"/>
                                        <p:tgtEl>
                                          <p:spTgt spid="66"/>
                                        </p:tgtEl>
                                        <p:attrNameLst>
                                          <p:attrName>fillcolor</p:attrName>
                                        </p:attrNameLst>
                                      </p:cBhvr>
                                      <p:to>
                                        <a:srgbClr val="C00000"/>
                                      </p:to>
                                    </p:animClr>
                                    <p:set>
                                      <p:cBhvr>
                                        <p:cTn id="109" dur="600" fill="hold"/>
                                        <p:tgtEl>
                                          <p:spTgt spid="66"/>
                                        </p:tgtEl>
                                        <p:attrNameLst>
                                          <p:attrName>fill.type</p:attrName>
                                        </p:attrNameLst>
                                      </p:cBhvr>
                                      <p:to>
                                        <p:strVal val="solid"/>
                                      </p:to>
                                    </p:set>
                                    <p:set>
                                      <p:cBhvr>
                                        <p:cTn id="110" dur="600" fill="hold"/>
                                        <p:tgtEl>
                                          <p:spTgt spid="66"/>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1" presetClass="emph" presetSubtype="2" fill="hold" nodeType="clickEffect">
                                  <p:stCondLst>
                                    <p:cond delay="0"/>
                                  </p:stCondLst>
                                  <p:childTnLst>
                                    <p:animClr clrSpc="rgb" dir="cw">
                                      <p:cBhvr>
                                        <p:cTn id="114" dur="500" fill="hold"/>
                                        <p:tgtEl>
                                          <p:spTgt spid="40"/>
                                        </p:tgtEl>
                                        <p:attrNameLst>
                                          <p:attrName>fillcolor</p:attrName>
                                        </p:attrNameLst>
                                      </p:cBhvr>
                                      <p:to>
                                        <a:srgbClr val="FF5050"/>
                                      </p:to>
                                    </p:animClr>
                                    <p:set>
                                      <p:cBhvr>
                                        <p:cTn id="115" dur="500" fill="hold"/>
                                        <p:tgtEl>
                                          <p:spTgt spid="40"/>
                                        </p:tgtEl>
                                        <p:attrNameLst>
                                          <p:attrName>fill.type</p:attrName>
                                        </p:attrNameLst>
                                      </p:cBhvr>
                                      <p:to>
                                        <p:strVal val="solid"/>
                                      </p:to>
                                    </p:set>
                                    <p:set>
                                      <p:cBhvr>
                                        <p:cTn id="116" dur="500" fill="hold"/>
                                        <p:tgtEl>
                                          <p:spTgt spid="40"/>
                                        </p:tgtEl>
                                        <p:attrNameLst>
                                          <p:attrName>fill.on</p:attrName>
                                        </p:attrNameLst>
                                      </p:cBhvr>
                                      <p:to>
                                        <p:strVal val="true"/>
                                      </p:to>
                                    </p:set>
                                  </p:childTnLst>
                                </p:cTn>
                              </p:par>
                              <p:par>
                                <p:cTn id="117" presetID="1" presetClass="emph" presetSubtype="2" fill="hold" nodeType="withEffect">
                                  <p:stCondLst>
                                    <p:cond delay="200"/>
                                  </p:stCondLst>
                                  <p:childTnLst>
                                    <p:animClr clrSpc="rgb" dir="cw">
                                      <p:cBhvr>
                                        <p:cTn id="118" dur="500" fill="hold"/>
                                        <p:tgtEl>
                                          <p:spTgt spid="46"/>
                                        </p:tgtEl>
                                        <p:attrNameLst>
                                          <p:attrName>fillcolor</p:attrName>
                                        </p:attrNameLst>
                                      </p:cBhvr>
                                      <p:to>
                                        <a:srgbClr val="FF5050"/>
                                      </p:to>
                                    </p:animClr>
                                    <p:set>
                                      <p:cBhvr>
                                        <p:cTn id="119" dur="500" fill="hold"/>
                                        <p:tgtEl>
                                          <p:spTgt spid="46"/>
                                        </p:tgtEl>
                                        <p:attrNameLst>
                                          <p:attrName>fill.type</p:attrName>
                                        </p:attrNameLst>
                                      </p:cBhvr>
                                      <p:to>
                                        <p:strVal val="solid"/>
                                      </p:to>
                                    </p:set>
                                    <p:set>
                                      <p:cBhvr>
                                        <p:cTn id="120" dur="500" fill="hold"/>
                                        <p:tgtEl>
                                          <p:spTgt spid="46"/>
                                        </p:tgtEl>
                                        <p:attrNameLst>
                                          <p:attrName>fill.on</p:attrName>
                                        </p:attrNameLst>
                                      </p:cBhvr>
                                      <p:to>
                                        <p:strVal val="true"/>
                                      </p:to>
                                    </p:set>
                                  </p:childTnLst>
                                </p:cTn>
                              </p:par>
                              <p:par>
                                <p:cTn id="121" presetID="1" presetClass="emph" presetSubtype="2" fill="hold" nodeType="withEffect">
                                  <p:stCondLst>
                                    <p:cond delay="200"/>
                                  </p:stCondLst>
                                  <p:childTnLst>
                                    <p:animClr clrSpc="rgb" dir="cw">
                                      <p:cBhvr>
                                        <p:cTn id="122" dur="500" fill="hold"/>
                                        <p:tgtEl>
                                          <p:spTgt spid="52"/>
                                        </p:tgtEl>
                                        <p:attrNameLst>
                                          <p:attrName>fillcolor</p:attrName>
                                        </p:attrNameLst>
                                      </p:cBhvr>
                                      <p:to>
                                        <a:srgbClr val="FF5050"/>
                                      </p:to>
                                    </p:animClr>
                                    <p:set>
                                      <p:cBhvr>
                                        <p:cTn id="123" dur="500" fill="hold"/>
                                        <p:tgtEl>
                                          <p:spTgt spid="52"/>
                                        </p:tgtEl>
                                        <p:attrNameLst>
                                          <p:attrName>fill.type</p:attrName>
                                        </p:attrNameLst>
                                      </p:cBhvr>
                                      <p:to>
                                        <p:strVal val="solid"/>
                                      </p:to>
                                    </p:set>
                                    <p:set>
                                      <p:cBhvr>
                                        <p:cTn id="124" dur="500" fill="hold"/>
                                        <p:tgtEl>
                                          <p:spTgt spid="52"/>
                                        </p:tgtEl>
                                        <p:attrNameLst>
                                          <p:attrName>fill.on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0" presetClass="path" presetSubtype="0" accel="50000" decel="50000" fill="hold" grpId="3" nodeType="clickEffect">
                                  <p:stCondLst>
                                    <p:cond delay="0"/>
                                  </p:stCondLst>
                                  <p:childTnLst>
                                    <p:animMotion origin="layout" path="M 2.5E-6 -0.00278 L 0.10677 -0.41644 " pathEditMode="relative" rAng="0" ptsTypes="AA">
                                      <p:cBhvr>
                                        <p:cTn id="128" dur="600" fill="hold"/>
                                        <p:tgtEl>
                                          <p:spTgt spid="79"/>
                                        </p:tgtEl>
                                        <p:attrNameLst>
                                          <p:attrName>ppt_x</p:attrName>
                                          <p:attrName>ppt_y</p:attrName>
                                        </p:attrNameLst>
                                      </p:cBhvr>
                                      <p:rCtr x="53" y="-207"/>
                                    </p:animMotion>
                                  </p:childTnLst>
                                </p:cTn>
                              </p:par>
                              <p:par>
                                <p:cTn id="129" presetID="0" presetClass="path" presetSubtype="0" accel="50000" decel="50000" fill="hold" grpId="0" nodeType="withEffect">
                                  <p:stCondLst>
                                    <p:cond delay="0"/>
                                  </p:stCondLst>
                                  <p:childTnLst>
                                    <p:animMotion origin="layout" path="M 0.00191 0.00718 L 0.43507 0.39468 " pathEditMode="relative" rAng="0" ptsTypes="AA">
                                      <p:cBhvr>
                                        <p:cTn id="130" dur="700" fill="hold"/>
                                        <p:tgtEl>
                                          <p:spTgt spid="59"/>
                                        </p:tgtEl>
                                        <p:attrNameLst>
                                          <p:attrName>ppt_x</p:attrName>
                                          <p:attrName>ppt_y</p:attrName>
                                        </p:attrNameLst>
                                      </p:cBhvr>
                                      <p:rCtr x="216" y="194"/>
                                    </p:animMotion>
                                  </p:childTnLst>
                                </p:cTn>
                              </p:par>
                              <p:par>
                                <p:cTn id="131" presetID="9" presetClass="emph" presetSubtype="0" grpId="1" nodeType="withEffect">
                                  <p:stCondLst>
                                    <p:cond delay="600"/>
                                  </p:stCondLst>
                                  <p:childTnLst>
                                    <p:set>
                                      <p:cBhvr rctx="PPT">
                                        <p:cTn id="132" dur="indefinite"/>
                                        <p:tgtEl>
                                          <p:spTgt spid="59"/>
                                        </p:tgtEl>
                                        <p:attrNameLst>
                                          <p:attrName>style.opacity</p:attrName>
                                        </p:attrNameLst>
                                      </p:cBhvr>
                                      <p:to>
                                        <p:strVal val="0"/>
                                      </p:to>
                                    </p:set>
                                    <p:animEffect filter="image" prLst="opacity: 0">
                                      <p:cBhvr rctx="IE">
                                        <p:cTn id="133" dur="indefinite"/>
                                        <p:tgtEl>
                                          <p:spTgt spid="59"/>
                                        </p:tgtEl>
                                      </p:cBhvr>
                                    </p:animEffect>
                                  </p:childTnLst>
                                </p:cTn>
                              </p:par>
                              <p:par>
                                <p:cTn id="134" presetID="9" presetClass="emph" presetSubtype="0" nodeType="withEffect">
                                  <p:stCondLst>
                                    <p:cond delay="300"/>
                                  </p:stCondLst>
                                  <p:childTnLst>
                                    <p:set>
                                      <p:cBhvr rctx="PPT">
                                        <p:cTn id="135" dur="indefinite"/>
                                        <p:tgtEl>
                                          <p:spTgt spid="80"/>
                                        </p:tgtEl>
                                        <p:attrNameLst>
                                          <p:attrName>style.opacity</p:attrName>
                                        </p:attrNameLst>
                                      </p:cBhvr>
                                      <p:to>
                                        <p:strVal val="0"/>
                                      </p:to>
                                    </p:set>
                                    <p:animEffect filter="image" prLst="opacity: 0">
                                      <p:cBhvr rctx="IE">
                                        <p:cTn id="136" dur="indefinite"/>
                                        <p:tgtEl>
                                          <p:spTgt spid="80"/>
                                        </p:tgtEl>
                                      </p:cBhvr>
                                    </p:animEffect>
                                  </p:childTnLst>
                                </p:cTn>
                              </p:par>
                              <p:par>
                                <p:cTn id="137" presetID="1" presetClass="emph" presetSubtype="2" fill="hold" nodeType="withEffect">
                                  <p:stCondLst>
                                    <p:cond delay="300"/>
                                  </p:stCondLst>
                                  <p:childTnLst>
                                    <p:animClr clrSpc="rgb" dir="cw">
                                      <p:cBhvr>
                                        <p:cTn id="138" dur="700" fill="hold"/>
                                        <p:tgtEl>
                                          <p:spTgt spid="66"/>
                                        </p:tgtEl>
                                        <p:attrNameLst>
                                          <p:attrName>fillcolor</p:attrName>
                                        </p:attrNameLst>
                                      </p:cBhvr>
                                      <p:to>
                                        <a:srgbClr val="92D050"/>
                                      </p:to>
                                    </p:animClr>
                                    <p:set>
                                      <p:cBhvr>
                                        <p:cTn id="139" dur="700" fill="hold"/>
                                        <p:tgtEl>
                                          <p:spTgt spid="66"/>
                                        </p:tgtEl>
                                        <p:attrNameLst>
                                          <p:attrName>fill.type</p:attrName>
                                        </p:attrNameLst>
                                      </p:cBhvr>
                                      <p:to>
                                        <p:strVal val="solid"/>
                                      </p:to>
                                    </p:set>
                                    <p:set>
                                      <p:cBhvr>
                                        <p:cTn id="140" dur="700" fill="hold"/>
                                        <p:tgtEl>
                                          <p:spTgt spid="66"/>
                                        </p:tgtEl>
                                        <p:attrNameLst>
                                          <p:attrName>fill.on</p:attrName>
                                        </p:attrNameLst>
                                      </p:cBhvr>
                                      <p:to>
                                        <p:strVal val="true"/>
                                      </p:to>
                                    </p:set>
                                  </p:childTnLst>
                                </p:cTn>
                              </p:par>
                              <p:par>
                                <p:cTn id="141" presetID="1" presetClass="emph" presetSubtype="2" fill="hold" nodeType="withEffect">
                                  <p:stCondLst>
                                    <p:cond delay="800"/>
                                  </p:stCondLst>
                                  <p:childTnLst>
                                    <p:animClr clrSpc="rgb" dir="cw">
                                      <p:cBhvr>
                                        <p:cTn id="142" dur="500" fill="hold"/>
                                        <p:tgtEl>
                                          <p:spTgt spid="46"/>
                                        </p:tgtEl>
                                        <p:attrNameLst>
                                          <p:attrName>fillcolor</p:attrName>
                                        </p:attrNameLst>
                                      </p:cBhvr>
                                      <p:to>
                                        <a:srgbClr val="FFC000"/>
                                      </p:to>
                                    </p:animClr>
                                    <p:set>
                                      <p:cBhvr>
                                        <p:cTn id="143" dur="500" fill="hold"/>
                                        <p:tgtEl>
                                          <p:spTgt spid="46"/>
                                        </p:tgtEl>
                                        <p:attrNameLst>
                                          <p:attrName>fill.type</p:attrName>
                                        </p:attrNameLst>
                                      </p:cBhvr>
                                      <p:to>
                                        <p:strVal val="solid"/>
                                      </p:to>
                                    </p:set>
                                    <p:set>
                                      <p:cBhvr>
                                        <p:cTn id="144" dur="500" fill="hold"/>
                                        <p:tgtEl>
                                          <p:spTgt spid="46"/>
                                        </p:tgtEl>
                                        <p:attrNameLst>
                                          <p:attrName>fill.on</p:attrName>
                                        </p:attrNameLst>
                                      </p:cBhvr>
                                      <p:to>
                                        <p:strVal val="true"/>
                                      </p:to>
                                    </p:set>
                                  </p:childTnLst>
                                </p:cTn>
                              </p:par>
                            </p:childTnLst>
                          </p:cTn>
                        </p:par>
                      </p:childTnLst>
                    </p:cTn>
                  </p:par>
                  <p:par>
                    <p:cTn id="145" fill="hold">
                      <p:stCondLst>
                        <p:cond delay="indefinite"/>
                      </p:stCondLst>
                      <p:childTnLst>
                        <p:par>
                          <p:cTn id="146" fill="hold">
                            <p:stCondLst>
                              <p:cond delay="0"/>
                            </p:stCondLst>
                            <p:childTnLst>
                              <p:par>
                                <p:cTn id="147" presetID="1" presetClass="emph" presetSubtype="2" fill="hold" nodeType="clickEffect">
                                  <p:stCondLst>
                                    <p:cond delay="0"/>
                                  </p:stCondLst>
                                  <p:childTnLst>
                                    <p:animClr clrSpc="rgb" dir="cw">
                                      <p:cBhvr>
                                        <p:cTn id="148" dur="600" fill="hold"/>
                                        <p:tgtEl>
                                          <p:spTgt spid="40"/>
                                        </p:tgtEl>
                                        <p:attrNameLst>
                                          <p:attrName>fillcolor</p:attrName>
                                        </p:attrNameLst>
                                      </p:cBhvr>
                                      <p:to>
                                        <a:srgbClr val="FFC000"/>
                                      </p:to>
                                    </p:animClr>
                                    <p:set>
                                      <p:cBhvr>
                                        <p:cTn id="149" dur="600" fill="hold"/>
                                        <p:tgtEl>
                                          <p:spTgt spid="40"/>
                                        </p:tgtEl>
                                        <p:attrNameLst>
                                          <p:attrName>fill.type</p:attrName>
                                        </p:attrNameLst>
                                      </p:cBhvr>
                                      <p:to>
                                        <p:strVal val="solid"/>
                                      </p:to>
                                    </p:set>
                                    <p:set>
                                      <p:cBhvr>
                                        <p:cTn id="150" dur="600" fill="hold"/>
                                        <p:tgtEl>
                                          <p:spTgt spid="40"/>
                                        </p:tgtEl>
                                        <p:attrNameLst>
                                          <p:attrName>fill.on</p:attrName>
                                        </p:attrNameLst>
                                      </p:cBhvr>
                                      <p:to>
                                        <p:strVal val="true"/>
                                      </p:to>
                                    </p:set>
                                  </p:childTnLst>
                                </p:cTn>
                              </p:par>
                              <p:par>
                                <p:cTn id="151" presetID="1" presetClass="emph" presetSubtype="2" fill="hold" nodeType="withEffect">
                                  <p:stCondLst>
                                    <p:cond delay="0"/>
                                  </p:stCondLst>
                                  <p:childTnLst>
                                    <p:animClr clrSpc="rgb" dir="cw">
                                      <p:cBhvr>
                                        <p:cTn id="152" dur="600" fill="hold"/>
                                        <p:tgtEl>
                                          <p:spTgt spid="52"/>
                                        </p:tgtEl>
                                        <p:attrNameLst>
                                          <p:attrName>fillcolor</p:attrName>
                                        </p:attrNameLst>
                                      </p:cBhvr>
                                      <p:to>
                                        <a:srgbClr val="FFC000"/>
                                      </p:to>
                                    </p:animClr>
                                    <p:set>
                                      <p:cBhvr>
                                        <p:cTn id="153" dur="600" fill="hold"/>
                                        <p:tgtEl>
                                          <p:spTgt spid="52"/>
                                        </p:tgtEl>
                                        <p:attrNameLst>
                                          <p:attrName>fill.type</p:attrName>
                                        </p:attrNameLst>
                                      </p:cBhvr>
                                      <p:to>
                                        <p:strVal val="solid"/>
                                      </p:to>
                                    </p:set>
                                    <p:set>
                                      <p:cBhvr>
                                        <p:cTn id="154" dur="600" fill="hold"/>
                                        <p:tgtEl>
                                          <p:spTgt spid="52"/>
                                        </p:tgtEl>
                                        <p:attrNameLst>
                                          <p:attrName>fill.on</p:attrName>
                                        </p:attrNameLst>
                                      </p:cBhvr>
                                      <p:to>
                                        <p:strVal val="true"/>
                                      </p:to>
                                    </p:set>
                                  </p:childTnLst>
                                </p:cTn>
                              </p:par>
                            </p:childTnLst>
                          </p:cTn>
                        </p:par>
                      </p:childTnLst>
                    </p:cTn>
                  </p:par>
                  <p:par>
                    <p:cTn id="155" fill="hold">
                      <p:stCondLst>
                        <p:cond delay="indefinite"/>
                      </p:stCondLst>
                      <p:childTnLst>
                        <p:par>
                          <p:cTn id="156" fill="hold">
                            <p:stCondLst>
                              <p:cond delay="0"/>
                            </p:stCondLst>
                            <p:childTnLst>
                              <p:par>
                                <p:cTn id="157" presetID="9" presetClass="emph" presetSubtype="0" nodeType="clickEffect">
                                  <p:stCondLst>
                                    <p:cond delay="500"/>
                                  </p:stCondLst>
                                  <p:childTnLst>
                                    <p:set>
                                      <p:cBhvr rctx="PPT">
                                        <p:cTn id="158" dur="indefinite"/>
                                        <p:tgtEl>
                                          <p:spTgt spid="82"/>
                                        </p:tgtEl>
                                        <p:attrNameLst>
                                          <p:attrName>style.opacity</p:attrName>
                                        </p:attrNameLst>
                                      </p:cBhvr>
                                      <p:to>
                                        <p:strVal val="1"/>
                                      </p:to>
                                    </p:set>
                                    <p:animEffect filter="image" prLst="opacity: 1">
                                      <p:cBhvr rctx="IE">
                                        <p:cTn id="159" dur="indefinite"/>
                                        <p:tgtEl>
                                          <p:spTgt spid="82"/>
                                        </p:tgtEl>
                                      </p:cBhvr>
                                    </p:animEffect>
                                  </p:childTnLst>
                                </p:cTn>
                              </p:par>
                              <p:par>
                                <p:cTn id="160" presetID="9" presetClass="emph" presetSubtype="0" grpId="1" nodeType="withEffect">
                                  <p:stCondLst>
                                    <p:cond delay="100"/>
                                  </p:stCondLst>
                                  <p:childTnLst>
                                    <p:set>
                                      <p:cBhvr rctx="PPT">
                                        <p:cTn id="161" dur="indefinite"/>
                                        <p:tgtEl>
                                          <p:spTgt spid="81"/>
                                        </p:tgtEl>
                                        <p:attrNameLst>
                                          <p:attrName>style.opacity</p:attrName>
                                        </p:attrNameLst>
                                      </p:cBhvr>
                                      <p:to>
                                        <p:strVal val="1"/>
                                      </p:to>
                                    </p:set>
                                    <p:animEffect filter="image" prLst="opacity: 1">
                                      <p:cBhvr rctx="IE">
                                        <p:cTn id="162" dur="indefinite"/>
                                        <p:tgtEl>
                                          <p:spTgt spid="81"/>
                                        </p:tgtEl>
                                      </p:cBhvr>
                                    </p:animEffect>
                                  </p:childTnLst>
                                </p:cTn>
                              </p:par>
                              <p:par>
                                <p:cTn id="163" presetID="0" presetClass="path" presetSubtype="0" accel="50000" decel="50000" fill="hold" grpId="2" nodeType="withEffect">
                                  <p:stCondLst>
                                    <p:cond delay="0"/>
                                  </p:stCondLst>
                                  <p:childTnLst>
                                    <p:animMotion origin="layout" path="M 2.5E-6 3.33333E-6 L -0.00035 -0.21806 " pathEditMode="relative" rAng="0" ptsTypes="AA">
                                      <p:cBhvr>
                                        <p:cTn id="164" dur="700" spd="-100000" fill="hold"/>
                                        <p:tgtEl>
                                          <p:spTgt spid="81"/>
                                        </p:tgtEl>
                                        <p:attrNameLst>
                                          <p:attrName>ppt_x</p:attrName>
                                          <p:attrName>ppt_y</p:attrName>
                                        </p:attrNameLst>
                                      </p:cBhvr>
                                      <p:rCtr x="0" y="-109"/>
                                    </p:animMotion>
                                  </p:childTnLst>
                                </p:cTn>
                              </p:par>
                              <p:par>
                                <p:cTn id="165" presetID="1" presetClass="emph" presetSubtype="2" fill="hold" nodeType="withEffect">
                                  <p:stCondLst>
                                    <p:cond delay="200"/>
                                  </p:stCondLst>
                                  <p:childTnLst>
                                    <p:animClr clrSpc="rgb" dir="cw">
                                      <p:cBhvr>
                                        <p:cTn id="166" dur="500" fill="hold"/>
                                        <p:tgtEl>
                                          <p:spTgt spid="68"/>
                                        </p:tgtEl>
                                        <p:attrNameLst>
                                          <p:attrName>fillcolor</p:attrName>
                                        </p:attrNameLst>
                                      </p:cBhvr>
                                      <p:to>
                                        <a:srgbClr val="C00000"/>
                                      </p:to>
                                    </p:animClr>
                                    <p:set>
                                      <p:cBhvr>
                                        <p:cTn id="167" dur="500" fill="hold"/>
                                        <p:tgtEl>
                                          <p:spTgt spid="68"/>
                                        </p:tgtEl>
                                        <p:attrNameLst>
                                          <p:attrName>fill.type</p:attrName>
                                        </p:attrNameLst>
                                      </p:cBhvr>
                                      <p:to>
                                        <p:strVal val="solid"/>
                                      </p:to>
                                    </p:set>
                                    <p:set>
                                      <p:cBhvr>
                                        <p:cTn id="168" dur="500" fill="hold"/>
                                        <p:tgtEl>
                                          <p:spTgt spid="68"/>
                                        </p:tgtEl>
                                        <p:attrNameLst>
                                          <p:attrName>fill.on</p:attrName>
                                        </p:attrNameLst>
                                      </p:cBhvr>
                                      <p:to>
                                        <p:strVal val="true"/>
                                      </p:to>
                                    </p:set>
                                  </p:childTnLst>
                                </p:cTn>
                              </p:par>
                              <p:par>
                                <p:cTn id="169" presetID="1" presetClass="emph" presetSubtype="2" fill="hold" nodeType="withEffect">
                                  <p:stCondLst>
                                    <p:cond delay="1100"/>
                                  </p:stCondLst>
                                  <p:childTnLst>
                                    <p:animClr clrSpc="rgb" dir="cw">
                                      <p:cBhvr>
                                        <p:cTn id="170" dur="600" fill="hold"/>
                                        <p:tgtEl>
                                          <p:spTgt spid="40"/>
                                        </p:tgtEl>
                                        <p:attrNameLst>
                                          <p:attrName>fillcolor</p:attrName>
                                        </p:attrNameLst>
                                      </p:cBhvr>
                                      <p:to>
                                        <a:srgbClr val="FF5050"/>
                                      </p:to>
                                    </p:animClr>
                                    <p:set>
                                      <p:cBhvr>
                                        <p:cTn id="171" dur="600" fill="hold"/>
                                        <p:tgtEl>
                                          <p:spTgt spid="40"/>
                                        </p:tgtEl>
                                        <p:attrNameLst>
                                          <p:attrName>fill.type</p:attrName>
                                        </p:attrNameLst>
                                      </p:cBhvr>
                                      <p:to>
                                        <p:strVal val="solid"/>
                                      </p:to>
                                    </p:set>
                                    <p:set>
                                      <p:cBhvr>
                                        <p:cTn id="172" dur="600" fill="hold"/>
                                        <p:tgtEl>
                                          <p:spTgt spid="40"/>
                                        </p:tgtEl>
                                        <p:attrNameLst>
                                          <p:attrName>fill.on</p:attrName>
                                        </p:attrNameLst>
                                      </p:cBhvr>
                                      <p:to>
                                        <p:strVal val="true"/>
                                      </p:to>
                                    </p:set>
                                  </p:childTnLst>
                                </p:cTn>
                              </p:par>
                              <p:par>
                                <p:cTn id="173" presetID="1" presetClass="emph" presetSubtype="2" fill="hold" nodeType="withEffect">
                                  <p:stCondLst>
                                    <p:cond delay="1100"/>
                                  </p:stCondLst>
                                  <p:childTnLst>
                                    <p:animClr clrSpc="rgb" dir="cw">
                                      <p:cBhvr>
                                        <p:cTn id="174" dur="500" fill="hold"/>
                                        <p:tgtEl>
                                          <p:spTgt spid="52"/>
                                        </p:tgtEl>
                                        <p:attrNameLst>
                                          <p:attrName>fillcolor</p:attrName>
                                        </p:attrNameLst>
                                      </p:cBhvr>
                                      <p:to>
                                        <a:srgbClr val="FF5050"/>
                                      </p:to>
                                    </p:animClr>
                                    <p:set>
                                      <p:cBhvr>
                                        <p:cTn id="175" dur="500" fill="hold"/>
                                        <p:tgtEl>
                                          <p:spTgt spid="52"/>
                                        </p:tgtEl>
                                        <p:attrNameLst>
                                          <p:attrName>fill.type</p:attrName>
                                        </p:attrNameLst>
                                      </p:cBhvr>
                                      <p:to>
                                        <p:strVal val="solid"/>
                                      </p:to>
                                    </p:set>
                                    <p:set>
                                      <p:cBhvr>
                                        <p:cTn id="176" dur="500" fill="hold"/>
                                        <p:tgtEl>
                                          <p:spTgt spid="52"/>
                                        </p:tgtEl>
                                        <p:attrNameLst>
                                          <p:attrName>fill.on</p:attrName>
                                        </p:attrNameLst>
                                      </p:cBhvr>
                                      <p:to>
                                        <p:strVal val="true"/>
                                      </p:to>
                                    </p:set>
                                  </p:childTnLst>
                                </p:cTn>
                              </p:par>
                              <p:par>
                                <p:cTn id="177" presetID="0" presetClass="path" presetSubtype="0" accel="50000" decel="50000" fill="hold" grpId="3" nodeType="withEffect">
                                  <p:stCondLst>
                                    <p:cond delay="2300"/>
                                  </p:stCondLst>
                                  <p:childTnLst>
                                    <p:animMotion origin="layout" path="M 2.5E-6 3.33333E-6 L -0.21285 -0.4176 " pathEditMode="relative" rAng="0" ptsTypes="AA">
                                      <p:cBhvr>
                                        <p:cTn id="178" dur="700" fill="hold"/>
                                        <p:tgtEl>
                                          <p:spTgt spid="81"/>
                                        </p:tgtEl>
                                        <p:attrNameLst>
                                          <p:attrName>ppt_x</p:attrName>
                                          <p:attrName>ppt_y</p:attrName>
                                        </p:attrNameLst>
                                      </p:cBhvr>
                                      <p:rCtr x="-106" y="-209"/>
                                    </p:animMotion>
                                  </p:childTnLst>
                                </p:cTn>
                              </p:par>
                              <p:par>
                                <p:cTn id="179" presetID="0" presetClass="path" presetSubtype="0" accel="50000" decel="50000" fill="hold" grpId="0" nodeType="withEffect">
                                  <p:stCondLst>
                                    <p:cond delay="2300"/>
                                  </p:stCondLst>
                                  <p:childTnLst>
                                    <p:animMotion origin="layout" path="M -6.11111E-6 -4.07407E-6 L 0.59062 0.39885 " pathEditMode="relative" ptsTypes="AA">
                                      <p:cBhvr>
                                        <p:cTn id="180" dur="700" fill="hold"/>
                                        <p:tgtEl>
                                          <p:spTgt spid="58"/>
                                        </p:tgtEl>
                                        <p:attrNameLst>
                                          <p:attrName>ppt_x</p:attrName>
                                          <p:attrName>ppt_y</p:attrName>
                                        </p:attrNameLst>
                                      </p:cBhvr>
                                    </p:animMotion>
                                  </p:childTnLst>
                                </p:cTn>
                              </p:par>
                              <p:par>
                                <p:cTn id="181" presetID="9" presetClass="emph" presetSubtype="0" grpId="1" nodeType="withEffect">
                                  <p:stCondLst>
                                    <p:cond delay="2900"/>
                                  </p:stCondLst>
                                  <p:childTnLst>
                                    <p:set>
                                      <p:cBhvr rctx="PPT">
                                        <p:cTn id="182" dur="indefinite"/>
                                        <p:tgtEl>
                                          <p:spTgt spid="58"/>
                                        </p:tgtEl>
                                        <p:attrNameLst>
                                          <p:attrName>style.opacity</p:attrName>
                                        </p:attrNameLst>
                                      </p:cBhvr>
                                      <p:to>
                                        <p:strVal val="0"/>
                                      </p:to>
                                    </p:set>
                                    <p:animEffect filter="image" prLst="opacity: 0">
                                      <p:cBhvr rctx="IE">
                                        <p:cTn id="183" dur="indefinite"/>
                                        <p:tgtEl>
                                          <p:spTgt spid="58"/>
                                        </p:tgtEl>
                                      </p:cBhvr>
                                    </p:animEffect>
                                  </p:childTnLst>
                                </p:cTn>
                              </p:par>
                              <p:par>
                                <p:cTn id="184" presetID="9" presetClass="emph" presetSubtype="0" nodeType="withEffect">
                                  <p:stCondLst>
                                    <p:cond delay="2500"/>
                                  </p:stCondLst>
                                  <p:childTnLst>
                                    <p:set>
                                      <p:cBhvr rctx="PPT">
                                        <p:cTn id="185" dur="indefinite"/>
                                        <p:tgtEl>
                                          <p:spTgt spid="82"/>
                                        </p:tgtEl>
                                        <p:attrNameLst>
                                          <p:attrName>style.opacity</p:attrName>
                                        </p:attrNameLst>
                                      </p:cBhvr>
                                      <p:to>
                                        <p:strVal val="0"/>
                                      </p:to>
                                    </p:set>
                                    <p:animEffect filter="image" prLst="opacity: 0">
                                      <p:cBhvr rctx="IE">
                                        <p:cTn id="186" dur="indefinite"/>
                                        <p:tgtEl>
                                          <p:spTgt spid="82"/>
                                        </p:tgtEl>
                                      </p:cBhvr>
                                    </p:animEffect>
                                  </p:childTnLst>
                                </p:cTn>
                              </p:par>
                              <p:par>
                                <p:cTn id="187" presetID="1" presetClass="emph" presetSubtype="2" fill="hold" nodeType="withEffect">
                                  <p:stCondLst>
                                    <p:cond delay="2300"/>
                                  </p:stCondLst>
                                  <p:childTnLst>
                                    <p:animClr clrSpc="rgb" dir="cw">
                                      <p:cBhvr>
                                        <p:cTn id="188" dur="600" fill="hold"/>
                                        <p:tgtEl>
                                          <p:spTgt spid="68"/>
                                        </p:tgtEl>
                                        <p:attrNameLst>
                                          <p:attrName>fillcolor</p:attrName>
                                        </p:attrNameLst>
                                      </p:cBhvr>
                                      <p:to>
                                        <a:srgbClr val="92D050"/>
                                      </p:to>
                                    </p:animClr>
                                    <p:set>
                                      <p:cBhvr>
                                        <p:cTn id="189" dur="600" fill="hold"/>
                                        <p:tgtEl>
                                          <p:spTgt spid="68"/>
                                        </p:tgtEl>
                                        <p:attrNameLst>
                                          <p:attrName>fill.type</p:attrName>
                                        </p:attrNameLst>
                                      </p:cBhvr>
                                      <p:to>
                                        <p:strVal val="solid"/>
                                      </p:to>
                                    </p:set>
                                    <p:set>
                                      <p:cBhvr>
                                        <p:cTn id="190" dur="600" fill="hold"/>
                                        <p:tgtEl>
                                          <p:spTgt spid="68"/>
                                        </p:tgtEl>
                                        <p:attrNameLst>
                                          <p:attrName>fill.on</p:attrName>
                                        </p:attrNameLst>
                                      </p:cBhvr>
                                      <p:to>
                                        <p:strVal val="true"/>
                                      </p:to>
                                    </p:set>
                                  </p:childTnLst>
                                </p:cTn>
                              </p:par>
                              <p:par>
                                <p:cTn id="191" presetID="1" presetClass="emph" presetSubtype="2" fill="hold" nodeType="withEffect">
                                  <p:stCondLst>
                                    <p:cond delay="3000"/>
                                  </p:stCondLst>
                                  <p:childTnLst>
                                    <p:animClr clrSpc="rgb" dir="cw">
                                      <p:cBhvr>
                                        <p:cTn id="192" dur="400" fill="hold"/>
                                        <p:tgtEl>
                                          <p:spTgt spid="40"/>
                                        </p:tgtEl>
                                        <p:attrNameLst>
                                          <p:attrName>fillcolor</p:attrName>
                                        </p:attrNameLst>
                                      </p:cBhvr>
                                      <p:to>
                                        <a:srgbClr val="FFC000"/>
                                      </p:to>
                                    </p:animClr>
                                    <p:set>
                                      <p:cBhvr>
                                        <p:cTn id="193" dur="400" fill="hold"/>
                                        <p:tgtEl>
                                          <p:spTgt spid="40"/>
                                        </p:tgtEl>
                                        <p:attrNameLst>
                                          <p:attrName>fill.type</p:attrName>
                                        </p:attrNameLst>
                                      </p:cBhvr>
                                      <p:to>
                                        <p:strVal val="solid"/>
                                      </p:to>
                                    </p:set>
                                    <p:set>
                                      <p:cBhvr>
                                        <p:cTn id="194" dur="400" fill="hold"/>
                                        <p:tgtEl>
                                          <p:spTgt spid="40"/>
                                        </p:tgtEl>
                                        <p:attrNameLst>
                                          <p:attrName>fill.on</p:attrName>
                                        </p:attrNameLst>
                                      </p:cBhvr>
                                      <p:to>
                                        <p:strVal val="true"/>
                                      </p:to>
                                    </p:set>
                                  </p:childTnLst>
                                </p:cTn>
                              </p:par>
                              <p:par>
                                <p:cTn id="195" presetID="1" presetClass="emph" presetSubtype="2" fill="hold" nodeType="withEffect">
                                  <p:stCondLst>
                                    <p:cond delay="3000"/>
                                  </p:stCondLst>
                                  <p:childTnLst>
                                    <p:animClr clrSpc="rgb" dir="cw">
                                      <p:cBhvr>
                                        <p:cTn id="196" dur="300" fill="hold"/>
                                        <p:tgtEl>
                                          <p:spTgt spid="52"/>
                                        </p:tgtEl>
                                        <p:attrNameLst>
                                          <p:attrName>fillcolor</p:attrName>
                                        </p:attrNameLst>
                                      </p:cBhvr>
                                      <p:to>
                                        <a:srgbClr val="FFC000"/>
                                      </p:to>
                                    </p:animClr>
                                    <p:set>
                                      <p:cBhvr>
                                        <p:cTn id="197" dur="300" fill="hold"/>
                                        <p:tgtEl>
                                          <p:spTgt spid="52"/>
                                        </p:tgtEl>
                                        <p:attrNameLst>
                                          <p:attrName>fill.type</p:attrName>
                                        </p:attrNameLst>
                                      </p:cBhvr>
                                      <p:to>
                                        <p:strVal val="solid"/>
                                      </p:to>
                                    </p:set>
                                    <p:set>
                                      <p:cBhvr>
                                        <p:cTn id="198" dur="300" fill="hold"/>
                                        <p:tgtEl>
                                          <p:spTgt spid="52"/>
                                        </p:tgtEl>
                                        <p:attrNameLst>
                                          <p:attrName>fill.on</p:attrName>
                                        </p:attrNameLst>
                                      </p:cBhvr>
                                      <p:to>
                                        <p:strVal val="true"/>
                                      </p:to>
                                    </p:set>
                                  </p:childTnLst>
                                </p:cTn>
                              </p:par>
                            </p:childTnLst>
                          </p:cTn>
                        </p:par>
                      </p:childTnLst>
                    </p:cTn>
                  </p:par>
                  <p:par>
                    <p:cTn id="199" fill="hold">
                      <p:stCondLst>
                        <p:cond delay="indefinite"/>
                      </p:stCondLst>
                      <p:childTnLst>
                        <p:par>
                          <p:cTn id="200" fill="hold">
                            <p:stCondLst>
                              <p:cond delay="0"/>
                            </p:stCondLst>
                            <p:childTnLst>
                              <p:par>
                                <p:cTn id="201" presetID="9" presetClass="emph" presetSubtype="0" nodeType="clickEffect">
                                  <p:stCondLst>
                                    <p:cond delay="400"/>
                                  </p:stCondLst>
                                  <p:childTnLst>
                                    <p:set>
                                      <p:cBhvr rctx="PPT">
                                        <p:cTn id="202" dur="indefinite"/>
                                        <p:tgtEl>
                                          <p:spTgt spid="84"/>
                                        </p:tgtEl>
                                        <p:attrNameLst>
                                          <p:attrName>style.opacity</p:attrName>
                                        </p:attrNameLst>
                                      </p:cBhvr>
                                      <p:to>
                                        <p:strVal val="1"/>
                                      </p:to>
                                    </p:set>
                                    <p:animEffect filter="image" prLst="opacity: 1">
                                      <p:cBhvr rctx="IE">
                                        <p:cTn id="203" dur="indefinite"/>
                                        <p:tgtEl>
                                          <p:spTgt spid="84"/>
                                        </p:tgtEl>
                                      </p:cBhvr>
                                    </p:animEffect>
                                  </p:childTnLst>
                                </p:cTn>
                              </p:par>
                              <p:par>
                                <p:cTn id="204" presetID="9" presetClass="emph" presetSubtype="0" grpId="1" nodeType="withEffect">
                                  <p:stCondLst>
                                    <p:cond delay="100"/>
                                  </p:stCondLst>
                                  <p:childTnLst>
                                    <p:set>
                                      <p:cBhvr rctx="PPT">
                                        <p:cTn id="205" dur="indefinite"/>
                                        <p:tgtEl>
                                          <p:spTgt spid="83"/>
                                        </p:tgtEl>
                                        <p:attrNameLst>
                                          <p:attrName>style.opacity</p:attrName>
                                        </p:attrNameLst>
                                      </p:cBhvr>
                                      <p:to>
                                        <p:strVal val="1"/>
                                      </p:to>
                                    </p:set>
                                    <p:animEffect filter="image" prLst="opacity: 1">
                                      <p:cBhvr rctx="IE">
                                        <p:cTn id="206" dur="indefinite"/>
                                        <p:tgtEl>
                                          <p:spTgt spid="83"/>
                                        </p:tgtEl>
                                      </p:cBhvr>
                                    </p:animEffect>
                                  </p:childTnLst>
                                </p:cTn>
                              </p:par>
                              <p:par>
                                <p:cTn id="207" presetID="0" presetClass="path" presetSubtype="0" accel="50000" decel="50000" fill="hold" grpId="2" nodeType="withEffect">
                                  <p:stCondLst>
                                    <p:cond delay="0"/>
                                  </p:stCondLst>
                                  <p:childTnLst>
                                    <p:animMotion origin="layout" path="M 0 0 L 0.17326 0 " pathEditMode="relative" ptsTypes="AA">
                                      <p:cBhvr>
                                        <p:cTn id="208" dur="600" spd="-100000" fill="hold"/>
                                        <p:tgtEl>
                                          <p:spTgt spid="83"/>
                                        </p:tgtEl>
                                        <p:attrNameLst>
                                          <p:attrName>ppt_x</p:attrName>
                                          <p:attrName>ppt_y</p:attrName>
                                        </p:attrNameLst>
                                      </p:cBhvr>
                                    </p:animMotion>
                                  </p:childTnLst>
                                </p:cTn>
                              </p:par>
                              <p:par>
                                <p:cTn id="209" presetID="1" presetClass="emph" presetSubtype="2" fill="hold" nodeType="withEffect">
                                  <p:stCondLst>
                                    <p:cond delay="1100"/>
                                  </p:stCondLst>
                                  <p:childTnLst>
                                    <p:animClr clrSpc="rgb" dir="cw">
                                      <p:cBhvr>
                                        <p:cTn id="210" dur="600" fill="hold"/>
                                        <p:tgtEl>
                                          <p:spTgt spid="52"/>
                                        </p:tgtEl>
                                        <p:attrNameLst>
                                          <p:attrName>fillcolor</p:attrName>
                                        </p:attrNameLst>
                                      </p:cBhvr>
                                      <p:to>
                                        <a:srgbClr val="FF5050"/>
                                      </p:to>
                                    </p:animClr>
                                    <p:set>
                                      <p:cBhvr>
                                        <p:cTn id="211" dur="600" fill="hold"/>
                                        <p:tgtEl>
                                          <p:spTgt spid="52"/>
                                        </p:tgtEl>
                                        <p:attrNameLst>
                                          <p:attrName>fill.type</p:attrName>
                                        </p:attrNameLst>
                                      </p:cBhvr>
                                      <p:to>
                                        <p:strVal val="solid"/>
                                      </p:to>
                                    </p:set>
                                    <p:set>
                                      <p:cBhvr>
                                        <p:cTn id="212" dur="600" fill="hold"/>
                                        <p:tgtEl>
                                          <p:spTgt spid="52"/>
                                        </p:tgtEl>
                                        <p:attrNameLst>
                                          <p:attrName>fill.on</p:attrName>
                                        </p:attrNameLst>
                                      </p:cBhvr>
                                      <p:to>
                                        <p:strVal val="true"/>
                                      </p:to>
                                    </p:set>
                                  </p:childTnLst>
                                </p:cTn>
                              </p:par>
                              <p:par>
                                <p:cTn id="213" presetID="1" presetClass="emph" presetSubtype="2" fill="hold" nodeType="withEffect">
                                  <p:stCondLst>
                                    <p:cond delay="500"/>
                                  </p:stCondLst>
                                  <p:childTnLst>
                                    <p:animClr clrSpc="rgb" dir="cw">
                                      <p:cBhvr>
                                        <p:cTn id="214" dur="600" fill="hold"/>
                                        <p:tgtEl>
                                          <p:spTgt spid="69"/>
                                        </p:tgtEl>
                                        <p:attrNameLst>
                                          <p:attrName>fillcolor</p:attrName>
                                        </p:attrNameLst>
                                      </p:cBhvr>
                                      <p:to>
                                        <a:srgbClr val="C00000"/>
                                      </p:to>
                                    </p:animClr>
                                    <p:set>
                                      <p:cBhvr>
                                        <p:cTn id="215" dur="600" fill="hold"/>
                                        <p:tgtEl>
                                          <p:spTgt spid="69"/>
                                        </p:tgtEl>
                                        <p:attrNameLst>
                                          <p:attrName>fill.type</p:attrName>
                                        </p:attrNameLst>
                                      </p:cBhvr>
                                      <p:to>
                                        <p:strVal val="solid"/>
                                      </p:to>
                                    </p:set>
                                    <p:set>
                                      <p:cBhvr>
                                        <p:cTn id="216" dur="600" fill="hold"/>
                                        <p:tgtEl>
                                          <p:spTgt spid="69"/>
                                        </p:tgtEl>
                                        <p:attrNameLst>
                                          <p:attrName>fill.on</p:attrName>
                                        </p:attrNameLst>
                                      </p:cBhvr>
                                      <p:to>
                                        <p:strVal val="true"/>
                                      </p:to>
                                    </p:set>
                                  </p:childTnLst>
                                </p:cTn>
                              </p:par>
                              <p:par>
                                <p:cTn id="217" presetID="0" presetClass="path" presetSubtype="0" accel="50000" decel="50000" fill="hold" grpId="3" nodeType="withEffect">
                                  <p:stCondLst>
                                    <p:cond delay="1700"/>
                                  </p:stCondLst>
                                  <p:childTnLst>
                                    <p:animMotion origin="layout" path="M 2.5E-6 3.33333E-6 L -0.03837 -0.41991 " pathEditMode="relative" rAng="0" ptsTypes="AA">
                                      <p:cBhvr>
                                        <p:cTn id="218" dur="800" fill="hold"/>
                                        <p:tgtEl>
                                          <p:spTgt spid="83"/>
                                        </p:tgtEl>
                                        <p:attrNameLst>
                                          <p:attrName>ppt_x</p:attrName>
                                          <p:attrName>ppt_y</p:attrName>
                                        </p:attrNameLst>
                                      </p:cBhvr>
                                      <p:rCtr x="-19" y="-210"/>
                                    </p:animMotion>
                                  </p:childTnLst>
                                </p:cTn>
                              </p:par>
                              <p:par>
                                <p:cTn id="219" presetID="9" presetClass="emph" presetSubtype="0" nodeType="withEffect">
                                  <p:stCondLst>
                                    <p:cond delay="2000"/>
                                  </p:stCondLst>
                                  <p:childTnLst>
                                    <p:set>
                                      <p:cBhvr rctx="PPT">
                                        <p:cTn id="220" dur="indefinite"/>
                                        <p:tgtEl>
                                          <p:spTgt spid="84"/>
                                        </p:tgtEl>
                                        <p:attrNameLst>
                                          <p:attrName>style.opacity</p:attrName>
                                        </p:attrNameLst>
                                      </p:cBhvr>
                                      <p:to>
                                        <p:strVal val="0"/>
                                      </p:to>
                                    </p:set>
                                    <p:animEffect filter="image" prLst="opacity: 0">
                                      <p:cBhvr rctx="IE">
                                        <p:cTn id="221" dur="indefinite"/>
                                        <p:tgtEl>
                                          <p:spTgt spid="84"/>
                                        </p:tgtEl>
                                      </p:cBhvr>
                                    </p:animEffect>
                                  </p:childTnLst>
                                </p:cTn>
                              </p:par>
                              <p:par>
                                <p:cTn id="222" presetID="1" presetClass="emph" presetSubtype="2" fill="hold" nodeType="withEffect">
                                  <p:stCondLst>
                                    <p:cond delay="2000"/>
                                  </p:stCondLst>
                                  <p:childTnLst>
                                    <p:animClr clrSpc="rgb" dir="cw">
                                      <p:cBhvr>
                                        <p:cTn id="223" dur="600" fill="hold"/>
                                        <p:tgtEl>
                                          <p:spTgt spid="69"/>
                                        </p:tgtEl>
                                        <p:attrNameLst>
                                          <p:attrName>fillcolor</p:attrName>
                                        </p:attrNameLst>
                                      </p:cBhvr>
                                      <p:to>
                                        <a:srgbClr val="92D050"/>
                                      </p:to>
                                    </p:animClr>
                                    <p:set>
                                      <p:cBhvr>
                                        <p:cTn id="224" dur="600" fill="hold"/>
                                        <p:tgtEl>
                                          <p:spTgt spid="69"/>
                                        </p:tgtEl>
                                        <p:attrNameLst>
                                          <p:attrName>fill.type</p:attrName>
                                        </p:attrNameLst>
                                      </p:cBhvr>
                                      <p:to>
                                        <p:strVal val="solid"/>
                                      </p:to>
                                    </p:set>
                                    <p:set>
                                      <p:cBhvr>
                                        <p:cTn id="225" dur="600" fill="hold"/>
                                        <p:tgtEl>
                                          <p:spTgt spid="69"/>
                                        </p:tgtEl>
                                        <p:attrNameLst>
                                          <p:attrName>fill.on</p:attrName>
                                        </p:attrNameLst>
                                      </p:cBhvr>
                                      <p:to>
                                        <p:strVal val="true"/>
                                      </p:to>
                                    </p:set>
                                  </p:childTnLst>
                                </p:cTn>
                              </p:par>
                              <p:par>
                                <p:cTn id="226" presetID="0" presetClass="path" presetSubtype="0" accel="50000" decel="50000" fill="hold" grpId="0" nodeType="withEffect">
                                  <p:stCondLst>
                                    <p:cond delay="1700"/>
                                  </p:stCondLst>
                                  <p:childTnLst>
                                    <p:animMotion origin="layout" path="M 4.72222E-6 -4.07407E-6 L 0.32274 0.38843 " pathEditMode="relative" ptsTypes="AA">
                                      <p:cBhvr>
                                        <p:cTn id="227" dur="800" fill="hold"/>
                                        <p:tgtEl>
                                          <p:spTgt spid="77"/>
                                        </p:tgtEl>
                                        <p:attrNameLst>
                                          <p:attrName>ppt_x</p:attrName>
                                          <p:attrName>ppt_y</p:attrName>
                                        </p:attrNameLst>
                                      </p:cBhvr>
                                    </p:animMotion>
                                  </p:childTnLst>
                                </p:cTn>
                              </p:par>
                              <p:par>
                                <p:cTn id="228" presetID="9" presetClass="emph" presetSubtype="0" grpId="1" nodeType="withEffect">
                                  <p:stCondLst>
                                    <p:cond delay="2400"/>
                                  </p:stCondLst>
                                  <p:childTnLst>
                                    <p:set>
                                      <p:cBhvr rctx="PPT">
                                        <p:cTn id="229" dur="indefinite"/>
                                        <p:tgtEl>
                                          <p:spTgt spid="77"/>
                                        </p:tgtEl>
                                        <p:attrNameLst>
                                          <p:attrName>style.opacity</p:attrName>
                                        </p:attrNameLst>
                                      </p:cBhvr>
                                      <p:to>
                                        <p:strVal val="0"/>
                                      </p:to>
                                    </p:set>
                                    <p:animEffect filter="image" prLst="opacity: 0">
                                      <p:cBhvr rctx="IE">
                                        <p:cTn id="230" dur="indefinite"/>
                                        <p:tgtEl>
                                          <p:spTgt spid="77"/>
                                        </p:tgtEl>
                                      </p:cBhvr>
                                    </p:animEffect>
                                  </p:childTnLst>
                                </p:cTn>
                              </p:par>
                              <p:par>
                                <p:cTn id="231" presetID="1" presetClass="emph" presetSubtype="2" fill="hold" nodeType="withEffect">
                                  <p:stCondLst>
                                    <p:cond delay="2700"/>
                                  </p:stCondLst>
                                  <p:childTnLst>
                                    <p:animClr clrSpc="rgb" dir="cw">
                                      <p:cBhvr>
                                        <p:cTn id="232" dur="700" fill="hold"/>
                                        <p:tgtEl>
                                          <p:spTgt spid="52"/>
                                        </p:tgtEl>
                                        <p:attrNameLst>
                                          <p:attrName>fillcolor</p:attrName>
                                        </p:attrNameLst>
                                      </p:cBhvr>
                                      <p:to>
                                        <a:srgbClr val="FFC000"/>
                                      </p:to>
                                    </p:animClr>
                                    <p:set>
                                      <p:cBhvr>
                                        <p:cTn id="233" dur="700" fill="hold"/>
                                        <p:tgtEl>
                                          <p:spTgt spid="52"/>
                                        </p:tgtEl>
                                        <p:attrNameLst>
                                          <p:attrName>fill.type</p:attrName>
                                        </p:attrNameLst>
                                      </p:cBhvr>
                                      <p:to>
                                        <p:strVal val="solid"/>
                                      </p:to>
                                    </p:set>
                                    <p:set>
                                      <p:cBhvr>
                                        <p:cTn id="234" dur="700" fill="hold"/>
                                        <p:tgtEl>
                                          <p:spTgt spid="5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58" grpId="0" animBg="1"/>
      <p:bldP spid="58" grpId="1" animBg="1"/>
      <p:bldP spid="59" grpId="0" animBg="1"/>
      <p:bldP spid="59" grpId="1" animBg="1"/>
      <p:bldP spid="61" grpId="0" animBg="1"/>
      <p:bldP spid="61" grpId="1" animBg="1"/>
      <p:bldP spid="61" grpId="2" animBg="1"/>
      <p:bldP spid="61" grpId="3" animBg="1"/>
      <p:bldP spid="77" grpId="0" animBg="1"/>
      <p:bldP spid="77" grpId="1" animBg="1"/>
      <p:bldP spid="79" grpId="0" animBg="1"/>
      <p:bldP spid="79" grpId="1" animBg="1"/>
      <p:bldP spid="79" grpId="2" animBg="1"/>
      <p:bldP spid="79" grpId="3" animBg="1"/>
      <p:bldP spid="81" grpId="0" animBg="1"/>
      <p:bldP spid="81" grpId="1" animBg="1"/>
      <p:bldP spid="81" grpId="2" animBg="1"/>
      <p:bldP spid="81" grpId="3" animBg="1"/>
      <p:bldP spid="83" grpId="0" animBg="1"/>
      <p:bldP spid="83" grpId="1" animBg="1"/>
      <p:bldP spid="83" grpId="2" animBg="1"/>
      <p:bldP spid="83" grpId="3" animBg="1"/>
      <p:bldP spid="4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箭头连接符 31"/>
          <p:cNvCxnSpPr/>
          <p:nvPr/>
        </p:nvCxnSpPr>
        <p:spPr>
          <a:xfrm rot="5400000">
            <a:off x="4137865" y="2349962"/>
            <a:ext cx="428628" cy="7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3" name="core0"/>
          <p:cNvGrpSpPr/>
          <p:nvPr/>
        </p:nvGrpSpPr>
        <p:grpSpPr>
          <a:xfrm>
            <a:off x="3937442" y="1421665"/>
            <a:ext cx="1143008" cy="785818"/>
            <a:chOff x="2643174" y="1857364"/>
            <a:chExt cx="1143008" cy="785818"/>
          </a:xfrm>
        </p:grpSpPr>
        <p:sp>
          <p:nvSpPr>
            <p:cNvPr id="4" name="椭圆 3"/>
            <p:cNvSpPr/>
            <p:nvPr/>
          </p:nvSpPr>
          <p:spPr>
            <a:xfrm>
              <a:off x="2650794" y="1857364"/>
              <a:ext cx="785818" cy="785818"/>
            </a:xfrm>
            <a:prstGeom prst="ellipse">
              <a:avLst/>
            </a:prstGeom>
            <a:solidFill>
              <a:schemeClr val="tx1">
                <a:lumMod val="75000"/>
                <a:lumOff val="25000"/>
              </a:schemeClr>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ea typeface="微软雅黑" panose="020B0503020204020204" pitchFamily="34" charset="-122"/>
              </a:endParaRPr>
            </a:p>
          </p:txBody>
        </p:sp>
        <p:sp>
          <p:nvSpPr>
            <p:cNvPr id="5" name="TextBox 4"/>
            <p:cNvSpPr txBox="1"/>
            <p:nvPr/>
          </p:nvSpPr>
          <p:spPr>
            <a:xfrm>
              <a:off x="2643174" y="2077824"/>
              <a:ext cx="1143008" cy="369332"/>
            </a:xfrm>
            <a:prstGeom prst="rect">
              <a:avLst/>
            </a:prstGeom>
            <a:noFill/>
          </p:spPr>
          <p:txBody>
            <a:bodyPr wrap="square" rtlCol="0">
              <a:spAutoFit/>
            </a:bodyPr>
            <a:lstStyle/>
            <a:p>
              <a:r>
                <a:rPr lang="en-US" altLang="zh-CN" dirty="0">
                  <a:solidFill>
                    <a:schemeClr val="bg1"/>
                  </a:solidFill>
                  <a:ea typeface="微软雅黑" panose="020B0503020204020204" pitchFamily="34" charset="-122"/>
                </a:rPr>
                <a:t>Core0</a:t>
              </a:r>
              <a:endParaRPr lang="zh-CN" altLang="en-US" dirty="0">
                <a:solidFill>
                  <a:schemeClr val="bg1"/>
                </a:solidFill>
                <a:ea typeface="微软雅黑" panose="020B0503020204020204" pitchFamily="34" charset="-122"/>
              </a:endParaRPr>
            </a:p>
          </p:txBody>
        </p:sp>
      </p:grpSp>
      <p:sp>
        <p:nvSpPr>
          <p:cNvPr id="19" name="cand0"/>
          <p:cNvSpPr/>
          <p:nvPr/>
        </p:nvSpPr>
        <p:spPr>
          <a:xfrm>
            <a:off x="3885054" y="2564673"/>
            <a:ext cx="928694" cy="7143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0" name="t_1a"/>
          <p:cNvSpPr/>
          <p:nvPr/>
        </p:nvSpPr>
        <p:spPr>
          <a:xfrm>
            <a:off x="3989830" y="2707549"/>
            <a:ext cx="714380" cy="4286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a typeface="微软雅黑" panose="020B0503020204020204" pitchFamily="34" charset="-122"/>
              </a:rPr>
              <a:t>t_1a</a:t>
            </a:r>
            <a:endParaRPr lang="zh-CN" altLang="en-US" dirty="0">
              <a:solidFill>
                <a:schemeClr val="bg1"/>
              </a:solidFill>
              <a:ea typeface="微软雅黑" panose="020B0503020204020204" pitchFamily="34" charset="-122"/>
            </a:endParaRPr>
          </a:p>
        </p:txBody>
      </p:sp>
      <p:cxnSp>
        <p:nvCxnSpPr>
          <p:cNvPr id="38" name="直接箭头连接符 37"/>
          <p:cNvCxnSpPr/>
          <p:nvPr/>
        </p:nvCxnSpPr>
        <p:spPr>
          <a:xfrm rot="5400000">
            <a:off x="5371361" y="2349962"/>
            <a:ext cx="428628" cy="7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 name="core0"/>
          <p:cNvGrpSpPr/>
          <p:nvPr/>
        </p:nvGrpSpPr>
        <p:grpSpPr>
          <a:xfrm>
            <a:off x="5170938" y="1421665"/>
            <a:ext cx="1143008" cy="785818"/>
            <a:chOff x="2643174" y="1857364"/>
            <a:chExt cx="1143008" cy="785818"/>
          </a:xfrm>
        </p:grpSpPr>
        <p:sp>
          <p:nvSpPr>
            <p:cNvPr id="41" name="椭圆 3"/>
            <p:cNvSpPr/>
            <p:nvPr/>
          </p:nvSpPr>
          <p:spPr>
            <a:xfrm>
              <a:off x="2650794" y="1857364"/>
              <a:ext cx="785818" cy="785818"/>
            </a:xfrm>
            <a:prstGeom prst="ellipse">
              <a:avLst/>
            </a:prstGeom>
            <a:solidFill>
              <a:schemeClr val="tx1">
                <a:lumMod val="75000"/>
                <a:lumOff val="25000"/>
              </a:schemeClr>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ea typeface="微软雅黑" panose="020B0503020204020204" pitchFamily="34" charset="-122"/>
              </a:endParaRPr>
            </a:p>
          </p:txBody>
        </p:sp>
        <p:sp>
          <p:nvSpPr>
            <p:cNvPr id="42" name="TextBox 41"/>
            <p:cNvSpPr txBox="1"/>
            <p:nvPr/>
          </p:nvSpPr>
          <p:spPr>
            <a:xfrm>
              <a:off x="2643174" y="2077824"/>
              <a:ext cx="1143008" cy="369332"/>
            </a:xfrm>
            <a:prstGeom prst="rect">
              <a:avLst/>
            </a:prstGeom>
            <a:noFill/>
          </p:spPr>
          <p:txBody>
            <a:bodyPr wrap="square" rtlCol="0">
              <a:spAutoFit/>
            </a:bodyPr>
            <a:lstStyle/>
            <a:p>
              <a:r>
                <a:rPr lang="en-US" altLang="zh-CN" dirty="0">
                  <a:solidFill>
                    <a:schemeClr val="bg1"/>
                  </a:solidFill>
                  <a:ea typeface="微软雅黑" panose="020B0503020204020204" pitchFamily="34" charset="-122"/>
                </a:rPr>
                <a:t>Core1</a:t>
              </a:r>
              <a:endParaRPr lang="zh-CN" altLang="en-US" dirty="0">
                <a:solidFill>
                  <a:schemeClr val="bg1"/>
                </a:solidFill>
                <a:ea typeface="微软雅黑" panose="020B0503020204020204" pitchFamily="34" charset="-122"/>
              </a:endParaRPr>
            </a:p>
          </p:txBody>
        </p:sp>
      </p:grpSp>
      <p:sp>
        <p:nvSpPr>
          <p:cNvPr id="40" name="cand1"/>
          <p:cNvSpPr/>
          <p:nvPr/>
        </p:nvSpPr>
        <p:spPr>
          <a:xfrm>
            <a:off x="5118550" y="2564673"/>
            <a:ext cx="928694" cy="7143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44" name="直接箭头连接符 43"/>
          <p:cNvCxnSpPr/>
          <p:nvPr/>
        </p:nvCxnSpPr>
        <p:spPr>
          <a:xfrm rot="5400000">
            <a:off x="6585807" y="2349962"/>
            <a:ext cx="428628" cy="7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 name="core0"/>
          <p:cNvGrpSpPr/>
          <p:nvPr/>
        </p:nvGrpSpPr>
        <p:grpSpPr>
          <a:xfrm>
            <a:off x="6385384" y="1421665"/>
            <a:ext cx="1143008" cy="785818"/>
            <a:chOff x="2643174" y="1857364"/>
            <a:chExt cx="1143008" cy="785818"/>
          </a:xfrm>
        </p:grpSpPr>
        <p:sp>
          <p:nvSpPr>
            <p:cNvPr id="47" name="椭圆 3"/>
            <p:cNvSpPr/>
            <p:nvPr/>
          </p:nvSpPr>
          <p:spPr>
            <a:xfrm>
              <a:off x="2658414" y="1857364"/>
              <a:ext cx="785818" cy="785818"/>
            </a:xfrm>
            <a:prstGeom prst="ellipse">
              <a:avLst/>
            </a:prstGeom>
            <a:solidFill>
              <a:schemeClr val="tx1">
                <a:lumMod val="75000"/>
                <a:lumOff val="25000"/>
              </a:schemeClr>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ea typeface="微软雅黑" panose="020B0503020204020204" pitchFamily="34" charset="-122"/>
              </a:endParaRPr>
            </a:p>
          </p:txBody>
        </p:sp>
        <p:sp>
          <p:nvSpPr>
            <p:cNvPr id="48" name="TextBox 47"/>
            <p:cNvSpPr txBox="1"/>
            <p:nvPr/>
          </p:nvSpPr>
          <p:spPr>
            <a:xfrm>
              <a:off x="2643174" y="2077824"/>
              <a:ext cx="1143008" cy="369332"/>
            </a:xfrm>
            <a:prstGeom prst="rect">
              <a:avLst/>
            </a:prstGeom>
            <a:noFill/>
          </p:spPr>
          <p:txBody>
            <a:bodyPr wrap="square" rtlCol="0">
              <a:spAutoFit/>
            </a:bodyPr>
            <a:lstStyle/>
            <a:p>
              <a:r>
                <a:rPr lang="en-US" altLang="zh-CN" dirty="0">
                  <a:solidFill>
                    <a:schemeClr val="bg1"/>
                  </a:solidFill>
                  <a:ea typeface="微软雅黑" panose="020B0503020204020204" pitchFamily="34" charset="-122"/>
                </a:rPr>
                <a:t>Core2</a:t>
              </a:r>
              <a:endParaRPr lang="zh-CN" altLang="en-US" dirty="0">
                <a:solidFill>
                  <a:schemeClr val="bg1"/>
                </a:solidFill>
                <a:ea typeface="微软雅黑" panose="020B0503020204020204" pitchFamily="34" charset="-122"/>
              </a:endParaRPr>
            </a:p>
          </p:txBody>
        </p:sp>
      </p:grpSp>
      <p:sp>
        <p:nvSpPr>
          <p:cNvPr id="46" name="cand2"/>
          <p:cNvSpPr/>
          <p:nvPr/>
        </p:nvSpPr>
        <p:spPr>
          <a:xfrm>
            <a:off x="6332996" y="2564673"/>
            <a:ext cx="928694" cy="7143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50" name="直接箭头连接符 49"/>
          <p:cNvCxnSpPr/>
          <p:nvPr/>
        </p:nvCxnSpPr>
        <p:spPr>
          <a:xfrm rot="5400000">
            <a:off x="7800253" y="2349962"/>
            <a:ext cx="428628" cy="7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 name="core0"/>
          <p:cNvGrpSpPr/>
          <p:nvPr/>
        </p:nvGrpSpPr>
        <p:grpSpPr>
          <a:xfrm>
            <a:off x="7599830" y="1421665"/>
            <a:ext cx="1143008" cy="785818"/>
            <a:chOff x="2643174" y="1857364"/>
            <a:chExt cx="1143008" cy="785818"/>
          </a:xfrm>
        </p:grpSpPr>
        <p:sp>
          <p:nvSpPr>
            <p:cNvPr id="53" name="椭圆 3"/>
            <p:cNvSpPr/>
            <p:nvPr/>
          </p:nvSpPr>
          <p:spPr>
            <a:xfrm>
              <a:off x="2658414" y="1857364"/>
              <a:ext cx="785818" cy="785818"/>
            </a:xfrm>
            <a:prstGeom prst="ellipse">
              <a:avLst/>
            </a:prstGeom>
            <a:solidFill>
              <a:schemeClr val="tx1">
                <a:lumMod val="75000"/>
                <a:lumOff val="25000"/>
              </a:schemeClr>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ea typeface="微软雅黑" panose="020B0503020204020204" pitchFamily="34" charset="-122"/>
              </a:endParaRPr>
            </a:p>
          </p:txBody>
        </p:sp>
        <p:sp>
          <p:nvSpPr>
            <p:cNvPr id="54" name="TextBox 53"/>
            <p:cNvSpPr txBox="1"/>
            <p:nvPr/>
          </p:nvSpPr>
          <p:spPr>
            <a:xfrm>
              <a:off x="2643174" y="2077824"/>
              <a:ext cx="1143008" cy="369332"/>
            </a:xfrm>
            <a:prstGeom prst="rect">
              <a:avLst/>
            </a:prstGeom>
            <a:noFill/>
          </p:spPr>
          <p:txBody>
            <a:bodyPr wrap="square" rtlCol="0">
              <a:spAutoFit/>
            </a:bodyPr>
            <a:lstStyle/>
            <a:p>
              <a:r>
                <a:rPr lang="en-US" altLang="zh-CN" dirty="0">
                  <a:solidFill>
                    <a:schemeClr val="bg1"/>
                  </a:solidFill>
                  <a:ea typeface="微软雅黑" panose="020B0503020204020204" pitchFamily="34" charset="-122"/>
                </a:rPr>
                <a:t>Core3</a:t>
              </a:r>
              <a:endParaRPr lang="zh-CN" altLang="en-US" dirty="0">
                <a:solidFill>
                  <a:schemeClr val="bg1"/>
                </a:solidFill>
                <a:ea typeface="微软雅黑" panose="020B0503020204020204" pitchFamily="34" charset="-122"/>
              </a:endParaRPr>
            </a:p>
          </p:txBody>
        </p:sp>
      </p:grpSp>
      <p:sp>
        <p:nvSpPr>
          <p:cNvPr id="52" name="cand3"/>
          <p:cNvSpPr/>
          <p:nvPr/>
        </p:nvSpPr>
        <p:spPr>
          <a:xfrm>
            <a:off x="7547442" y="2564673"/>
            <a:ext cx="928694" cy="7143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8" name="t_4a"/>
          <p:cNvSpPr/>
          <p:nvPr/>
        </p:nvSpPr>
        <p:spPr>
          <a:xfrm>
            <a:off x="5223326" y="2707549"/>
            <a:ext cx="714380" cy="4286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a typeface="微软雅黑" panose="020B0503020204020204" pitchFamily="34" charset="-122"/>
              </a:rPr>
              <a:t>t_4a</a:t>
            </a:r>
            <a:endParaRPr lang="zh-CN" altLang="en-US" dirty="0">
              <a:solidFill>
                <a:schemeClr val="bg1"/>
              </a:solidFill>
              <a:ea typeface="微软雅黑" panose="020B0503020204020204" pitchFamily="34" charset="-122"/>
            </a:endParaRPr>
          </a:p>
        </p:txBody>
      </p:sp>
      <p:sp>
        <p:nvSpPr>
          <p:cNvPr id="59" name="t_2a"/>
          <p:cNvSpPr/>
          <p:nvPr/>
        </p:nvSpPr>
        <p:spPr>
          <a:xfrm>
            <a:off x="6447297" y="2707549"/>
            <a:ext cx="714380" cy="4286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a typeface="微软雅黑" panose="020B0503020204020204" pitchFamily="34" charset="-122"/>
              </a:rPr>
              <a:t>t_2a</a:t>
            </a:r>
            <a:endParaRPr lang="zh-CN" altLang="en-US" dirty="0">
              <a:solidFill>
                <a:schemeClr val="bg1"/>
              </a:solidFill>
              <a:ea typeface="微软雅黑" panose="020B0503020204020204" pitchFamily="34" charset="-122"/>
            </a:endParaRPr>
          </a:p>
        </p:txBody>
      </p:sp>
      <p:sp>
        <p:nvSpPr>
          <p:cNvPr id="77" name="t_5a"/>
          <p:cNvSpPr/>
          <p:nvPr/>
        </p:nvSpPr>
        <p:spPr>
          <a:xfrm>
            <a:off x="7662124" y="2707549"/>
            <a:ext cx="714380" cy="4286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a typeface="微软雅黑" panose="020B0503020204020204" pitchFamily="34" charset="-122"/>
              </a:rPr>
              <a:t>t_5a</a:t>
            </a:r>
            <a:endParaRPr lang="zh-CN" altLang="en-US" dirty="0">
              <a:solidFill>
                <a:schemeClr val="bg1"/>
              </a:solidFill>
              <a:ea typeface="微软雅黑" panose="020B0503020204020204" pitchFamily="34" charset="-122"/>
            </a:endParaRPr>
          </a:p>
        </p:txBody>
      </p:sp>
      <p:grpSp>
        <p:nvGrpSpPr>
          <p:cNvPr id="12" name="A"/>
          <p:cNvGrpSpPr/>
          <p:nvPr/>
        </p:nvGrpSpPr>
        <p:grpSpPr>
          <a:xfrm>
            <a:off x="7261691" y="3796129"/>
            <a:ext cx="3551389" cy="787523"/>
            <a:chOff x="2776526" y="3877107"/>
            <a:chExt cx="3551389" cy="787523"/>
          </a:xfrm>
        </p:grpSpPr>
        <p:sp>
          <p:nvSpPr>
            <p:cNvPr id="101" name="椭圆 100"/>
            <p:cNvSpPr/>
            <p:nvPr/>
          </p:nvSpPr>
          <p:spPr>
            <a:xfrm>
              <a:off x="2776526" y="3935416"/>
              <a:ext cx="357190" cy="35719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a typeface="微软雅黑" panose="020B0503020204020204" pitchFamily="34" charset="-122"/>
                </a:rPr>
                <a:t>1</a:t>
              </a:r>
              <a:endParaRPr lang="zh-CN" altLang="en-US" dirty="0">
                <a:solidFill>
                  <a:schemeClr val="bg1"/>
                </a:solidFill>
                <a:ea typeface="微软雅黑" panose="020B0503020204020204" pitchFamily="34" charset="-122"/>
              </a:endParaRPr>
            </a:p>
          </p:txBody>
        </p:sp>
        <p:sp>
          <p:nvSpPr>
            <p:cNvPr id="102" name="矩形 101"/>
            <p:cNvSpPr>
              <a:spLocks noChangeArrowheads="1"/>
            </p:cNvSpPr>
            <p:nvPr/>
          </p:nvSpPr>
          <p:spPr bwMode="auto">
            <a:xfrm>
              <a:off x="3113205" y="3877107"/>
              <a:ext cx="3214710" cy="787523"/>
            </a:xfrm>
            <a:prstGeom prst="rect">
              <a:avLst/>
            </a:prstGeom>
            <a:noFill/>
            <a:ln w="9525">
              <a:noFill/>
              <a:miter lim="800000"/>
            </a:ln>
          </p:spPr>
          <p:txBody>
            <a:bodyPr wrap="square">
              <a:spAutoFit/>
            </a:bodyPr>
            <a:lstStyle/>
            <a:p>
              <a:pPr lvl="0">
                <a:lnSpc>
                  <a:spcPct val="150000"/>
                </a:lnSpc>
              </a:pPr>
              <a:r>
                <a:rPr lang="zh-CN" altLang="en-US" sz="1600" dirty="0">
                  <a:solidFill>
                    <a:srgbClr val="7F7F7F"/>
                  </a:solidFill>
                  <a:latin typeface="微软雅黑" panose="020B0503020204020204" pitchFamily="34" charset="-122"/>
                  <a:ea typeface="微软雅黑" panose="020B0503020204020204" pitchFamily="34" charset="-122"/>
                </a:rPr>
                <a:t>只有优先级低于就绪任务的候选表才会被标记</a:t>
              </a:r>
              <a:endParaRPr lang="en-US" altLang="zh-CN" sz="1600" dirty="0">
                <a:solidFill>
                  <a:srgbClr val="7F7F7F"/>
                </a:solidFill>
                <a:latin typeface="微软雅黑" panose="020B0503020204020204" pitchFamily="34" charset="-122"/>
                <a:ea typeface="微软雅黑" panose="020B0503020204020204" pitchFamily="34" charset="-122"/>
              </a:endParaRPr>
            </a:p>
          </p:txBody>
        </p:sp>
      </p:grpSp>
      <p:grpSp>
        <p:nvGrpSpPr>
          <p:cNvPr id="13" name="B"/>
          <p:cNvGrpSpPr/>
          <p:nvPr/>
        </p:nvGrpSpPr>
        <p:grpSpPr>
          <a:xfrm>
            <a:off x="7261690" y="4760454"/>
            <a:ext cx="3535386" cy="367128"/>
            <a:chOff x="2903526" y="3719516"/>
            <a:chExt cx="3535386" cy="367128"/>
          </a:xfrm>
        </p:grpSpPr>
        <p:sp>
          <p:nvSpPr>
            <p:cNvPr id="104" name="椭圆 103"/>
            <p:cNvSpPr/>
            <p:nvPr/>
          </p:nvSpPr>
          <p:spPr>
            <a:xfrm>
              <a:off x="2903526" y="3719516"/>
              <a:ext cx="357190" cy="35719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a typeface="微软雅黑" panose="020B0503020204020204" pitchFamily="34" charset="-122"/>
                </a:rPr>
                <a:t>2</a:t>
              </a:r>
              <a:endParaRPr lang="zh-CN" altLang="en-US" dirty="0">
                <a:solidFill>
                  <a:schemeClr val="bg1"/>
                </a:solidFill>
                <a:ea typeface="微软雅黑" panose="020B0503020204020204" pitchFamily="34" charset="-122"/>
              </a:endParaRPr>
            </a:p>
          </p:txBody>
        </p:sp>
        <p:sp>
          <p:nvSpPr>
            <p:cNvPr id="105" name="矩形 104"/>
            <p:cNvSpPr>
              <a:spLocks noChangeArrowheads="1"/>
            </p:cNvSpPr>
            <p:nvPr/>
          </p:nvSpPr>
          <p:spPr bwMode="auto">
            <a:xfrm>
              <a:off x="3224202" y="3748090"/>
              <a:ext cx="3214710" cy="338554"/>
            </a:xfrm>
            <a:prstGeom prst="rect">
              <a:avLst/>
            </a:prstGeom>
            <a:noFill/>
            <a:ln w="9525">
              <a:noFill/>
              <a:miter lim="800000"/>
            </a:ln>
          </p:spPr>
          <p:txBody>
            <a:bodyPr wrap="square">
              <a:spAutoFit/>
            </a:bodyPr>
            <a:lstStyle/>
            <a:p>
              <a:pPr lvl="0"/>
              <a:r>
                <a:rPr lang="zh-CN" altLang="en-US" sz="1600" dirty="0">
                  <a:solidFill>
                    <a:srgbClr val="7F7F7F"/>
                  </a:solidFill>
                  <a:latin typeface="微软雅黑" panose="020B0503020204020204" pitchFamily="34" charset="-122"/>
                  <a:ea typeface="微软雅黑" panose="020B0503020204020204" pitchFamily="34" charset="-122"/>
                </a:rPr>
                <a:t>低优先级的任务被放回就绪表</a:t>
              </a:r>
              <a:endParaRPr lang="en-US" altLang="zh-CN" sz="1600" dirty="0">
                <a:solidFill>
                  <a:srgbClr val="7F7F7F"/>
                </a:solidFill>
                <a:latin typeface="微软雅黑" panose="020B0503020204020204" pitchFamily="34" charset="-122"/>
                <a:ea typeface="微软雅黑" panose="020B0503020204020204" pitchFamily="34" charset="-122"/>
              </a:endParaRPr>
            </a:p>
          </p:txBody>
        </p:sp>
      </p:grpSp>
      <p:sp>
        <p:nvSpPr>
          <p:cNvPr id="72" name="矩形 71"/>
          <p:cNvSpPr/>
          <p:nvPr/>
        </p:nvSpPr>
        <p:spPr>
          <a:xfrm>
            <a:off x="5118550" y="511039"/>
            <a:ext cx="2091292" cy="414337"/>
          </a:xfrm>
          <a:prstGeom prst="rect">
            <a:avLst/>
          </a:prstGeom>
          <a:noFill/>
          <a:ln>
            <a:solidFill>
              <a:srgbClr val="00B0F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dirty="0">
                <a:solidFill>
                  <a:srgbClr val="7F7F7F"/>
                </a:solidFill>
                <a:latin typeface="微软雅黑" panose="020B0503020204020204" pitchFamily="34" charset="-122"/>
                <a:ea typeface="微软雅黑" panose="020B0503020204020204" pitchFamily="34" charset="-122"/>
              </a:rPr>
              <a:t>SMP </a:t>
            </a:r>
            <a:r>
              <a:rPr lang="zh-CN" altLang="en-US" dirty="0">
                <a:solidFill>
                  <a:srgbClr val="7F7F7F"/>
                </a:solidFill>
                <a:latin typeface="微软雅黑" panose="020B0503020204020204" pitchFamily="34" charset="-122"/>
                <a:ea typeface="微软雅黑" panose="020B0503020204020204" pitchFamily="34" charset="-122"/>
              </a:rPr>
              <a:t>调度器特点</a:t>
            </a:r>
          </a:p>
        </p:txBody>
      </p:sp>
      <p:grpSp>
        <p:nvGrpSpPr>
          <p:cNvPr id="51" name="B"/>
          <p:cNvGrpSpPr/>
          <p:nvPr/>
        </p:nvGrpSpPr>
        <p:grpSpPr>
          <a:xfrm>
            <a:off x="7261690" y="5517232"/>
            <a:ext cx="3429056" cy="367128"/>
            <a:chOff x="2903526" y="3719516"/>
            <a:chExt cx="3535386" cy="367128"/>
          </a:xfrm>
        </p:grpSpPr>
        <p:sp>
          <p:nvSpPr>
            <p:cNvPr id="55" name="椭圆 54"/>
            <p:cNvSpPr/>
            <p:nvPr/>
          </p:nvSpPr>
          <p:spPr>
            <a:xfrm>
              <a:off x="2903526" y="3719516"/>
              <a:ext cx="357190" cy="35719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ea typeface="微软雅黑" panose="020B0503020204020204" pitchFamily="34" charset="-122"/>
                </a:rPr>
                <a:t>3</a:t>
              </a:r>
              <a:endParaRPr lang="zh-CN" altLang="en-US" dirty="0">
                <a:solidFill>
                  <a:schemeClr val="bg1"/>
                </a:solidFill>
                <a:ea typeface="微软雅黑" panose="020B0503020204020204" pitchFamily="34" charset="-122"/>
              </a:endParaRPr>
            </a:p>
          </p:txBody>
        </p:sp>
        <p:sp>
          <p:nvSpPr>
            <p:cNvPr id="56" name="矩形 55"/>
            <p:cNvSpPr>
              <a:spLocks noChangeArrowheads="1"/>
            </p:cNvSpPr>
            <p:nvPr/>
          </p:nvSpPr>
          <p:spPr bwMode="auto">
            <a:xfrm>
              <a:off x="3224202" y="3748090"/>
              <a:ext cx="3214710" cy="338554"/>
            </a:xfrm>
            <a:prstGeom prst="rect">
              <a:avLst/>
            </a:prstGeom>
            <a:noFill/>
            <a:ln w="9525">
              <a:noFill/>
              <a:miter lim="800000"/>
            </a:ln>
          </p:spPr>
          <p:txBody>
            <a:bodyPr wrap="square">
              <a:spAutoFit/>
            </a:bodyPr>
            <a:lstStyle/>
            <a:p>
              <a:pPr lvl="0"/>
              <a:r>
                <a:rPr lang="zh-CN" altLang="en-US" sz="1600" dirty="0">
                  <a:solidFill>
                    <a:srgbClr val="7F7F7F"/>
                  </a:solidFill>
                  <a:latin typeface="微软雅黑" panose="020B0503020204020204" pitchFamily="34" charset="-122"/>
                  <a:ea typeface="微软雅黑" panose="020B0503020204020204" pitchFamily="34" charset="-122"/>
                </a:rPr>
                <a:t>始终运行相对更高优先级的任务</a:t>
              </a:r>
              <a:endParaRPr lang="en-US" altLang="zh-CN" sz="1600" dirty="0">
                <a:solidFill>
                  <a:srgbClr val="7F7F7F"/>
                </a:solidFill>
                <a:latin typeface="微软雅黑" panose="020B0503020204020204" pitchFamily="34" charset="-122"/>
                <a:ea typeface="微软雅黑" panose="020B0503020204020204" pitchFamily="34" charset="-122"/>
              </a:endParaRPr>
            </a:p>
          </p:txBody>
        </p:sp>
      </p:grpSp>
      <p:sp>
        <p:nvSpPr>
          <p:cNvPr id="57" name="矩形 56"/>
          <p:cNvSpPr>
            <a:spLocks noChangeArrowheads="1"/>
          </p:cNvSpPr>
          <p:nvPr/>
        </p:nvSpPr>
        <p:spPr bwMode="auto">
          <a:xfrm>
            <a:off x="1392065" y="3701963"/>
            <a:ext cx="3639493" cy="2354491"/>
          </a:xfrm>
          <a:prstGeom prst="rect">
            <a:avLst/>
          </a:prstGeom>
          <a:noFill/>
          <a:ln w="9525">
            <a:solidFill>
              <a:srgbClr val="00B0F0"/>
            </a:solidFill>
            <a:miter lim="800000"/>
          </a:ln>
        </p:spPr>
        <p:txBody>
          <a:bodyPr wrap="square">
            <a:spAutoFit/>
          </a:bodyPr>
          <a:lstStyle/>
          <a:p>
            <a:pPr lvl="0">
              <a:lnSpc>
                <a:spcPct val="150000"/>
              </a:lnSpc>
            </a:pPr>
            <a:r>
              <a:rPr lang="en-US" altLang="zh-CN" sz="1600" dirty="0">
                <a:solidFill>
                  <a:srgbClr val="7F7F7F"/>
                </a:solidFill>
                <a:latin typeface="微软雅黑" panose="020B0503020204020204" pitchFamily="34" charset="-122"/>
                <a:ea typeface="微软雅黑" panose="020B0503020204020204" pitchFamily="34" charset="-122"/>
              </a:rPr>
              <a:t>SylixOS SMP</a:t>
            </a:r>
            <a:r>
              <a:rPr lang="zh-CN" altLang="en-US" sz="1600" dirty="0">
                <a:solidFill>
                  <a:srgbClr val="7F7F7F"/>
                </a:solidFill>
                <a:latin typeface="微软雅黑" panose="020B0503020204020204" pitchFamily="34" charset="-122"/>
                <a:ea typeface="微软雅黑" panose="020B0503020204020204" pitchFamily="34" charset="-122"/>
              </a:rPr>
              <a:t>调度器特点：</a:t>
            </a:r>
            <a:endParaRPr lang="en-US" altLang="zh-CN" sz="1600" dirty="0">
              <a:solidFill>
                <a:srgbClr val="7F7F7F"/>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solidFill>
                  <a:srgbClr val="7F7F7F"/>
                </a:solidFill>
                <a:latin typeface="微软雅黑" panose="020B0503020204020204" pitchFamily="34" charset="-122"/>
                <a:ea typeface="微软雅黑" panose="020B0503020204020204" pitchFamily="34" charset="-122"/>
              </a:rPr>
              <a:t>天生满足负载均衡</a:t>
            </a:r>
            <a:endParaRPr lang="en-US" altLang="zh-CN" sz="1600" dirty="0">
              <a:solidFill>
                <a:srgbClr val="7F7F7F"/>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solidFill>
                  <a:srgbClr val="7F7F7F"/>
                </a:solidFill>
                <a:latin typeface="微软雅黑" panose="020B0503020204020204" pitchFamily="34" charset="-122"/>
                <a:ea typeface="微软雅黑" panose="020B0503020204020204" pitchFamily="34" charset="-122"/>
              </a:rPr>
              <a:t>任务调度时间与负载无关，时间复杂度为</a:t>
            </a:r>
            <a:r>
              <a:rPr lang="en-US" altLang="zh-CN" sz="1600" dirty="0">
                <a:solidFill>
                  <a:srgbClr val="7F7F7F"/>
                </a:solidFill>
                <a:latin typeface="微软雅黑" panose="020B0503020204020204" pitchFamily="34" charset="-122"/>
                <a:ea typeface="微软雅黑" panose="020B0503020204020204" pitchFamily="34" charset="-122"/>
              </a:rPr>
              <a:t>O(1)</a:t>
            </a:r>
          </a:p>
          <a:p>
            <a:pPr marL="342900" indent="-342900">
              <a:lnSpc>
                <a:spcPct val="150000"/>
              </a:lnSpc>
              <a:buAutoNum type="arabicPeriod"/>
            </a:pPr>
            <a:r>
              <a:rPr lang="zh-CN" altLang="en-US" sz="1600" dirty="0">
                <a:solidFill>
                  <a:srgbClr val="7F7F7F"/>
                </a:solidFill>
                <a:latin typeface="微软雅黑" panose="020B0503020204020204" pitchFamily="34" charset="-122"/>
                <a:ea typeface="微软雅黑" panose="020B0503020204020204" pitchFamily="34" charset="-122"/>
              </a:rPr>
              <a:t>优先级抢占调度，满足硬实时要求</a:t>
            </a:r>
            <a:endParaRPr lang="en-US" altLang="zh-CN" sz="1600" dirty="0">
              <a:solidFill>
                <a:srgbClr val="7F7F7F"/>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solidFill>
                  <a:srgbClr val="7F7F7F"/>
                </a:solidFill>
                <a:latin typeface="微软雅黑" panose="020B0503020204020204" pitchFamily="34" charset="-122"/>
                <a:ea typeface="微软雅黑" panose="020B0503020204020204" pitchFamily="34" charset="-122"/>
              </a:rPr>
              <a:t>支持亲和度调度</a:t>
            </a:r>
            <a:endParaRPr lang="en-US" altLang="zh-CN" sz="1600" dirty="0">
              <a:solidFill>
                <a:srgbClr val="7F7F7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H_G"/>
          <p:cNvCxnSpPr/>
          <p:nvPr/>
        </p:nvCxnSpPr>
        <p:spPr>
          <a:xfrm flipV="1">
            <a:off x="7667625" y="1873253"/>
            <a:ext cx="538162" cy="269875"/>
          </a:xfrm>
          <a:prstGeom prst="line">
            <a:avLst/>
          </a:prstGeom>
        </p:spPr>
        <p:style>
          <a:lnRef idx="1">
            <a:schemeClr val="accent1"/>
          </a:lnRef>
          <a:fillRef idx="0">
            <a:schemeClr val="accent1"/>
          </a:fillRef>
          <a:effectRef idx="0">
            <a:schemeClr val="accent1"/>
          </a:effectRef>
          <a:fontRef idx="minor">
            <a:schemeClr val="tx1"/>
          </a:fontRef>
        </p:style>
      </p:cxnSp>
      <p:sp>
        <p:nvSpPr>
          <p:cNvPr id="3" name="矩形_0"/>
          <p:cNvSpPr/>
          <p:nvPr/>
        </p:nvSpPr>
        <p:spPr>
          <a:xfrm>
            <a:off x="4410374" y="360001"/>
            <a:ext cx="3371252" cy="500063"/>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400" b="1" dirty="0">
                <a:solidFill>
                  <a:srgbClr val="7F7F7F"/>
                </a:solidFill>
                <a:latin typeface="微软雅黑" panose="020B0503020204020204" pitchFamily="34" charset="-122"/>
                <a:ea typeface="微软雅黑" panose="020B0503020204020204" pitchFamily="34" charset="-122"/>
              </a:rPr>
              <a:t>网络功能</a:t>
            </a:r>
          </a:p>
        </p:txBody>
      </p:sp>
      <p:sp>
        <p:nvSpPr>
          <p:cNvPr id="8" name="矩形_1"/>
          <p:cNvSpPr/>
          <p:nvPr/>
        </p:nvSpPr>
        <p:spPr>
          <a:xfrm>
            <a:off x="1126298" y="1473188"/>
            <a:ext cx="5429250" cy="42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1600" dirty="0">
                <a:solidFill>
                  <a:srgbClr val="7F7F7F"/>
                </a:solidFill>
                <a:latin typeface="微软雅黑" panose="020B0503020204020204" pitchFamily="34" charset="-122"/>
                <a:ea typeface="微软雅黑" panose="020B0503020204020204" pitchFamily="34" charset="-122"/>
              </a:rPr>
              <a:t>1.</a:t>
            </a:r>
            <a:r>
              <a:rPr lang="zh-CN" altLang="en-US" sz="1400" dirty="0">
                <a:solidFill>
                  <a:srgbClr val="7F7F7F"/>
                </a:solidFill>
                <a:latin typeface="微软雅黑" panose="020B0503020204020204" pitchFamily="34" charset="-122"/>
                <a:ea typeface="微软雅黑" panose="020B0503020204020204" pitchFamily="34" charset="-122"/>
              </a:rPr>
              <a:t>支持 </a:t>
            </a:r>
            <a:r>
              <a:rPr lang="en-US" altLang="zh-CN" sz="1400" dirty="0">
                <a:solidFill>
                  <a:srgbClr val="7F7F7F"/>
                </a:solidFill>
                <a:latin typeface="微软雅黑" panose="020B0503020204020204" pitchFamily="34" charset="-122"/>
                <a:ea typeface="微软雅黑" panose="020B0503020204020204" pitchFamily="34" charset="-122"/>
              </a:rPr>
              <a:t>BSD </a:t>
            </a:r>
            <a:r>
              <a:rPr lang="zh-CN" altLang="en-US" sz="1400" dirty="0">
                <a:solidFill>
                  <a:srgbClr val="7F7F7F"/>
                </a:solidFill>
                <a:latin typeface="微软雅黑" panose="020B0503020204020204" pitchFamily="34" charset="-122"/>
                <a:ea typeface="微软雅黑" panose="020B0503020204020204" pitchFamily="34" charset="-122"/>
              </a:rPr>
              <a:t>标准的 </a:t>
            </a:r>
            <a:r>
              <a:rPr lang="en-US" altLang="zh-CN" sz="1400" dirty="0">
                <a:solidFill>
                  <a:srgbClr val="7F7F7F"/>
                </a:solidFill>
                <a:latin typeface="微软雅黑" panose="020B0503020204020204" pitchFamily="34" charset="-122"/>
                <a:ea typeface="微软雅黑" panose="020B0503020204020204" pitchFamily="34" charset="-122"/>
              </a:rPr>
              <a:t>socket </a:t>
            </a:r>
            <a:r>
              <a:rPr lang="zh-CN" altLang="en-US" sz="1400" dirty="0">
                <a:solidFill>
                  <a:srgbClr val="7F7F7F"/>
                </a:solidFill>
                <a:latin typeface="微软雅黑" panose="020B0503020204020204" pitchFamily="34" charset="-122"/>
                <a:ea typeface="微软雅黑" panose="020B0503020204020204" pitchFamily="34" charset="-122"/>
              </a:rPr>
              <a:t>通信接口</a:t>
            </a:r>
          </a:p>
        </p:txBody>
      </p:sp>
      <p:sp>
        <p:nvSpPr>
          <p:cNvPr id="9" name="矩形_2"/>
          <p:cNvSpPr/>
          <p:nvPr/>
        </p:nvSpPr>
        <p:spPr>
          <a:xfrm>
            <a:off x="1126298" y="2116138"/>
            <a:ext cx="5429250" cy="42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1600" dirty="0">
                <a:solidFill>
                  <a:srgbClr val="7F7F7F"/>
                </a:solidFill>
                <a:latin typeface="微软雅黑" panose="020B0503020204020204" pitchFamily="34" charset="-122"/>
                <a:ea typeface="微软雅黑" panose="020B0503020204020204" pitchFamily="34" charset="-122"/>
              </a:rPr>
              <a:t>2.</a:t>
            </a:r>
            <a:r>
              <a:rPr lang="zh-CN" altLang="en-US" sz="1400" dirty="0">
                <a:solidFill>
                  <a:srgbClr val="7F7F7F"/>
                </a:solidFill>
                <a:latin typeface="微软雅黑" panose="020B0503020204020204" pitchFamily="34" charset="-122"/>
                <a:ea typeface="微软雅黑" panose="020B0503020204020204" pitchFamily="34" charset="-122"/>
              </a:rPr>
              <a:t>支持 </a:t>
            </a:r>
            <a:r>
              <a:rPr lang="en-US" altLang="en-US" sz="1400" dirty="0">
                <a:solidFill>
                  <a:srgbClr val="7F7F7F"/>
                </a:solidFill>
                <a:latin typeface="微软雅黑" panose="020B0503020204020204" pitchFamily="34" charset="-122"/>
                <a:ea typeface="微软雅黑" panose="020B0503020204020204" pitchFamily="34" charset="-122"/>
              </a:rPr>
              <a:t>IP</a:t>
            </a:r>
            <a:r>
              <a:rPr lang="en-US" altLang="zh-CN" sz="1400" dirty="0">
                <a:solidFill>
                  <a:srgbClr val="7F7F7F"/>
                </a:solidFill>
                <a:latin typeface="微软雅黑" panose="020B0503020204020204" pitchFamily="34" charset="-122"/>
                <a:ea typeface="微软雅黑" panose="020B0503020204020204" pitchFamily="34" charset="-122"/>
              </a:rPr>
              <a:t>v</a:t>
            </a:r>
            <a:r>
              <a:rPr lang="en-US" altLang="en-US" sz="1400" dirty="0">
                <a:solidFill>
                  <a:srgbClr val="7F7F7F"/>
                </a:solidFill>
                <a:latin typeface="微软雅黑" panose="020B0503020204020204" pitchFamily="34" charset="-122"/>
                <a:ea typeface="微软雅黑" panose="020B0503020204020204" pitchFamily="34" charset="-122"/>
              </a:rPr>
              <a:t>4</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en-US" sz="1400" dirty="0">
                <a:solidFill>
                  <a:srgbClr val="7F7F7F"/>
                </a:solidFill>
                <a:latin typeface="微软雅黑" panose="020B0503020204020204" pitchFamily="34" charset="-122"/>
                <a:ea typeface="微软雅黑" panose="020B0503020204020204" pitchFamily="34" charset="-122"/>
              </a:rPr>
              <a:t>IPv6</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en-US" sz="1400" dirty="0">
                <a:solidFill>
                  <a:srgbClr val="7F7F7F"/>
                </a:solidFill>
                <a:latin typeface="微软雅黑" panose="020B0503020204020204" pitchFamily="34" charset="-122"/>
                <a:ea typeface="微软雅黑" panose="020B0503020204020204" pitchFamily="34" charset="-122"/>
              </a:rPr>
              <a:t> DHCP</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en-US" sz="1400" dirty="0">
                <a:solidFill>
                  <a:srgbClr val="7F7F7F"/>
                </a:solidFill>
                <a:latin typeface="微软雅黑" panose="020B0503020204020204" pitchFamily="34" charset="-122"/>
                <a:ea typeface="微软雅黑" panose="020B0503020204020204" pitchFamily="34" charset="-122"/>
              </a:rPr>
              <a:t> NAT</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en-US" sz="1400" dirty="0">
                <a:solidFill>
                  <a:srgbClr val="7F7F7F"/>
                </a:solidFill>
                <a:latin typeface="微软雅黑" panose="020B0503020204020204" pitchFamily="34" charset="-122"/>
                <a:ea typeface="微软雅黑" panose="020B0503020204020204" pitchFamily="34" charset="-122"/>
              </a:rPr>
              <a:t>PPP</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en-US" sz="1400" dirty="0">
                <a:solidFill>
                  <a:srgbClr val="7F7F7F"/>
                </a:solidFill>
                <a:latin typeface="微软雅黑" panose="020B0503020204020204" pitchFamily="34" charset="-122"/>
                <a:ea typeface="微软雅黑" panose="020B0503020204020204" pitchFamily="34" charset="-122"/>
              </a:rPr>
              <a:t>W</a:t>
            </a:r>
            <a:r>
              <a:rPr lang="en-US" altLang="zh-CN" sz="1400" dirty="0">
                <a:solidFill>
                  <a:srgbClr val="7F7F7F"/>
                </a:solidFill>
                <a:latin typeface="微软雅黑" panose="020B0503020204020204" pitchFamily="34" charset="-122"/>
                <a:ea typeface="微软雅黑" panose="020B0503020204020204" pitchFamily="34" charset="-122"/>
              </a:rPr>
              <a:t>ireless </a:t>
            </a:r>
            <a:r>
              <a:rPr lang="zh-CN" altLang="en-US" sz="1400" dirty="0">
                <a:solidFill>
                  <a:srgbClr val="7F7F7F"/>
                </a:solidFill>
                <a:latin typeface="微软雅黑" panose="020B0503020204020204" pitchFamily="34" charset="-122"/>
                <a:ea typeface="微软雅黑" panose="020B0503020204020204" pitchFamily="34" charset="-122"/>
              </a:rPr>
              <a:t>等</a:t>
            </a:r>
            <a:r>
              <a:rPr lang="en-US" altLang="zh-CN" sz="1400" dirty="0">
                <a:solidFill>
                  <a:srgbClr val="7F7F7F"/>
                </a:solidFill>
                <a:latin typeface="微软雅黑" panose="020B0503020204020204" pitchFamily="34" charset="-122"/>
                <a:ea typeface="微软雅黑" panose="020B0503020204020204" pitchFamily="34" charset="-122"/>
              </a:rPr>
              <a:t> </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
        <p:nvSpPr>
          <p:cNvPr id="10" name="矩形_4"/>
          <p:cNvSpPr/>
          <p:nvPr/>
        </p:nvSpPr>
        <p:spPr>
          <a:xfrm>
            <a:off x="1126298" y="3330577"/>
            <a:ext cx="542925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rgbClr val="7F7F7F"/>
                </a:solidFill>
                <a:latin typeface="微软雅黑" panose="020B0503020204020204" pitchFamily="34" charset="-122"/>
                <a:ea typeface="微软雅黑" panose="020B0503020204020204" pitchFamily="34" charset="-122"/>
              </a:rPr>
              <a:t>4.</a:t>
            </a:r>
            <a:r>
              <a:rPr lang="zh-CN" altLang="en-US" sz="1400" dirty="0">
                <a:solidFill>
                  <a:srgbClr val="7F7F7F"/>
                </a:solidFill>
                <a:latin typeface="微软雅黑" panose="020B0503020204020204" pitchFamily="34" charset="-122"/>
                <a:ea typeface="微软雅黑" panose="020B0503020204020204" pitchFamily="34" charset="-122"/>
              </a:rPr>
              <a:t>支持 </a:t>
            </a:r>
            <a:r>
              <a:rPr lang="en-US" altLang="zh-CN" sz="1400" dirty="0">
                <a:solidFill>
                  <a:srgbClr val="7F7F7F"/>
                </a:solidFill>
                <a:latin typeface="微软雅黑" panose="020B0503020204020204" pitchFamily="34" charset="-122"/>
                <a:ea typeface="微软雅黑" panose="020B0503020204020204" pitchFamily="34" charset="-122"/>
              </a:rPr>
              <a:t>SSL</a:t>
            </a:r>
            <a:r>
              <a:rPr lang="zh-CN" altLang="en-US" sz="1400" dirty="0">
                <a:solidFill>
                  <a:srgbClr val="7F7F7F"/>
                </a:solidFill>
                <a:latin typeface="微软雅黑" panose="020B0503020204020204" pitchFamily="34" charset="-122"/>
                <a:ea typeface="微软雅黑" panose="020B0503020204020204" pitchFamily="34" charset="-122"/>
              </a:rPr>
              <a:t>，用于需要数据安全通信的应用</a:t>
            </a:r>
          </a:p>
        </p:txBody>
      </p:sp>
      <p:sp>
        <p:nvSpPr>
          <p:cNvPr id="11" name="矩形_3"/>
          <p:cNvSpPr/>
          <p:nvPr/>
        </p:nvSpPr>
        <p:spPr>
          <a:xfrm>
            <a:off x="1126298" y="2759076"/>
            <a:ext cx="542925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rgbClr val="7F7F7F"/>
                </a:solidFill>
                <a:latin typeface="微软雅黑" panose="020B0503020204020204" pitchFamily="34" charset="-122"/>
                <a:ea typeface="微软雅黑" panose="020B0503020204020204" pitchFamily="34" charset="-122"/>
              </a:rPr>
              <a:t>3.</a:t>
            </a:r>
            <a:r>
              <a:rPr lang="zh-CN" altLang="en-US" sz="1400" dirty="0">
                <a:solidFill>
                  <a:srgbClr val="7F7F7F"/>
                </a:solidFill>
                <a:latin typeface="微软雅黑" panose="020B0503020204020204" pitchFamily="34" charset="-122"/>
                <a:ea typeface="微软雅黑" panose="020B0503020204020204" pitchFamily="34" charset="-122"/>
              </a:rPr>
              <a:t>提供 </a:t>
            </a:r>
            <a:r>
              <a:rPr lang="en-US" altLang="en-US" sz="1400" dirty="0">
                <a:solidFill>
                  <a:srgbClr val="7F7F7F"/>
                </a:solidFill>
                <a:latin typeface="微软雅黑" panose="020B0503020204020204" pitchFamily="34" charset="-122"/>
                <a:ea typeface="微软雅黑" panose="020B0503020204020204" pitchFamily="34" charset="-122"/>
              </a:rPr>
              <a:t>ping</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en-US" sz="1400" dirty="0">
                <a:solidFill>
                  <a:srgbClr val="7F7F7F"/>
                </a:solidFill>
                <a:latin typeface="微软雅黑" panose="020B0503020204020204" pitchFamily="34" charset="-122"/>
                <a:ea typeface="微软雅黑" panose="020B0503020204020204" pitchFamily="34" charset="-122"/>
              </a:rPr>
              <a:t>FTP</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en-US" sz="1400" dirty="0">
                <a:solidFill>
                  <a:srgbClr val="7F7F7F"/>
                </a:solidFill>
                <a:latin typeface="微软雅黑" panose="020B0503020204020204" pitchFamily="34" charset="-122"/>
                <a:ea typeface="微软雅黑" panose="020B0503020204020204" pitchFamily="34" charset="-122"/>
              </a:rPr>
              <a:t> telnet</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en-US" sz="1400" dirty="0">
                <a:solidFill>
                  <a:srgbClr val="7F7F7F"/>
                </a:solidFill>
                <a:latin typeface="微软雅黑" panose="020B0503020204020204" pitchFamily="34" charset="-122"/>
                <a:ea typeface="微软雅黑" panose="020B0503020204020204" pitchFamily="34" charset="-122"/>
              </a:rPr>
              <a:t> SNTP</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en-US" sz="1400" dirty="0">
                <a:solidFill>
                  <a:srgbClr val="7F7F7F"/>
                </a:solidFill>
                <a:latin typeface="微软雅黑" panose="020B0503020204020204" pitchFamily="34" charset="-122"/>
                <a:ea typeface="微软雅黑" panose="020B0503020204020204" pitchFamily="34" charset="-122"/>
              </a:rPr>
              <a:t> </a:t>
            </a:r>
            <a:r>
              <a:rPr lang="en-US" altLang="en-US" sz="1400" dirty="0" err="1">
                <a:solidFill>
                  <a:srgbClr val="7F7F7F"/>
                </a:solidFill>
                <a:latin typeface="微软雅黑" panose="020B0503020204020204" pitchFamily="34" charset="-122"/>
                <a:ea typeface="微软雅黑" panose="020B0503020204020204" pitchFamily="34" charset="-122"/>
              </a:rPr>
              <a:t>syslog</a:t>
            </a:r>
            <a:r>
              <a:rPr lang="en-US" altLang="en-US" sz="1400" dirty="0">
                <a:solidFill>
                  <a:srgbClr val="7F7F7F"/>
                </a:solidFill>
                <a:latin typeface="微软雅黑" panose="020B0503020204020204" pitchFamily="34" charset="-122"/>
                <a:ea typeface="微软雅黑" panose="020B0503020204020204" pitchFamily="34" charset="-122"/>
              </a:rPr>
              <a:t> </a:t>
            </a:r>
            <a:r>
              <a:rPr lang="zh-CN" altLang="en-US" sz="1400" dirty="0">
                <a:solidFill>
                  <a:srgbClr val="7F7F7F"/>
                </a:solidFill>
                <a:latin typeface="微软雅黑" panose="020B0503020204020204" pitchFamily="34" charset="-122"/>
                <a:ea typeface="微软雅黑" panose="020B0503020204020204" pitchFamily="34" charset="-122"/>
              </a:rPr>
              <a:t>等常用网络工具</a:t>
            </a:r>
          </a:p>
        </p:txBody>
      </p:sp>
      <p:sp>
        <p:nvSpPr>
          <p:cNvPr id="12" name="矩形_5"/>
          <p:cNvSpPr/>
          <p:nvPr/>
        </p:nvSpPr>
        <p:spPr>
          <a:xfrm>
            <a:off x="1126298" y="3902076"/>
            <a:ext cx="5429250" cy="357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rgbClr val="7F7F7F"/>
                </a:solidFill>
                <a:latin typeface="微软雅黑" panose="020B0503020204020204" pitchFamily="34" charset="-122"/>
                <a:ea typeface="微软雅黑" panose="020B0503020204020204" pitchFamily="34" charset="-122"/>
              </a:rPr>
              <a:t>5.</a:t>
            </a:r>
            <a:r>
              <a:rPr lang="zh-CN" altLang="en-US" sz="1400" dirty="0">
                <a:solidFill>
                  <a:srgbClr val="7F7F7F"/>
                </a:solidFill>
                <a:latin typeface="微软雅黑" panose="020B0503020204020204" pitchFamily="34" charset="-122"/>
                <a:ea typeface="微软雅黑" panose="020B0503020204020204" pitchFamily="34" charset="-122"/>
              </a:rPr>
              <a:t>支持 </a:t>
            </a:r>
            <a:r>
              <a:rPr lang="en-US" altLang="zh-CN" sz="1400" dirty="0">
                <a:solidFill>
                  <a:srgbClr val="7F7F7F"/>
                </a:solidFill>
                <a:latin typeface="微软雅黑" panose="020B0503020204020204" pitchFamily="34" charset="-122"/>
                <a:ea typeface="微软雅黑" panose="020B0503020204020204" pitchFamily="34" charset="-122"/>
              </a:rPr>
              <a:t>AF_UNIX </a:t>
            </a:r>
            <a:r>
              <a:rPr lang="zh-CN" altLang="en-US" sz="1400" dirty="0">
                <a:solidFill>
                  <a:srgbClr val="7F7F7F"/>
                </a:solidFill>
                <a:latin typeface="微软雅黑" panose="020B0503020204020204" pitchFamily="34" charset="-122"/>
                <a:ea typeface="微软雅黑" panose="020B0503020204020204" pitchFamily="34" charset="-122"/>
              </a:rPr>
              <a:t>协议域，用于某些大型应用，如 </a:t>
            </a:r>
            <a:r>
              <a:rPr lang="en-US" altLang="zh-CN" sz="1400" dirty="0" err="1">
                <a:solidFill>
                  <a:srgbClr val="7F7F7F"/>
                </a:solidFill>
                <a:latin typeface="微软雅黑" panose="020B0503020204020204" pitchFamily="34" charset="-122"/>
                <a:ea typeface="微软雅黑" panose="020B0503020204020204" pitchFamily="34" charset="-122"/>
              </a:rPr>
              <a:t>Qt</a:t>
            </a:r>
            <a:r>
              <a:rPr lang="en-US" altLang="zh-CN" sz="1400" dirty="0">
                <a:solidFill>
                  <a:srgbClr val="7F7F7F"/>
                </a:solidFill>
                <a:latin typeface="微软雅黑" panose="020B0503020204020204" pitchFamily="34" charset="-122"/>
                <a:ea typeface="微软雅黑" panose="020B0503020204020204" pitchFamily="34" charset="-122"/>
              </a:rPr>
              <a:t> </a:t>
            </a:r>
            <a:r>
              <a:rPr lang="zh-CN" altLang="en-US" sz="1400" dirty="0">
                <a:solidFill>
                  <a:srgbClr val="7F7F7F"/>
                </a:solidFill>
                <a:latin typeface="微软雅黑" panose="020B0503020204020204" pitchFamily="34" charset="-122"/>
                <a:ea typeface="微软雅黑" panose="020B0503020204020204" pitchFamily="34" charset="-122"/>
              </a:rPr>
              <a:t>等</a:t>
            </a:r>
          </a:p>
        </p:txBody>
      </p:sp>
      <p:sp>
        <p:nvSpPr>
          <p:cNvPr id="14" name="矩形_6"/>
          <p:cNvSpPr/>
          <p:nvPr/>
        </p:nvSpPr>
        <p:spPr>
          <a:xfrm>
            <a:off x="1126298" y="5045079"/>
            <a:ext cx="5429250" cy="357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rgbClr val="7F7F7F"/>
                </a:solidFill>
                <a:latin typeface="微软雅黑" panose="020B0503020204020204" pitchFamily="34" charset="-122"/>
                <a:ea typeface="微软雅黑" panose="020B0503020204020204" pitchFamily="34" charset="-122"/>
              </a:rPr>
              <a:t>7.</a:t>
            </a:r>
            <a:r>
              <a:rPr lang="zh-CN" altLang="en-US" sz="1400" dirty="0">
                <a:solidFill>
                  <a:srgbClr val="7F7F7F"/>
                </a:solidFill>
                <a:latin typeface="微软雅黑" panose="020B0503020204020204" pitchFamily="34" charset="-122"/>
                <a:ea typeface="微软雅黑" panose="020B0503020204020204" pitchFamily="34" charset="-122"/>
              </a:rPr>
              <a:t>支持无线自组网架构</a:t>
            </a:r>
          </a:p>
        </p:txBody>
      </p:sp>
      <p:sp>
        <p:nvSpPr>
          <p:cNvPr id="30" name="P"/>
          <p:cNvSpPr/>
          <p:nvPr/>
        </p:nvSpPr>
        <p:spPr>
          <a:xfrm>
            <a:off x="10025090" y="4643446"/>
            <a:ext cx="214314" cy="214314"/>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cxnSp>
        <p:nvCxnSpPr>
          <p:cNvPr id="44" name="H_I"/>
          <p:cNvCxnSpPr/>
          <p:nvPr/>
        </p:nvCxnSpPr>
        <p:spPr>
          <a:xfrm flipV="1">
            <a:off x="8224838" y="1787527"/>
            <a:ext cx="638175" cy="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I_K"/>
          <p:cNvCxnSpPr/>
          <p:nvPr/>
        </p:nvCxnSpPr>
        <p:spPr>
          <a:xfrm flipV="1">
            <a:off x="8890000" y="1390652"/>
            <a:ext cx="684212" cy="38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I_E"/>
          <p:cNvCxnSpPr/>
          <p:nvPr/>
        </p:nvCxnSpPr>
        <p:spPr>
          <a:xfrm rot="16200000" flipH="1">
            <a:off x="8519319" y="2145509"/>
            <a:ext cx="762000" cy="90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H_F"/>
          <p:cNvCxnSpPr/>
          <p:nvPr/>
        </p:nvCxnSpPr>
        <p:spPr>
          <a:xfrm rot="16200000" flipH="1">
            <a:off x="7947025" y="2141540"/>
            <a:ext cx="804862" cy="2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G_F"/>
          <p:cNvCxnSpPr/>
          <p:nvPr/>
        </p:nvCxnSpPr>
        <p:spPr>
          <a:xfrm>
            <a:off x="7673975" y="2114553"/>
            <a:ext cx="779462" cy="523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G_B"/>
          <p:cNvCxnSpPr/>
          <p:nvPr/>
        </p:nvCxnSpPr>
        <p:spPr>
          <a:xfrm rot="16200000" flipH="1">
            <a:off x="7404100" y="2370140"/>
            <a:ext cx="885825" cy="3937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F_B"/>
          <p:cNvCxnSpPr/>
          <p:nvPr/>
        </p:nvCxnSpPr>
        <p:spPr>
          <a:xfrm flipV="1">
            <a:off x="8045450" y="2638428"/>
            <a:ext cx="417512" cy="404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E_F"/>
          <p:cNvCxnSpPr/>
          <p:nvPr/>
        </p:nvCxnSpPr>
        <p:spPr>
          <a:xfrm flipV="1">
            <a:off x="8453437" y="2562227"/>
            <a:ext cx="514350" cy="114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D_C"/>
          <p:cNvCxnSpPr/>
          <p:nvPr/>
        </p:nvCxnSpPr>
        <p:spPr>
          <a:xfrm rot="16200000" flipH="1">
            <a:off x="9532144" y="2910684"/>
            <a:ext cx="442912" cy="282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A_B"/>
          <p:cNvCxnSpPr/>
          <p:nvPr/>
        </p:nvCxnSpPr>
        <p:spPr>
          <a:xfrm>
            <a:off x="8050213" y="3049591"/>
            <a:ext cx="923925" cy="33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A_F"/>
          <p:cNvCxnSpPr/>
          <p:nvPr/>
        </p:nvCxnSpPr>
        <p:spPr>
          <a:xfrm>
            <a:off x="8443912" y="2647952"/>
            <a:ext cx="623888" cy="36195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A_E"/>
          <p:cNvCxnSpPr/>
          <p:nvPr/>
        </p:nvCxnSpPr>
        <p:spPr>
          <a:xfrm rot="16200000" flipH="1">
            <a:off x="8782051" y="2752728"/>
            <a:ext cx="466725" cy="12382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A_D"/>
          <p:cNvCxnSpPr/>
          <p:nvPr/>
        </p:nvCxnSpPr>
        <p:spPr>
          <a:xfrm rot="10800000" flipV="1">
            <a:off x="9072562" y="2828928"/>
            <a:ext cx="476250" cy="252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A_C"/>
          <p:cNvCxnSpPr/>
          <p:nvPr/>
        </p:nvCxnSpPr>
        <p:spPr>
          <a:xfrm rot="10800000">
            <a:off x="9067801" y="3086102"/>
            <a:ext cx="776287" cy="185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I_F"/>
          <p:cNvCxnSpPr/>
          <p:nvPr/>
        </p:nvCxnSpPr>
        <p:spPr>
          <a:xfrm rot="5400000">
            <a:off x="8243887" y="2028827"/>
            <a:ext cx="863600" cy="374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H_E"/>
          <p:cNvCxnSpPr/>
          <p:nvPr/>
        </p:nvCxnSpPr>
        <p:spPr>
          <a:xfrm rot="16200000" flipV="1">
            <a:off x="8247062" y="1866902"/>
            <a:ext cx="698500" cy="698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G_H"/>
          <p:cNvCxnSpPr/>
          <p:nvPr/>
        </p:nvCxnSpPr>
        <p:spPr>
          <a:xfrm rot="5400000" flipH="1" flipV="1">
            <a:off x="7599362" y="2317752"/>
            <a:ext cx="1123950" cy="196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J_E"/>
          <p:cNvCxnSpPr/>
          <p:nvPr/>
        </p:nvCxnSpPr>
        <p:spPr>
          <a:xfrm flipV="1">
            <a:off x="8958263" y="2060577"/>
            <a:ext cx="708025" cy="4953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J_D"/>
          <p:cNvCxnSpPr/>
          <p:nvPr/>
        </p:nvCxnSpPr>
        <p:spPr>
          <a:xfrm rot="5400000" flipH="1" flipV="1">
            <a:off x="9297193" y="2401096"/>
            <a:ext cx="693738" cy="120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J_L"/>
          <p:cNvCxnSpPr/>
          <p:nvPr/>
        </p:nvCxnSpPr>
        <p:spPr>
          <a:xfrm rot="10800000" flipV="1">
            <a:off x="9698038" y="2054228"/>
            <a:ext cx="639763" cy="22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J_K"/>
          <p:cNvCxnSpPr/>
          <p:nvPr/>
        </p:nvCxnSpPr>
        <p:spPr>
          <a:xfrm rot="16200000" flipH="1">
            <a:off x="9289257" y="1661322"/>
            <a:ext cx="701675" cy="1444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A_M"/>
          <p:cNvCxnSpPr/>
          <p:nvPr/>
        </p:nvCxnSpPr>
        <p:spPr>
          <a:xfrm rot="5400000" flipH="1" flipV="1">
            <a:off x="8585201" y="3333753"/>
            <a:ext cx="746125" cy="24447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A_N"/>
          <p:cNvCxnSpPr/>
          <p:nvPr/>
        </p:nvCxnSpPr>
        <p:spPr>
          <a:xfrm rot="16200000" flipV="1">
            <a:off x="8927306" y="3288509"/>
            <a:ext cx="846138" cy="47942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M_N"/>
          <p:cNvCxnSpPr/>
          <p:nvPr/>
        </p:nvCxnSpPr>
        <p:spPr>
          <a:xfrm rot="10800000">
            <a:off x="8836026" y="3836991"/>
            <a:ext cx="739775" cy="12223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 name="M_Q"/>
          <p:cNvCxnSpPr/>
          <p:nvPr/>
        </p:nvCxnSpPr>
        <p:spPr>
          <a:xfrm rot="5400000" flipH="1" flipV="1">
            <a:off x="8390731" y="4091784"/>
            <a:ext cx="693738" cy="24447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M_O"/>
          <p:cNvCxnSpPr/>
          <p:nvPr/>
        </p:nvCxnSpPr>
        <p:spPr>
          <a:xfrm rot="16200000" flipV="1">
            <a:off x="8707438" y="3981453"/>
            <a:ext cx="974725" cy="66992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 name="N_O"/>
          <p:cNvCxnSpPr/>
          <p:nvPr/>
        </p:nvCxnSpPr>
        <p:spPr>
          <a:xfrm rot="5400000" flipH="1" flipV="1">
            <a:off x="9156700" y="4340227"/>
            <a:ext cx="830262" cy="5238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N_P"/>
          <p:cNvCxnSpPr/>
          <p:nvPr/>
        </p:nvCxnSpPr>
        <p:spPr>
          <a:xfrm rot="16200000" flipV="1">
            <a:off x="9454357" y="4110834"/>
            <a:ext cx="822325" cy="4873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P_R"/>
          <p:cNvCxnSpPr/>
          <p:nvPr/>
        </p:nvCxnSpPr>
        <p:spPr>
          <a:xfrm rot="10800000" flipV="1">
            <a:off x="9521826" y="4781553"/>
            <a:ext cx="617537" cy="601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R_S"/>
          <p:cNvCxnSpPr/>
          <p:nvPr/>
        </p:nvCxnSpPr>
        <p:spPr>
          <a:xfrm rot="5400000" flipH="1" flipV="1">
            <a:off x="9004300" y="5649915"/>
            <a:ext cx="822325" cy="260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Q_O"/>
          <p:cNvCxnSpPr/>
          <p:nvPr/>
        </p:nvCxnSpPr>
        <p:spPr>
          <a:xfrm rot="10800000">
            <a:off x="8607426" y="4606927"/>
            <a:ext cx="884237" cy="16668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O_P"/>
          <p:cNvCxnSpPr/>
          <p:nvPr/>
        </p:nvCxnSpPr>
        <p:spPr>
          <a:xfrm flipV="1">
            <a:off x="9537701" y="4743452"/>
            <a:ext cx="585787" cy="4603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O_R"/>
          <p:cNvCxnSpPr/>
          <p:nvPr/>
        </p:nvCxnSpPr>
        <p:spPr>
          <a:xfrm rot="16200000" flipH="1">
            <a:off x="9274969" y="5066509"/>
            <a:ext cx="533400" cy="793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M_R"/>
          <p:cNvCxnSpPr/>
          <p:nvPr/>
        </p:nvCxnSpPr>
        <p:spPr>
          <a:xfrm rot="16200000" flipH="1">
            <a:off x="8398669" y="4294984"/>
            <a:ext cx="1555750" cy="65881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A"/>
          <p:cNvSpPr/>
          <p:nvPr/>
        </p:nvSpPr>
        <p:spPr>
          <a:xfrm>
            <a:off x="8882082" y="2857496"/>
            <a:ext cx="357190" cy="357190"/>
          </a:xfrm>
          <a:prstGeom prst="ellipse">
            <a:avLst/>
          </a:prstGeom>
          <a:solidFill>
            <a:srgbClr val="FF0000"/>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16" name="F"/>
          <p:cNvSpPr/>
          <p:nvPr/>
        </p:nvSpPr>
        <p:spPr>
          <a:xfrm>
            <a:off x="8382016" y="2571744"/>
            <a:ext cx="142876" cy="142876"/>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18" name="C"/>
          <p:cNvSpPr/>
          <p:nvPr/>
        </p:nvSpPr>
        <p:spPr>
          <a:xfrm>
            <a:off x="9739338" y="3143248"/>
            <a:ext cx="285752" cy="285752"/>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19" name="B"/>
          <p:cNvSpPr/>
          <p:nvPr/>
        </p:nvSpPr>
        <p:spPr>
          <a:xfrm>
            <a:off x="7881950" y="2857496"/>
            <a:ext cx="285752" cy="285752"/>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20" name="G"/>
          <p:cNvSpPr/>
          <p:nvPr/>
        </p:nvSpPr>
        <p:spPr>
          <a:xfrm>
            <a:off x="7568213" y="2035959"/>
            <a:ext cx="142876" cy="142876"/>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21" name="H"/>
          <p:cNvSpPr/>
          <p:nvPr/>
        </p:nvSpPr>
        <p:spPr>
          <a:xfrm>
            <a:off x="8167702" y="1785926"/>
            <a:ext cx="142876" cy="142876"/>
          </a:xfrm>
          <a:prstGeom prst="ellipse">
            <a:avLst/>
          </a:prstGeom>
          <a:solidFill>
            <a:srgbClr val="FF0000"/>
          </a:solidFill>
          <a:ln>
            <a:no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6" name="M"/>
          <p:cNvSpPr/>
          <p:nvPr/>
        </p:nvSpPr>
        <p:spPr>
          <a:xfrm>
            <a:off x="8739206" y="3714752"/>
            <a:ext cx="214314" cy="214314"/>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27" name="N"/>
          <p:cNvSpPr/>
          <p:nvPr/>
        </p:nvSpPr>
        <p:spPr>
          <a:xfrm>
            <a:off x="9444062" y="3786190"/>
            <a:ext cx="295276" cy="295276"/>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28" name="Q"/>
          <p:cNvSpPr/>
          <p:nvPr/>
        </p:nvSpPr>
        <p:spPr>
          <a:xfrm>
            <a:off x="8453454" y="4429132"/>
            <a:ext cx="285752" cy="285752"/>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29" name="O"/>
          <p:cNvSpPr/>
          <p:nvPr/>
        </p:nvSpPr>
        <p:spPr>
          <a:xfrm>
            <a:off x="9444062" y="4714884"/>
            <a:ext cx="152400" cy="152400"/>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31" name="R"/>
          <p:cNvSpPr/>
          <p:nvPr/>
        </p:nvSpPr>
        <p:spPr>
          <a:xfrm>
            <a:off x="9382148" y="5214950"/>
            <a:ext cx="285752" cy="285752"/>
          </a:xfrm>
          <a:prstGeom prst="ellipse">
            <a:avLst/>
          </a:prstGeom>
          <a:solidFill>
            <a:srgbClr val="FF0000"/>
          </a:solidFill>
          <a:ln>
            <a:no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2" name="S"/>
          <p:cNvSpPr/>
          <p:nvPr/>
        </p:nvSpPr>
        <p:spPr>
          <a:xfrm>
            <a:off x="9167834" y="6072206"/>
            <a:ext cx="214314" cy="214314"/>
          </a:xfrm>
          <a:prstGeom prst="ellipse">
            <a:avLst/>
          </a:prstGeom>
          <a:solidFill>
            <a:srgbClr val="FF0000"/>
          </a:solidFill>
          <a:ln>
            <a:no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cxnSp>
        <p:nvCxnSpPr>
          <p:cNvPr id="48" name="I_J"/>
          <p:cNvCxnSpPr/>
          <p:nvPr/>
        </p:nvCxnSpPr>
        <p:spPr>
          <a:xfrm>
            <a:off x="8882062" y="1809753"/>
            <a:ext cx="793750" cy="263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D_E"/>
          <p:cNvCxnSpPr/>
          <p:nvPr/>
        </p:nvCxnSpPr>
        <p:spPr>
          <a:xfrm>
            <a:off x="8966200" y="2579691"/>
            <a:ext cx="601662" cy="230187"/>
          </a:xfrm>
          <a:prstGeom prst="line">
            <a:avLst/>
          </a:prstGeom>
        </p:spPr>
        <p:style>
          <a:lnRef idx="1">
            <a:schemeClr val="accent1"/>
          </a:lnRef>
          <a:fillRef idx="0">
            <a:schemeClr val="accent1"/>
          </a:fillRef>
          <a:effectRef idx="0">
            <a:schemeClr val="accent1"/>
          </a:effectRef>
          <a:fontRef idx="minor">
            <a:schemeClr val="tx1"/>
          </a:fontRef>
        </p:style>
      </p:cxnSp>
      <p:sp>
        <p:nvSpPr>
          <p:cNvPr id="23" name="K"/>
          <p:cNvSpPr/>
          <p:nvPr/>
        </p:nvSpPr>
        <p:spPr>
          <a:xfrm>
            <a:off x="9453586" y="1285860"/>
            <a:ext cx="214314" cy="214314"/>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5" name="L"/>
          <p:cNvSpPr/>
          <p:nvPr/>
        </p:nvSpPr>
        <p:spPr>
          <a:xfrm>
            <a:off x="10239404" y="1928802"/>
            <a:ext cx="214314" cy="214314"/>
          </a:xfrm>
          <a:prstGeom prst="ellipse">
            <a:avLst/>
          </a:prstGeom>
          <a:solidFill>
            <a:srgbClr val="FF0000"/>
          </a:solidFill>
          <a:ln>
            <a:no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17" name="D"/>
          <p:cNvSpPr/>
          <p:nvPr/>
        </p:nvSpPr>
        <p:spPr>
          <a:xfrm>
            <a:off x="9453586" y="2714620"/>
            <a:ext cx="214314" cy="214314"/>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22" name="I"/>
          <p:cNvSpPr/>
          <p:nvPr/>
        </p:nvSpPr>
        <p:spPr>
          <a:xfrm>
            <a:off x="8739206" y="1643050"/>
            <a:ext cx="285752" cy="285752"/>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24" name="J"/>
          <p:cNvSpPr/>
          <p:nvPr/>
        </p:nvSpPr>
        <p:spPr>
          <a:xfrm>
            <a:off x="9534548" y="1928802"/>
            <a:ext cx="285752" cy="285752"/>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13" name="E"/>
          <p:cNvSpPr/>
          <p:nvPr/>
        </p:nvSpPr>
        <p:spPr>
          <a:xfrm>
            <a:off x="8882082" y="2500306"/>
            <a:ext cx="142876" cy="142876"/>
          </a:xfrm>
          <a:prstGeom prst="ellipse">
            <a:avLst/>
          </a:prstGeom>
          <a:solidFill>
            <a:srgbClr val="00B0F0"/>
          </a:solidFill>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7F7F7F"/>
              </a:solidFill>
              <a:ea typeface="微软雅黑" panose="020B0503020204020204" pitchFamily="34" charset="-122"/>
            </a:endParaRPr>
          </a:p>
        </p:txBody>
      </p:sp>
      <p:sp>
        <p:nvSpPr>
          <p:cNvPr id="66" name="矩形_5"/>
          <p:cNvSpPr/>
          <p:nvPr/>
        </p:nvSpPr>
        <p:spPr>
          <a:xfrm>
            <a:off x="1126268" y="4473574"/>
            <a:ext cx="5857916" cy="357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rgbClr val="7F7F7F"/>
                </a:solidFill>
                <a:latin typeface="微软雅黑" panose="020B0503020204020204" pitchFamily="34" charset="-122"/>
                <a:ea typeface="微软雅黑" panose="020B0503020204020204" pitchFamily="34" charset="-122"/>
              </a:rPr>
              <a:t>6.</a:t>
            </a:r>
            <a:r>
              <a:rPr lang="zh-CN" altLang="en-US" sz="1400" dirty="0">
                <a:solidFill>
                  <a:srgbClr val="7F7F7F"/>
                </a:solidFill>
                <a:latin typeface="微软雅黑" panose="020B0503020204020204" pitchFamily="34" charset="-122"/>
                <a:ea typeface="微软雅黑" panose="020B0503020204020204" pitchFamily="34" charset="-122"/>
              </a:rPr>
              <a:t>支持 </a:t>
            </a:r>
            <a:r>
              <a:rPr lang="en-US" altLang="zh-CN" sz="1400" dirty="0">
                <a:solidFill>
                  <a:srgbClr val="7F7F7F"/>
                </a:solidFill>
                <a:latin typeface="微软雅黑" panose="020B0503020204020204" pitchFamily="34" charset="-122"/>
                <a:ea typeface="微软雅黑" panose="020B0503020204020204" pitchFamily="34" charset="-122"/>
              </a:rPr>
              <a:t>AF_PACKET </a:t>
            </a:r>
            <a:r>
              <a:rPr lang="zh-CN" altLang="en-US" sz="1400" dirty="0">
                <a:solidFill>
                  <a:srgbClr val="7F7F7F"/>
                </a:solidFill>
                <a:latin typeface="微软雅黑" panose="020B0503020204020204" pitchFamily="34" charset="-122"/>
                <a:ea typeface="微软雅黑" panose="020B0503020204020204" pitchFamily="34" charset="-122"/>
              </a:rPr>
              <a:t>协议域，可直接从网口获取数据和映射用户数据</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75154" y="1516134"/>
            <a:ext cx="785818" cy="214314"/>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ea typeface="微软雅黑" panose="020B0503020204020204" pitchFamily="34" charset="-122"/>
              </a:rPr>
              <a:t>PING</a:t>
            </a:r>
            <a:endParaRPr lang="zh-CN" altLang="en-US" sz="1200" dirty="0">
              <a:solidFill>
                <a:schemeClr val="tx1"/>
              </a:solidFill>
              <a:ea typeface="微软雅黑" panose="020B0503020204020204" pitchFamily="34" charset="-122"/>
            </a:endParaRPr>
          </a:p>
        </p:txBody>
      </p:sp>
      <p:cxnSp>
        <p:nvCxnSpPr>
          <p:cNvPr id="5" name="直接箭头连接符 4"/>
          <p:cNvCxnSpPr/>
          <p:nvPr/>
        </p:nvCxnSpPr>
        <p:spPr>
          <a:xfrm>
            <a:off x="4578080" y="1727602"/>
            <a:ext cx="1408430" cy="420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246724" y="1516134"/>
            <a:ext cx="928694" cy="214314"/>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ea typeface="微软雅黑" panose="020B0503020204020204" pitchFamily="34" charset="-122"/>
              </a:rPr>
              <a:t>TELNET</a:t>
            </a:r>
            <a:endParaRPr lang="zh-CN" altLang="en-US" sz="1200" dirty="0">
              <a:solidFill>
                <a:schemeClr val="tx1"/>
              </a:solidFill>
              <a:ea typeface="微软雅黑" panose="020B0503020204020204" pitchFamily="34" charset="-122"/>
            </a:endParaRPr>
          </a:p>
        </p:txBody>
      </p:sp>
      <p:sp>
        <p:nvSpPr>
          <p:cNvPr id="7" name="矩形 6"/>
          <p:cNvSpPr/>
          <p:nvPr/>
        </p:nvSpPr>
        <p:spPr>
          <a:xfrm>
            <a:off x="6461170" y="1516134"/>
            <a:ext cx="785818" cy="214314"/>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ea typeface="微软雅黑" panose="020B0503020204020204" pitchFamily="34" charset="-122"/>
              </a:rPr>
              <a:t>FTP</a:t>
            </a:r>
            <a:endParaRPr lang="zh-CN" altLang="en-US" sz="1200" dirty="0">
              <a:solidFill>
                <a:schemeClr val="tx1"/>
              </a:solidFill>
              <a:ea typeface="微软雅黑" panose="020B0503020204020204" pitchFamily="34" charset="-122"/>
            </a:endParaRPr>
          </a:p>
        </p:txBody>
      </p:sp>
      <p:sp>
        <p:nvSpPr>
          <p:cNvPr id="8" name="矩形 7"/>
          <p:cNvSpPr/>
          <p:nvPr/>
        </p:nvSpPr>
        <p:spPr>
          <a:xfrm>
            <a:off x="8175682" y="1516134"/>
            <a:ext cx="928694" cy="214314"/>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ea typeface="微软雅黑" panose="020B0503020204020204" pitchFamily="34" charset="-122"/>
              </a:rPr>
              <a:t>SYSLOG</a:t>
            </a:r>
            <a:endParaRPr lang="zh-CN" altLang="en-US" sz="1200" dirty="0">
              <a:solidFill>
                <a:schemeClr val="tx1"/>
              </a:solidFill>
              <a:ea typeface="微软雅黑" panose="020B0503020204020204" pitchFamily="34" charset="-122"/>
            </a:endParaRPr>
          </a:p>
        </p:txBody>
      </p:sp>
      <p:sp>
        <p:nvSpPr>
          <p:cNvPr id="9" name="矩形 8"/>
          <p:cNvSpPr/>
          <p:nvPr/>
        </p:nvSpPr>
        <p:spPr>
          <a:xfrm>
            <a:off x="5032410" y="2159076"/>
            <a:ext cx="2990872" cy="214314"/>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ea typeface="微软雅黑" panose="020B0503020204020204" pitchFamily="34" charset="-122"/>
              </a:rPr>
              <a:t>BSD</a:t>
            </a:r>
            <a:r>
              <a:rPr lang="zh-CN" altLang="en-US" sz="1200" dirty="0">
                <a:solidFill>
                  <a:schemeClr val="tx1"/>
                </a:solidFill>
                <a:ea typeface="微软雅黑" panose="020B0503020204020204" pitchFamily="34" charset="-122"/>
              </a:rPr>
              <a:t>套接字</a:t>
            </a:r>
          </a:p>
        </p:txBody>
      </p:sp>
      <p:sp>
        <p:nvSpPr>
          <p:cNvPr id="10" name="矩形 9"/>
          <p:cNvSpPr/>
          <p:nvPr/>
        </p:nvSpPr>
        <p:spPr>
          <a:xfrm>
            <a:off x="4032278" y="2944894"/>
            <a:ext cx="928694" cy="21431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AF_INET</a:t>
            </a:r>
            <a:endParaRPr lang="zh-CN" altLang="en-US" sz="1200" dirty="0">
              <a:solidFill>
                <a:schemeClr val="bg1"/>
              </a:solidFill>
              <a:ea typeface="微软雅黑" panose="020B0503020204020204" pitchFamily="34" charset="-122"/>
            </a:endParaRPr>
          </a:p>
        </p:txBody>
      </p:sp>
      <p:sp>
        <p:nvSpPr>
          <p:cNvPr id="11" name="矩形 10"/>
          <p:cNvSpPr/>
          <p:nvPr/>
        </p:nvSpPr>
        <p:spPr>
          <a:xfrm>
            <a:off x="5246724" y="2941474"/>
            <a:ext cx="1073280" cy="21773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AF_INET6</a:t>
            </a:r>
            <a:endParaRPr lang="zh-CN" altLang="en-US" sz="1200" dirty="0">
              <a:solidFill>
                <a:schemeClr val="bg1"/>
              </a:solidFill>
              <a:ea typeface="微软雅黑" panose="020B0503020204020204" pitchFamily="34" charset="-122"/>
            </a:endParaRPr>
          </a:p>
        </p:txBody>
      </p:sp>
      <p:sp>
        <p:nvSpPr>
          <p:cNvPr id="12" name="矩形 11"/>
          <p:cNvSpPr/>
          <p:nvPr/>
        </p:nvSpPr>
        <p:spPr>
          <a:xfrm>
            <a:off x="8104244" y="2944894"/>
            <a:ext cx="928694" cy="21431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AF_UNIX</a:t>
            </a:r>
            <a:endParaRPr lang="zh-CN" altLang="en-US" sz="1200" dirty="0">
              <a:solidFill>
                <a:schemeClr val="bg1"/>
              </a:solidFill>
              <a:ea typeface="微软雅黑" panose="020B0503020204020204" pitchFamily="34" charset="-122"/>
            </a:endParaRPr>
          </a:p>
        </p:txBody>
      </p:sp>
      <p:sp>
        <p:nvSpPr>
          <p:cNvPr id="13" name="矩形 12"/>
          <p:cNvSpPr/>
          <p:nvPr/>
        </p:nvSpPr>
        <p:spPr>
          <a:xfrm>
            <a:off x="6818360" y="2944894"/>
            <a:ext cx="1071570" cy="21431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AF_PACKET</a:t>
            </a:r>
            <a:endParaRPr lang="zh-CN" altLang="en-US" sz="1200" dirty="0">
              <a:solidFill>
                <a:schemeClr val="bg1"/>
              </a:solidFill>
              <a:ea typeface="微软雅黑" panose="020B0503020204020204" pitchFamily="34" charset="-122"/>
            </a:endParaRPr>
          </a:p>
        </p:txBody>
      </p:sp>
      <p:sp>
        <p:nvSpPr>
          <p:cNvPr id="14" name="矩形 13"/>
          <p:cNvSpPr/>
          <p:nvPr/>
        </p:nvSpPr>
        <p:spPr>
          <a:xfrm>
            <a:off x="3817964" y="3730712"/>
            <a:ext cx="785818" cy="21431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UDP</a:t>
            </a:r>
            <a:endParaRPr lang="zh-CN" altLang="en-US" sz="1200" dirty="0">
              <a:solidFill>
                <a:schemeClr val="bg1"/>
              </a:solidFill>
              <a:ea typeface="微软雅黑" panose="020B0503020204020204" pitchFamily="34" charset="-122"/>
            </a:endParaRPr>
          </a:p>
        </p:txBody>
      </p:sp>
      <p:sp>
        <p:nvSpPr>
          <p:cNvPr id="15" name="矩形 14"/>
          <p:cNvSpPr/>
          <p:nvPr/>
        </p:nvSpPr>
        <p:spPr>
          <a:xfrm>
            <a:off x="5961104" y="3730712"/>
            <a:ext cx="785818" cy="21431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TCP</a:t>
            </a:r>
            <a:endParaRPr lang="zh-CN" altLang="en-US" sz="1200" dirty="0">
              <a:solidFill>
                <a:schemeClr val="bg1"/>
              </a:solidFill>
              <a:ea typeface="微软雅黑" panose="020B0503020204020204" pitchFamily="34" charset="-122"/>
            </a:endParaRPr>
          </a:p>
        </p:txBody>
      </p:sp>
      <p:sp>
        <p:nvSpPr>
          <p:cNvPr id="16" name="矩形 15"/>
          <p:cNvSpPr/>
          <p:nvPr/>
        </p:nvSpPr>
        <p:spPr>
          <a:xfrm>
            <a:off x="4460906" y="4230778"/>
            <a:ext cx="785818" cy="21431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IPv4</a:t>
            </a:r>
            <a:endParaRPr lang="zh-CN" altLang="en-US" sz="1200" dirty="0">
              <a:solidFill>
                <a:schemeClr val="bg1"/>
              </a:solidFill>
              <a:ea typeface="微软雅黑" panose="020B0503020204020204" pitchFamily="34" charset="-122"/>
            </a:endParaRPr>
          </a:p>
        </p:txBody>
      </p:sp>
      <p:sp>
        <p:nvSpPr>
          <p:cNvPr id="17" name="矩形 16"/>
          <p:cNvSpPr/>
          <p:nvPr/>
        </p:nvSpPr>
        <p:spPr>
          <a:xfrm>
            <a:off x="5603914" y="4230778"/>
            <a:ext cx="785818" cy="21431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IPv6</a:t>
            </a:r>
            <a:endParaRPr lang="zh-CN" altLang="en-US" sz="1200" dirty="0">
              <a:solidFill>
                <a:schemeClr val="bg1"/>
              </a:solidFill>
              <a:ea typeface="微软雅黑" panose="020B0503020204020204" pitchFamily="34" charset="-122"/>
            </a:endParaRPr>
          </a:p>
        </p:txBody>
      </p:sp>
      <p:sp>
        <p:nvSpPr>
          <p:cNvPr id="18" name="矩形 17"/>
          <p:cNvSpPr/>
          <p:nvPr/>
        </p:nvSpPr>
        <p:spPr>
          <a:xfrm>
            <a:off x="4532344" y="4802282"/>
            <a:ext cx="2857520" cy="214314"/>
          </a:xfrm>
          <a:prstGeom prst="rect">
            <a:avLst/>
          </a:prstGeom>
          <a:solidFill>
            <a:schemeClr val="tx1">
              <a:lumMod val="50000"/>
              <a:lumOff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ea typeface="微软雅黑" panose="020B0503020204020204" pitchFamily="34" charset="-122"/>
              </a:rPr>
              <a:t>标准网络接口</a:t>
            </a:r>
          </a:p>
        </p:txBody>
      </p:sp>
      <p:sp>
        <p:nvSpPr>
          <p:cNvPr id="19" name="矩形 18"/>
          <p:cNvSpPr/>
          <p:nvPr/>
        </p:nvSpPr>
        <p:spPr>
          <a:xfrm>
            <a:off x="5389600" y="5445224"/>
            <a:ext cx="785818" cy="214314"/>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PPP</a:t>
            </a:r>
            <a:endParaRPr lang="zh-CN" altLang="en-US" sz="1200" dirty="0">
              <a:solidFill>
                <a:schemeClr val="bg1"/>
              </a:solidFill>
              <a:ea typeface="微软雅黑" panose="020B0503020204020204" pitchFamily="34" charset="-122"/>
            </a:endParaRPr>
          </a:p>
        </p:txBody>
      </p:sp>
      <p:sp>
        <p:nvSpPr>
          <p:cNvPr id="20" name="矩形 19"/>
          <p:cNvSpPr/>
          <p:nvPr/>
        </p:nvSpPr>
        <p:spPr>
          <a:xfrm>
            <a:off x="6246856" y="5445224"/>
            <a:ext cx="785818" cy="214314"/>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SLIP</a:t>
            </a:r>
            <a:endParaRPr lang="zh-CN" altLang="en-US" sz="1200" dirty="0">
              <a:solidFill>
                <a:schemeClr val="bg1"/>
              </a:solidFill>
              <a:ea typeface="微软雅黑" panose="020B0503020204020204" pitchFamily="34" charset="-122"/>
            </a:endParaRPr>
          </a:p>
        </p:txBody>
      </p:sp>
      <p:sp>
        <p:nvSpPr>
          <p:cNvPr id="21" name="矩形 20"/>
          <p:cNvSpPr/>
          <p:nvPr/>
        </p:nvSpPr>
        <p:spPr>
          <a:xfrm>
            <a:off x="7104112" y="5445224"/>
            <a:ext cx="928694" cy="214314"/>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ea typeface="微软雅黑" panose="020B0503020204020204" pitchFamily="34" charset="-122"/>
              </a:rPr>
              <a:t>ethernet</a:t>
            </a:r>
            <a:endParaRPr lang="zh-CN" altLang="en-US" sz="1200" dirty="0">
              <a:solidFill>
                <a:schemeClr val="bg1"/>
              </a:solidFill>
              <a:ea typeface="微软雅黑" panose="020B0503020204020204" pitchFamily="34" charset="-122"/>
            </a:endParaRPr>
          </a:p>
        </p:txBody>
      </p:sp>
      <p:sp>
        <p:nvSpPr>
          <p:cNvPr id="22" name="矩形 21"/>
          <p:cNvSpPr/>
          <p:nvPr/>
        </p:nvSpPr>
        <p:spPr>
          <a:xfrm>
            <a:off x="3583700" y="5461754"/>
            <a:ext cx="877206" cy="197784"/>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wireless</a:t>
            </a:r>
            <a:endParaRPr lang="zh-CN" altLang="en-US" sz="1200" dirty="0">
              <a:solidFill>
                <a:schemeClr val="bg1"/>
              </a:solidFill>
              <a:ea typeface="微软雅黑" panose="020B0503020204020204" pitchFamily="34" charset="-122"/>
            </a:endParaRPr>
          </a:p>
        </p:txBody>
      </p:sp>
      <p:sp>
        <p:nvSpPr>
          <p:cNvPr id="23" name="矩形 22"/>
          <p:cNvSpPr/>
          <p:nvPr/>
        </p:nvSpPr>
        <p:spPr>
          <a:xfrm>
            <a:off x="7461302" y="6016728"/>
            <a:ext cx="785818" cy="214314"/>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ARP</a:t>
            </a:r>
            <a:endParaRPr lang="zh-CN" altLang="en-US" sz="1200" dirty="0">
              <a:solidFill>
                <a:schemeClr val="bg1"/>
              </a:solidFill>
              <a:ea typeface="微软雅黑" panose="020B0503020204020204" pitchFamily="34" charset="-122"/>
            </a:endParaRPr>
          </a:p>
        </p:txBody>
      </p:sp>
      <p:cxnSp>
        <p:nvCxnSpPr>
          <p:cNvPr id="24" name="直接箭头连接符 23"/>
          <p:cNvCxnSpPr/>
          <p:nvPr/>
        </p:nvCxnSpPr>
        <p:spPr>
          <a:xfrm>
            <a:off x="5726160" y="1735222"/>
            <a:ext cx="482600" cy="425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0800000" flipV="1">
            <a:off x="6348460" y="1741572"/>
            <a:ext cx="508000" cy="431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10800000" flipV="1">
            <a:off x="6934560" y="1728872"/>
            <a:ext cx="1526874" cy="425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10800000" flipV="1">
            <a:off x="4551410" y="2382922"/>
            <a:ext cx="1473200" cy="565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5672185" y="2417847"/>
            <a:ext cx="565150" cy="482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683428" y="2370222"/>
            <a:ext cx="677852" cy="584200"/>
          </a:xfrm>
          <a:prstGeom prst="straightConnector1">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箭头连接符 29"/>
          <p:cNvCxnSpPr/>
          <p:nvPr/>
        </p:nvCxnSpPr>
        <p:spPr>
          <a:xfrm>
            <a:off x="7141590" y="2376572"/>
            <a:ext cx="1316970" cy="562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rot="5400000">
            <a:off x="4030696" y="3260822"/>
            <a:ext cx="576264" cy="373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541886" y="3168736"/>
            <a:ext cx="1698625" cy="5603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rot="10800000" flipV="1">
            <a:off x="4252960" y="3159212"/>
            <a:ext cx="1341440" cy="5635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694410" y="3163972"/>
            <a:ext cx="641350" cy="565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rot="16200000" flipH="1">
            <a:off x="4148185" y="3573547"/>
            <a:ext cx="1047750" cy="254000"/>
          </a:xfrm>
          <a:prstGeom prst="straightConnector1">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箭头连接符 35"/>
          <p:cNvCxnSpPr/>
          <p:nvPr/>
        </p:nvCxnSpPr>
        <p:spPr>
          <a:xfrm rot="16200000" flipH="1">
            <a:off x="5214985" y="3605297"/>
            <a:ext cx="1073150" cy="19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354560" y="3938672"/>
            <a:ext cx="1479550" cy="2794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4329160" y="3945022"/>
            <a:ext cx="400050" cy="2794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rot="10800000" flipV="1">
            <a:off x="4875260" y="3945022"/>
            <a:ext cx="1352550" cy="279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rot="10800000" flipV="1">
            <a:off x="5942060" y="3951372"/>
            <a:ext cx="349250" cy="273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4957810" y="4453022"/>
            <a:ext cx="414650" cy="360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rot="5400000">
            <a:off x="5794420" y="4635582"/>
            <a:ext cx="373380" cy="13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rot="5400000">
            <a:off x="5762039" y="5172801"/>
            <a:ext cx="411480" cy="120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rot="16200000" flipH="1">
            <a:off x="6234385" y="5069827"/>
            <a:ext cx="432490" cy="320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734006" y="5022550"/>
            <a:ext cx="727296" cy="423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rot="10800000" flipV="1">
            <a:off x="4945252" y="5019442"/>
            <a:ext cx="730101" cy="425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rot="16200000" flipH="1">
            <a:off x="7633698" y="5721446"/>
            <a:ext cx="357206" cy="233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rot="16200000" flipV="1">
            <a:off x="7454638" y="5725246"/>
            <a:ext cx="350520" cy="234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7961368" y="4373654"/>
            <a:ext cx="928694" cy="21431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ea typeface="微软雅黑" panose="020B0503020204020204" pitchFamily="34" charset="-122"/>
              </a:rPr>
              <a:t>双向管道</a:t>
            </a:r>
          </a:p>
        </p:txBody>
      </p:sp>
      <p:sp>
        <p:nvSpPr>
          <p:cNvPr id="50" name="矩形 49"/>
          <p:cNvSpPr/>
          <p:nvPr/>
        </p:nvSpPr>
        <p:spPr>
          <a:xfrm>
            <a:off x="8604310" y="3730712"/>
            <a:ext cx="928694" cy="21431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ea typeface="微软雅黑" panose="020B0503020204020204" pitchFamily="34" charset="-122"/>
              </a:rPr>
              <a:t>证书认证</a:t>
            </a:r>
          </a:p>
        </p:txBody>
      </p:sp>
      <p:cxnSp>
        <p:nvCxnSpPr>
          <p:cNvPr id="51" name="直接箭头连接符 50"/>
          <p:cNvCxnSpPr/>
          <p:nvPr/>
        </p:nvCxnSpPr>
        <p:spPr>
          <a:xfrm rot="16200000" flipH="1">
            <a:off x="7845876" y="3758094"/>
            <a:ext cx="1214443" cy="16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rot="16200000" flipH="1">
            <a:off x="8404990" y="3213272"/>
            <a:ext cx="574834" cy="461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2460642" y="2586116"/>
            <a:ext cx="7072362" cy="1588"/>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2460642" y="1944762"/>
            <a:ext cx="7072362" cy="1588"/>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2460642" y="4659406"/>
            <a:ext cx="7072362" cy="1588"/>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2389204" y="1516134"/>
            <a:ext cx="928694" cy="2143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7F7F7F"/>
                </a:solidFill>
                <a:latin typeface="微软雅黑" panose="020B0503020204020204" pitchFamily="34" charset="-122"/>
                <a:ea typeface="微软雅黑" panose="020B0503020204020204" pitchFamily="34" charset="-122"/>
              </a:rPr>
              <a:t>网络应用</a:t>
            </a:r>
          </a:p>
        </p:txBody>
      </p:sp>
      <p:sp>
        <p:nvSpPr>
          <p:cNvPr id="57" name="矩形 56"/>
          <p:cNvSpPr/>
          <p:nvPr/>
        </p:nvSpPr>
        <p:spPr>
          <a:xfrm>
            <a:off x="2389204" y="2159076"/>
            <a:ext cx="928694" cy="2143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7F7F7F"/>
                </a:solidFill>
                <a:latin typeface="微软雅黑" panose="020B0503020204020204" pitchFamily="34" charset="-122"/>
                <a:ea typeface="微软雅黑" panose="020B0503020204020204" pitchFamily="34" charset="-122"/>
              </a:rPr>
              <a:t>接口界面</a:t>
            </a:r>
          </a:p>
        </p:txBody>
      </p:sp>
      <p:sp>
        <p:nvSpPr>
          <p:cNvPr id="58" name="矩形 57"/>
          <p:cNvSpPr/>
          <p:nvPr/>
        </p:nvSpPr>
        <p:spPr>
          <a:xfrm>
            <a:off x="2460642" y="4302216"/>
            <a:ext cx="928694" cy="2143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7F7F7F"/>
                </a:solidFill>
                <a:latin typeface="微软雅黑" panose="020B0503020204020204" pitchFamily="34" charset="-122"/>
                <a:ea typeface="微软雅黑" panose="020B0503020204020204" pitchFamily="34" charset="-122"/>
              </a:rPr>
              <a:t>协议分层</a:t>
            </a:r>
          </a:p>
        </p:txBody>
      </p:sp>
      <p:sp>
        <p:nvSpPr>
          <p:cNvPr id="59" name="矩形 58"/>
          <p:cNvSpPr/>
          <p:nvPr/>
        </p:nvSpPr>
        <p:spPr>
          <a:xfrm>
            <a:off x="2460642" y="4945158"/>
            <a:ext cx="928694" cy="2143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7F7F7F"/>
                </a:solidFill>
                <a:latin typeface="微软雅黑" panose="020B0503020204020204" pitchFamily="34" charset="-122"/>
                <a:ea typeface="微软雅黑" panose="020B0503020204020204" pitchFamily="34" charset="-122"/>
              </a:rPr>
              <a:t>网络设备</a:t>
            </a:r>
          </a:p>
        </p:txBody>
      </p:sp>
      <p:sp>
        <p:nvSpPr>
          <p:cNvPr id="60" name="矩形 59"/>
          <p:cNvSpPr/>
          <p:nvPr/>
        </p:nvSpPr>
        <p:spPr>
          <a:xfrm>
            <a:off x="7461302" y="1516134"/>
            <a:ext cx="500066" cy="214314"/>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ea typeface="微软雅黑" panose="020B0503020204020204" pitchFamily="34" charset="-122"/>
              </a:rPr>
              <a:t>. . .</a:t>
            </a:r>
            <a:endParaRPr lang="zh-CN" altLang="en-US" sz="1200" dirty="0">
              <a:solidFill>
                <a:schemeClr val="tx1"/>
              </a:solidFill>
              <a:ea typeface="微软雅黑" panose="020B0503020204020204" pitchFamily="34" charset="-122"/>
            </a:endParaRPr>
          </a:p>
        </p:txBody>
      </p:sp>
      <p:sp>
        <p:nvSpPr>
          <p:cNvPr id="61" name="矩形 60"/>
          <p:cNvSpPr/>
          <p:nvPr/>
        </p:nvSpPr>
        <p:spPr>
          <a:xfrm>
            <a:off x="4125103" y="360000"/>
            <a:ext cx="3941794" cy="412668"/>
          </a:xfrm>
          <a:prstGeom prst="rect">
            <a:avLst/>
          </a:prstGeom>
          <a:no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numCol="1" rtlCol="0" anchor="ctr"/>
          <a:lstStyle/>
          <a:p>
            <a:pPr algn="ctr"/>
            <a:r>
              <a:rPr lang="zh-CN" altLang="en-US" sz="2400" b="1" dirty="0">
                <a:solidFill>
                  <a:srgbClr val="7F7F7F"/>
                </a:solidFill>
                <a:latin typeface="微软雅黑" panose="020B0503020204020204" pitchFamily="34" charset="-122"/>
                <a:ea typeface="微软雅黑" panose="020B0503020204020204" pitchFamily="34" charset="-122"/>
              </a:rPr>
              <a:t>网络架构</a:t>
            </a:r>
          </a:p>
        </p:txBody>
      </p:sp>
      <p:sp>
        <p:nvSpPr>
          <p:cNvPr id="62" name="矩形 61"/>
          <p:cNvSpPr/>
          <p:nvPr/>
        </p:nvSpPr>
        <p:spPr>
          <a:xfrm>
            <a:off x="4532344" y="5445224"/>
            <a:ext cx="785818" cy="214314"/>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radio</a:t>
            </a:r>
            <a:endParaRPr lang="zh-CN" altLang="en-US" sz="1200" dirty="0">
              <a:solidFill>
                <a:schemeClr val="bg1"/>
              </a:solidFill>
              <a:ea typeface="微软雅黑" panose="020B0503020204020204" pitchFamily="34" charset="-122"/>
            </a:endParaRPr>
          </a:p>
        </p:txBody>
      </p:sp>
      <p:cxnSp>
        <p:nvCxnSpPr>
          <p:cNvPr id="63" name="直接箭头连接符 62"/>
          <p:cNvCxnSpPr/>
          <p:nvPr/>
        </p:nvCxnSpPr>
        <p:spPr>
          <a:xfrm rot="10800000" flipV="1">
            <a:off x="4246594" y="5011822"/>
            <a:ext cx="1126820" cy="433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rot="5400000">
            <a:off x="6196378" y="3684032"/>
            <a:ext cx="1646873" cy="597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389864" y="3730712"/>
            <a:ext cx="928694" cy="21431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ea typeface="微软雅黑" panose="020B0503020204020204" pitchFamily="34" charset="-122"/>
              </a:rPr>
              <a:t>内存映射</a:t>
            </a:r>
          </a:p>
        </p:txBody>
      </p:sp>
      <p:cxnSp>
        <p:nvCxnSpPr>
          <p:cNvPr id="66" name="直接箭头连接符 65"/>
          <p:cNvCxnSpPr/>
          <p:nvPr/>
        </p:nvCxnSpPr>
        <p:spPr>
          <a:xfrm rot="16200000" flipH="1">
            <a:off x="7261982" y="3215653"/>
            <a:ext cx="574834" cy="461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81818" y="831336"/>
            <a:ext cx="3643338" cy="1396909"/>
          </a:xfrm>
          <a:prstGeom prst="rect">
            <a:avLst/>
          </a:prstGeom>
          <a:noFill/>
          <a:ln>
            <a:solidFill>
              <a:srgbClr val="00B0F0"/>
            </a:solidFill>
          </a:ln>
        </p:spPr>
        <p:txBody>
          <a:bodyPr wrap="square" rtlCol="0">
            <a:spAutoFit/>
          </a:bodyPr>
          <a:lstStyle/>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有线与无线网络系统在此并无任何区别，都对上提供标准的网络接口，应用程序可以无缝的工作在有线与无线网络之上，他们之间没有任何差别。</a:t>
            </a:r>
          </a:p>
        </p:txBody>
      </p:sp>
      <p:sp>
        <p:nvSpPr>
          <p:cNvPr id="4" name="DRuter"/>
          <p:cNvSpPr/>
          <p:nvPr/>
        </p:nvSpPr>
        <p:spPr>
          <a:xfrm>
            <a:off x="6881818" y="2354544"/>
            <a:ext cx="3643338" cy="2658633"/>
          </a:xfrm>
          <a:prstGeom prst="wedgeRectCallout">
            <a:avLst>
              <a:gd name="adj1" fmla="val -58192"/>
              <a:gd name="adj2" fmla="val -35142"/>
            </a:avLst>
          </a:prstGeom>
          <a:noFill/>
          <a:ln>
            <a:solidFill>
              <a:srgbClr val="00B0F0"/>
            </a:solidFill>
          </a:ln>
        </p:spPr>
        <p:txBody>
          <a:bodyPr wrap="square" rtlCol="0">
            <a:spAutoFit/>
          </a:bodyPr>
          <a:lstStyle/>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动态路由协议：</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此层实现了无线网络的自动组网功能，目前支持的协议有 </a:t>
            </a:r>
            <a:r>
              <a:rPr lang="en-US" altLang="zh-CN" sz="1400" dirty="0">
                <a:solidFill>
                  <a:srgbClr val="7F7F7F"/>
                </a:solidFill>
                <a:latin typeface="微软雅黑" panose="020B0503020204020204" pitchFamily="34" charset="-122"/>
                <a:ea typeface="微软雅黑" panose="020B0503020204020204" pitchFamily="34" charset="-122"/>
              </a:rPr>
              <a:t>MAODV</a:t>
            </a:r>
            <a:r>
              <a:rPr lang="zh-CN" altLang="en-US" sz="1400" dirty="0">
                <a:solidFill>
                  <a:srgbClr val="7F7F7F"/>
                </a:solidFill>
                <a:latin typeface="微软雅黑" panose="020B0503020204020204" pitchFamily="34" charset="-122"/>
                <a:ea typeface="微软雅黑" panose="020B0503020204020204" pitchFamily="34" charset="-122"/>
              </a:rPr>
              <a:t>，此协议适用于中等规模且节点变化较为快速的网络。</a:t>
            </a:r>
            <a:r>
              <a:rPr lang="en-US" altLang="zh-CN" sz="1400" dirty="0">
                <a:solidFill>
                  <a:srgbClr val="7F7F7F"/>
                </a:solidFill>
                <a:latin typeface="微软雅黑" panose="020B0503020204020204" pitchFamily="34" charset="-122"/>
                <a:ea typeface="微软雅黑" panose="020B0503020204020204" pitchFamily="34" charset="-122"/>
              </a:rPr>
              <a:t>RPL </a:t>
            </a:r>
            <a:r>
              <a:rPr lang="zh-CN" altLang="en-US" sz="1400" dirty="0">
                <a:solidFill>
                  <a:srgbClr val="7F7F7F"/>
                </a:solidFill>
                <a:latin typeface="微软雅黑" panose="020B0503020204020204" pitchFamily="34" charset="-122"/>
                <a:ea typeface="微软雅黑" panose="020B0503020204020204" pitchFamily="34" charset="-122"/>
              </a:rPr>
              <a:t>为当前计划支持的路由交换协议。</a:t>
            </a:r>
            <a:r>
              <a:rPr lang="en-US" altLang="zh-CN" sz="1400" dirty="0">
                <a:solidFill>
                  <a:srgbClr val="7F7F7F"/>
                </a:solidFill>
                <a:latin typeface="微软雅黑" panose="020B0503020204020204" pitchFamily="34" charset="-122"/>
                <a:ea typeface="微软雅黑" panose="020B0503020204020204" pitchFamily="34" charset="-122"/>
              </a:rPr>
              <a:t>RPL </a:t>
            </a:r>
            <a:r>
              <a:rPr lang="zh-CN" altLang="en-US" sz="1400" dirty="0">
                <a:solidFill>
                  <a:srgbClr val="7F7F7F"/>
                </a:solidFill>
                <a:latin typeface="微软雅黑" panose="020B0503020204020204" pitchFamily="34" charset="-122"/>
                <a:ea typeface="微软雅黑" panose="020B0503020204020204" pitchFamily="34" charset="-122"/>
              </a:rPr>
              <a:t>协议于 </a:t>
            </a:r>
            <a:r>
              <a:rPr lang="en-US" altLang="zh-CN" sz="1400" dirty="0">
                <a:solidFill>
                  <a:srgbClr val="7F7F7F"/>
                </a:solidFill>
                <a:latin typeface="微软雅黑" panose="020B0503020204020204" pitchFamily="34" charset="-122"/>
                <a:ea typeface="微软雅黑" panose="020B0503020204020204" pitchFamily="34" charset="-122"/>
              </a:rPr>
              <a:t>2012 </a:t>
            </a:r>
            <a:r>
              <a:rPr lang="zh-CN" altLang="en-US" sz="1400" dirty="0">
                <a:solidFill>
                  <a:srgbClr val="7F7F7F"/>
                </a:solidFill>
                <a:latin typeface="微软雅黑" panose="020B0503020204020204" pitchFamily="34" charset="-122"/>
                <a:ea typeface="微软雅黑" panose="020B0503020204020204" pitchFamily="34" charset="-122"/>
              </a:rPr>
              <a:t>年取得 </a:t>
            </a:r>
            <a:r>
              <a:rPr lang="en-US" altLang="zh-CN" sz="1400" dirty="0">
                <a:solidFill>
                  <a:srgbClr val="7F7F7F"/>
                </a:solidFill>
                <a:latin typeface="微软雅黑" panose="020B0503020204020204" pitchFamily="34" charset="-122"/>
                <a:ea typeface="微软雅黑" panose="020B0503020204020204" pitchFamily="34" charset="-122"/>
              </a:rPr>
              <a:t>RFC </a:t>
            </a:r>
            <a:r>
              <a:rPr lang="zh-CN" altLang="en-US" sz="1400" dirty="0">
                <a:solidFill>
                  <a:srgbClr val="7F7F7F"/>
                </a:solidFill>
                <a:latin typeface="微软雅黑" panose="020B0503020204020204" pitchFamily="34" charset="-122"/>
                <a:ea typeface="微软雅黑" panose="020B0503020204020204" pitchFamily="34" charset="-122"/>
              </a:rPr>
              <a:t>标准编号（</a:t>
            </a:r>
            <a:r>
              <a:rPr lang="en-US" altLang="zh-CN" sz="1400" dirty="0">
                <a:solidFill>
                  <a:srgbClr val="7F7F7F"/>
                </a:solidFill>
                <a:latin typeface="微软雅黑" panose="020B0503020204020204" pitchFamily="34" charset="-122"/>
                <a:ea typeface="微软雅黑" panose="020B0503020204020204" pitchFamily="34" charset="-122"/>
              </a:rPr>
              <a:t>RFC 6550</a:t>
            </a:r>
            <a:r>
              <a:rPr lang="zh-CN" altLang="en-US" sz="1400" dirty="0">
                <a:solidFill>
                  <a:srgbClr val="7F7F7F"/>
                </a:solidFill>
                <a:latin typeface="微软雅黑" panose="020B0503020204020204" pitchFamily="34" charset="-122"/>
                <a:ea typeface="微软雅黑" panose="020B0503020204020204" pitchFamily="34" charset="-122"/>
              </a:rPr>
              <a:t>），成为标准的路由交换协议，它主要用在 </a:t>
            </a:r>
            <a:r>
              <a:rPr lang="en-US" altLang="zh-CN" sz="1400" dirty="0">
                <a:solidFill>
                  <a:srgbClr val="7F7F7F"/>
                </a:solidFill>
                <a:latin typeface="微软雅黑" panose="020B0503020204020204" pitchFamily="34" charset="-122"/>
                <a:ea typeface="微软雅黑" panose="020B0503020204020204" pitchFamily="34" charset="-122"/>
              </a:rPr>
              <a:t>IPv6 </a:t>
            </a:r>
            <a:r>
              <a:rPr lang="zh-CN" altLang="en-US" sz="1400" dirty="0">
                <a:solidFill>
                  <a:srgbClr val="7F7F7F"/>
                </a:solidFill>
                <a:latin typeface="微软雅黑" panose="020B0503020204020204" pitchFamily="34" charset="-122"/>
                <a:ea typeface="微软雅黑" panose="020B0503020204020204" pitchFamily="34" charset="-122"/>
              </a:rPr>
              <a:t>低功耗无线通信系统之中。</a:t>
            </a:r>
          </a:p>
        </p:txBody>
      </p:sp>
      <p:sp>
        <p:nvSpPr>
          <p:cNvPr id="5" name="无线网络接口"/>
          <p:cNvSpPr/>
          <p:nvPr/>
        </p:nvSpPr>
        <p:spPr>
          <a:xfrm>
            <a:off x="6881818" y="2831202"/>
            <a:ext cx="3643338" cy="2974063"/>
          </a:xfrm>
          <a:prstGeom prst="wedgeRectCallout">
            <a:avLst>
              <a:gd name="adj1" fmla="val -58156"/>
              <a:gd name="adj2" fmla="val -31581"/>
            </a:avLst>
          </a:prstGeom>
          <a:noFill/>
          <a:ln>
            <a:solidFill>
              <a:srgbClr val="00B0F0"/>
            </a:solidFill>
          </a:ln>
        </p:spPr>
        <p:txBody>
          <a:bodyPr wrap="square" rtlCol="0">
            <a:spAutoFit/>
          </a:bodyPr>
          <a:lstStyle/>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无线网络接口：</a:t>
            </a:r>
          </a:p>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系统提供标准的 </a:t>
            </a:r>
            <a:r>
              <a:rPr lang="en-US" altLang="zh-CN" sz="1400" dirty="0">
                <a:solidFill>
                  <a:srgbClr val="7F7F7F"/>
                </a:solidFill>
                <a:latin typeface="微软雅黑" panose="020B0503020204020204" pitchFamily="34" charset="-122"/>
                <a:ea typeface="微软雅黑" panose="020B0503020204020204" pitchFamily="34" charset="-122"/>
              </a:rPr>
              <a:t>IEEE802.15.4 </a:t>
            </a:r>
            <a:r>
              <a:rPr lang="zh-CN" altLang="en-US" sz="1400" dirty="0">
                <a:solidFill>
                  <a:srgbClr val="7F7F7F"/>
                </a:solidFill>
                <a:latin typeface="微软雅黑" panose="020B0503020204020204" pitchFamily="34" charset="-122"/>
                <a:ea typeface="微软雅黑" panose="020B0503020204020204" pitchFamily="34" charset="-122"/>
              </a:rPr>
              <a:t>无线网络接口分组交换功能，由于无线网络为了减少碰撞，一般都使用较短的数据包，但 </a:t>
            </a:r>
            <a:r>
              <a:rPr lang="en-US" altLang="zh-CN" sz="1400" dirty="0">
                <a:solidFill>
                  <a:srgbClr val="7F7F7F"/>
                </a:solidFill>
                <a:latin typeface="微软雅黑" panose="020B0503020204020204" pitchFamily="34" charset="-122"/>
                <a:ea typeface="微软雅黑" panose="020B0503020204020204" pitchFamily="34" charset="-122"/>
              </a:rPr>
              <a:t>IPv6 </a:t>
            </a:r>
            <a:r>
              <a:rPr lang="zh-CN" altLang="en-US" sz="1400" dirty="0">
                <a:solidFill>
                  <a:srgbClr val="7F7F7F"/>
                </a:solidFill>
                <a:latin typeface="微软雅黑" panose="020B0503020204020204" pitchFamily="34" charset="-122"/>
                <a:ea typeface="微软雅黑" panose="020B0503020204020204" pitchFamily="34" charset="-122"/>
              </a:rPr>
              <a:t>规定网络接口的 </a:t>
            </a:r>
            <a:r>
              <a:rPr lang="en-US" altLang="zh-CN" sz="1400" dirty="0">
                <a:solidFill>
                  <a:srgbClr val="7F7F7F"/>
                </a:solidFill>
                <a:latin typeface="微软雅黑" panose="020B0503020204020204" pitchFamily="34" charset="-122"/>
                <a:ea typeface="微软雅黑" panose="020B0503020204020204" pitchFamily="34" charset="-122"/>
              </a:rPr>
              <a:t>MTU </a:t>
            </a:r>
            <a:r>
              <a:rPr lang="zh-CN" altLang="en-US" sz="1400" dirty="0">
                <a:solidFill>
                  <a:srgbClr val="7F7F7F"/>
                </a:solidFill>
                <a:latin typeface="微软雅黑" panose="020B0503020204020204" pitchFamily="34" charset="-122"/>
                <a:ea typeface="微软雅黑" panose="020B0503020204020204" pitchFamily="34" charset="-122"/>
              </a:rPr>
              <a:t>不得低于 </a:t>
            </a:r>
            <a:r>
              <a:rPr lang="en-US" altLang="zh-CN" sz="1400" dirty="0">
                <a:solidFill>
                  <a:srgbClr val="7F7F7F"/>
                </a:solidFill>
                <a:latin typeface="微软雅黑" panose="020B0503020204020204" pitchFamily="34" charset="-122"/>
                <a:ea typeface="微软雅黑" panose="020B0503020204020204" pitchFamily="34" charset="-122"/>
              </a:rPr>
              <a:t>1280 </a:t>
            </a:r>
            <a:r>
              <a:rPr lang="zh-CN" altLang="en-US" sz="1400" dirty="0">
                <a:solidFill>
                  <a:srgbClr val="7F7F7F"/>
                </a:solidFill>
                <a:latin typeface="微软雅黑" panose="020B0503020204020204" pitchFamily="34" charset="-122"/>
                <a:ea typeface="微软雅黑" panose="020B0503020204020204" pitchFamily="34" charset="-122"/>
              </a:rPr>
              <a:t>字节，所以这里也负责了基于 </a:t>
            </a:r>
            <a:r>
              <a:rPr lang="en-US" altLang="zh-CN" sz="1400" dirty="0">
                <a:solidFill>
                  <a:srgbClr val="7F7F7F"/>
                </a:solidFill>
                <a:latin typeface="微软雅黑" panose="020B0503020204020204" pitchFamily="34" charset="-122"/>
                <a:ea typeface="微软雅黑" panose="020B0503020204020204" pitchFamily="34" charset="-122"/>
              </a:rPr>
              <a:t>MAC </a:t>
            </a:r>
            <a:r>
              <a:rPr lang="zh-CN" altLang="en-US" sz="1400" dirty="0">
                <a:solidFill>
                  <a:srgbClr val="7F7F7F"/>
                </a:solidFill>
                <a:latin typeface="微软雅黑" panose="020B0503020204020204" pitchFamily="34" charset="-122"/>
                <a:ea typeface="微软雅黑" panose="020B0503020204020204" pitchFamily="34" charset="-122"/>
              </a:rPr>
              <a:t>层的数据包分拆与合并功能。对于不符合</a:t>
            </a:r>
            <a:r>
              <a:rPr lang="en-US" altLang="zh-CN" sz="1400" dirty="0">
                <a:solidFill>
                  <a:srgbClr val="7F7F7F"/>
                </a:solidFill>
                <a:latin typeface="微软雅黑" panose="020B0503020204020204" pitchFamily="34" charset="-122"/>
                <a:ea typeface="微软雅黑" panose="020B0503020204020204" pitchFamily="34" charset="-122"/>
              </a:rPr>
              <a:t>IEEE802.15.4 </a:t>
            </a:r>
            <a:r>
              <a:rPr lang="zh-CN" altLang="en-US" sz="1400" dirty="0">
                <a:solidFill>
                  <a:srgbClr val="7F7F7F"/>
                </a:solidFill>
                <a:latin typeface="微软雅黑" panose="020B0503020204020204" pitchFamily="34" charset="-122"/>
                <a:ea typeface="微软雅黑" panose="020B0503020204020204" pitchFamily="34" charset="-122"/>
              </a:rPr>
              <a:t>标准的射频接口可以在射频驱动中虚拟成此类接口。</a:t>
            </a:r>
          </a:p>
        </p:txBody>
      </p:sp>
      <p:sp>
        <p:nvSpPr>
          <p:cNvPr id="6" name="MAC"/>
          <p:cNvSpPr/>
          <p:nvPr/>
        </p:nvSpPr>
        <p:spPr>
          <a:xfrm>
            <a:off x="6881818" y="3040814"/>
            <a:ext cx="3643338" cy="1712340"/>
          </a:xfrm>
          <a:prstGeom prst="wedgeRectCallout">
            <a:avLst>
              <a:gd name="adj1" fmla="val -57908"/>
              <a:gd name="adj2" fmla="val 14629"/>
            </a:avLst>
          </a:prstGeom>
          <a:noFill/>
          <a:ln>
            <a:solidFill>
              <a:srgbClr val="00B0F0"/>
            </a:solidFill>
          </a:ln>
        </p:spPr>
        <p:txBody>
          <a:bodyPr wrap="square" rtlCol="0">
            <a:spAutoFit/>
          </a:bodyPr>
          <a:lstStyle/>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MAC</a:t>
            </a:r>
            <a:r>
              <a:rPr lang="zh-CN" altLang="en-US" sz="1400" dirty="0">
                <a:solidFill>
                  <a:srgbClr val="7F7F7F"/>
                </a:solidFill>
                <a:latin typeface="微软雅黑" panose="020B0503020204020204" pitchFamily="34" charset="-122"/>
                <a:ea typeface="微软雅黑" panose="020B0503020204020204" pitchFamily="34" charset="-122"/>
              </a:rPr>
              <a:t>适配层：</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根据选择的无线网络类型，</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提供了多种</a:t>
            </a:r>
            <a:r>
              <a:rPr lang="en-US" altLang="zh-CN" sz="1400" dirty="0">
                <a:solidFill>
                  <a:srgbClr val="7F7F7F"/>
                </a:solidFill>
                <a:latin typeface="微软雅黑" panose="020B0503020204020204" pitchFamily="34" charset="-122"/>
                <a:ea typeface="微软雅黑" panose="020B0503020204020204" pitchFamily="34" charset="-122"/>
              </a:rPr>
              <a:t>MAC </a:t>
            </a:r>
            <a:r>
              <a:rPr lang="zh-CN" altLang="en-US" sz="1400" dirty="0">
                <a:solidFill>
                  <a:srgbClr val="7F7F7F"/>
                </a:solidFill>
                <a:latin typeface="微软雅黑" panose="020B0503020204020204" pitchFamily="34" charset="-122"/>
                <a:ea typeface="微软雅黑" panose="020B0503020204020204" pitchFamily="34" charset="-122"/>
              </a:rPr>
              <a:t>访问的模型：他们是 </a:t>
            </a:r>
            <a:r>
              <a:rPr lang="en-US" altLang="zh-CN" sz="1400" dirty="0">
                <a:solidFill>
                  <a:srgbClr val="7F7F7F"/>
                </a:solidFill>
                <a:latin typeface="微软雅黑" panose="020B0503020204020204" pitchFamily="34" charset="-122"/>
                <a:ea typeface="微软雅黑" panose="020B0503020204020204" pitchFamily="34" charset="-122"/>
              </a:rPr>
              <a:t>CSMA/CA</a:t>
            </a:r>
            <a:r>
              <a:rPr lang="zh-CN" altLang="en-US" sz="1400" dirty="0">
                <a:solidFill>
                  <a:srgbClr val="7F7F7F"/>
                </a:solidFill>
                <a:latin typeface="微软雅黑" panose="020B0503020204020204" pitchFamily="34" charset="-122"/>
                <a:ea typeface="微软雅黑" panose="020B0503020204020204" pitchFamily="34" charset="-122"/>
              </a:rPr>
              <a:t>（载波侦听多路访问</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冲突规避）、</a:t>
            </a:r>
            <a:r>
              <a:rPr lang="en-US" altLang="zh-CN" sz="1400" dirty="0">
                <a:solidFill>
                  <a:srgbClr val="7F7F7F"/>
                </a:solidFill>
                <a:latin typeface="微软雅黑" panose="020B0503020204020204" pitchFamily="34" charset="-122"/>
                <a:ea typeface="微软雅黑" panose="020B0503020204020204" pitchFamily="34" charset="-122"/>
              </a:rPr>
              <a:t>TDMA</a:t>
            </a:r>
            <a:r>
              <a:rPr lang="zh-CN" altLang="en-US" sz="1400" dirty="0">
                <a:solidFill>
                  <a:srgbClr val="7F7F7F"/>
                </a:solidFill>
                <a:latin typeface="微软雅黑" panose="020B0503020204020204" pitchFamily="34" charset="-122"/>
                <a:ea typeface="微软雅黑" panose="020B0503020204020204" pitchFamily="34" charset="-122"/>
              </a:rPr>
              <a:t>（时分多路复用）等等。 </a:t>
            </a:r>
          </a:p>
        </p:txBody>
      </p:sp>
      <p:sp>
        <p:nvSpPr>
          <p:cNvPr id="7" name="射频周期"/>
          <p:cNvSpPr/>
          <p:nvPr/>
        </p:nvSpPr>
        <p:spPr>
          <a:xfrm>
            <a:off x="6881818" y="3638861"/>
            <a:ext cx="3643338" cy="1712340"/>
          </a:xfrm>
          <a:prstGeom prst="wedgeRectCallout">
            <a:avLst>
              <a:gd name="adj1" fmla="val -58120"/>
              <a:gd name="adj2" fmla="val 12083"/>
            </a:avLst>
          </a:prstGeom>
          <a:noFill/>
          <a:ln>
            <a:solidFill>
              <a:srgbClr val="00B0F0"/>
            </a:solidFill>
          </a:ln>
        </p:spPr>
        <p:txBody>
          <a:bodyPr wrap="square" rtlCol="0">
            <a:spAutoFit/>
          </a:bodyPr>
          <a:lstStyle/>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射频周期管理：</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根据网络的应用模型，这里提供了多种设备工作周期的管理模型，例如用于低功耗的 </a:t>
            </a:r>
            <a:r>
              <a:rPr lang="en-US" altLang="zh-CN" sz="1400" dirty="0">
                <a:solidFill>
                  <a:srgbClr val="7F7F7F"/>
                </a:solidFill>
                <a:latin typeface="微软雅黑" panose="020B0503020204020204" pitchFamily="34" charset="-122"/>
                <a:ea typeface="微软雅黑" panose="020B0503020204020204" pitchFamily="34" charset="-122"/>
              </a:rPr>
              <a:t>X-MAC </a:t>
            </a:r>
            <a:r>
              <a:rPr lang="zh-CN" altLang="en-US" sz="1400" dirty="0">
                <a:solidFill>
                  <a:srgbClr val="7F7F7F"/>
                </a:solidFill>
                <a:latin typeface="微软雅黑" panose="020B0503020204020204" pitchFamily="34" charset="-122"/>
                <a:ea typeface="微软雅黑" panose="020B0503020204020204" pitchFamily="34" charset="-122"/>
              </a:rPr>
              <a:t>模型，用于高吞吐率和实时性的 </a:t>
            </a:r>
            <a:r>
              <a:rPr lang="en-US" altLang="zh-CN" sz="1400" dirty="0">
                <a:solidFill>
                  <a:srgbClr val="7F7F7F"/>
                </a:solidFill>
                <a:latin typeface="微软雅黑" panose="020B0503020204020204" pitchFamily="34" charset="-122"/>
                <a:ea typeface="微软雅黑" panose="020B0503020204020204" pitchFamily="34" charset="-122"/>
              </a:rPr>
              <a:t>NULL </a:t>
            </a:r>
            <a:r>
              <a:rPr lang="zh-CN" altLang="en-US" sz="1400" dirty="0">
                <a:solidFill>
                  <a:srgbClr val="7F7F7F"/>
                </a:solidFill>
                <a:latin typeface="微软雅黑" panose="020B0503020204020204" pitchFamily="34" charset="-122"/>
                <a:ea typeface="微软雅黑" panose="020B0503020204020204" pitchFamily="34" charset="-122"/>
              </a:rPr>
              <a:t>模型等等。</a:t>
            </a:r>
          </a:p>
        </p:txBody>
      </p:sp>
      <p:sp>
        <p:nvSpPr>
          <p:cNvPr id="8" name="射频驱动"/>
          <p:cNvSpPr/>
          <p:nvPr/>
        </p:nvSpPr>
        <p:spPr>
          <a:xfrm>
            <a:off x="6881818" y="4496117"/>
            <a:ext cx="3643338" cy="1712340"/>
          </a:xfrm>
          <a:prstGeom prst="wedgeRectCallout">
            <a:avLst>
              <a:gd name="adj1" fmla="val -58568"/>
              <a:gd name="adj2" fmla="val 28647"/>
            </a:avLst>
          </a:prstGeom>
          <a:noFill/>
          <a:ln>
            <a:solidFill>
              <a:srgbClr val="00B0F0"/>
            </a:solidFill>
          </a:ln>
        </p:spPr>
        <p:txBody>
          <a:bodyPr wrap="square" rtlCol="0">
            <a:spAutoFit/>
          </a:bodyPr>
          <a:lstStyle/>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射频驱动：</a:t>
            </a:r>
          </a:p>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系统提供了一套标准的射频接口操作规范（</a:t>
            </a:r>
            <a:r>
              <a:rPr lang="en-US" altLang="zh-CN" sz="1400" dirty="0" err="1">
                <a:solidFill>
                  <a:srgbClr val="7F7F7F"/>
                </a:solidFill>
                <a:latin typeface="微软雅黑" panose="020B0503020204020204" pitchFamily="34" charset="-122"/>
                <a:ea typeface="微软雅黑" panose="020B0503020204020204" pitchFamily="34" charset="-122"/>
              </a:rPr>
              <a:t>radio_driver</a:t>
            </a:r>
            <a:r>
              <a:rPr lang="zh-CN" altLang="en-US" sz="1400" dirty="0">
                <a:solidFill>
                  <a:srgbClr val="7F7F7F"/>
                </a:solidFill>
                <a:latin typeface="微软雅黑" panose="020B0503020204020204" pitchFamily="34" charset="-122"/>
                <a:ea typeface="微软雅黑" panose="020B0503020204020204" pitchFamily="34" charset="-122"/>
              </a:rPr>
              <a:t>），各种模式的无线射频接口驱动程序只要符合此规范，都可以支持 </a:t>
            </a:r>
            <a:r>
              <a:rPr lang="en-US" altLang="zh-CN" sz="1400" dirty="0">
                <a:solidFill>
                  <a:srgbClr val="7F7F7F"/>
                </a:solidFill>
                <a:latin typeface="微软雅黑" panose="020B0503020204020204" pitchFamily="34" charset="-122"/>
                <a:ea typeface="微软雅黑" panose="020B0503020204020204" pitchFamily="34" charset="-122"/>
              </a:rPr>
              <a:t>Mesh </a:t>
            </a:r>
            <a:r>
              <a:rPr lang="zh-CN" altLang="en-US" sz="1400" dirty="0">
                <a:solidFill>
                  <a:srgbClr val="7F7F7F"/>
                </a:solidFill>
                <a:latin typeface="微软雅黑" panose="020B0503020204020204" pitchFamily="34" charset="-122"/>
                <a:ea typeface="微软雅黑" panose="020B0503020204020204" pitchFamily="34" charset="-122"/>
              </a:rPr>
              <a:t>网络。</a:t>
            </a:r>
          </a:p>
        </p:txBody>
      </p:sp>
      <p:sp>
        <p:nvSpPr>
          <p:cNvPr id="9" name="矩形 8"/>
          <p:cNvSpPr/>
          <p:nvPr/>
        </p:nvSpPr>
        <p:spPr>
          <a:xfrm>
            <a:off x="3939461" y="360000"/>
            <a:ext cx="4313078" cy="412098"/>
          </a:xfrm>
          <a:prstGeom prst="rect">
            <a:avLst/>
          </a:prstGeom>
          <a:no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numCol="1" rtlCol="0" anchor="ctr"/>
          <a:lstStyle/>
          <a:p>
            <a:pPr algn="ctr"/>
            <a:r>
              <a:rPr lang="zh-CN" altLang="en-US" sz="2400" b="1" dirty="0">
                <a:solidFill>
                  <a:srgbClr val="7F7F7F"/>
                </a:solidFill>
                <a:latin typeface="微软雅黑" panose="020B0503020204020204" pitchFamily="34" charset="-122"/>
                <a:ea typeface="微软雅黑" panose="020B0503020204020204" pitchFamily="34" charset="-122"/>
              </a:rPr>
              <a:t>无线网络</a:t>
            </a:r>
          </a:p>
        </p:txBody>
      </p:sp>
      <p:grpSp>
        <p:nvGrpSpPr>
          <p:cNvPr id="10" name="组合 9"/>
          <p:cNvGrpSpPr/>
          <p:nvPr/>
        </p:nvGrpSpPr>
        <p:grpSpPr>
          <a:xfrm>
            <a:off x="2135560" y="1052736"/>
            <a:ext cx="4317630" cy="857256"/>
            <a:chOff x="2111758" y="4857760"/>
            <a:chExt cx="4317630" cy="857256"/>
          </a:xfrm>
        </p:grpSpPr>
        <p:sp>
          <p:nvSpPr>
            <p:cNvPr id="11" name="矩形 10"/>
            <p:cNvSpPr/>
            <p:nvPr/>
          </p:nvSpPr>
          <p:spPr>
            <a:xfrm>
              <a:off x="3000364" y="4857760"/>
              <a:ext cx="2857520" cy="214314"/>
            </a:xfrm>
            <a:prstGeom prst="rect">
              <a:avLst/>
            </a:prstGeom>
            <a:solidFill>
              <a:schemeClr val="tx1">
                <a:lumMod val="50000"/>
                <a:lumOff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ea typeface="微软雅黑" panose="020B0503020204020204" pitchFamily="34" charset="-122"/>
                </a:rPr>
                <a:t>标准网络接口</a:t>
              </a:r>
            </a:p>
          </p:txBody>
        </p:sp>
        <p:sp>
          <p:nvSpPr>
            <p:cNvPr id="12" name="矩形 11"/>
            <p:cNvSpPr/>
            <p:nvPr/>
          </p:nvSpPr>
          <p:spPr>
            <a:xfrm>
              <a:off x="3857620" y="5500702"/>
              <a:ext cx="785818" cy="214314"/>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PPP</a:t>
              </a:r>
              <a:endParaRPr lang="zh-CN" altLang="en-US" sz="1200" dirty="0">
                <a:solidFill>
                  <a:schemeClr val="bg1"/>
                </a:solidFill>
                <a:ea typeface="微软雅黑" panose="020B0503020204020204" pitchFamily="34" charset="-122"/>
              </a:endParaRPr>
            </a:p>
          </p:txBody>
        </p:sp>
        <p:sp>
          <p:nvSpPr>
            <p:cNvPr id="13" name="矩形 12"/>
            <p:cNvSpPr/>
            <p:nvPr/>
          </p:nvSpPr>
          <p:spPr>
            <a:xfrm>
              <a:off x="4714876" y="5500702"/>
              <a:ext cx="785818" cy="214314"/>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SLIP</a:t>
              </a:r>
              <a:endParaRPr lang="zh-CN" altLang="en-US" sz="1200" dirty="0">
                <a:solidFill>
                  <a:schemeClr val="bg1"/>
                </a:solidFill>
                <a:ea typeface="微软雅黑" panose="020B0503020204020204" pitchFamily="34" charset="-122"/>
              </a:endParaRPr>
            </a:p>
          </p:txBody>
        </p:sp>
        <p:sp>
          <p:nvSpPr>
            <p:cNvPr id="14" name="矩形 13"/>
            <p:cNvSpPr/>
            <p:nvPr/>
          </p:nvSpPr>
          <p:spPr>
            <a:xfrm>
              <a:off x="5572132" y="5500702"/>
              <a:ext cx="857256" cy="214314"/>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ea typeface="微软雅黑" panose="020B0503020204020204" pitchFamily="34" charset="-122"/>
                </a:rPr>
                <a:t>ethernet</a:t>
              </a:r>
              <a:endParaRPr lang="zh-CN" altLang="en-US" sz="1200" dirty="0">
                <a:solidFill>
                  <a:schemeClr val="bg1"/>
                </a:solidFill>
                <a:ea typeface="微软雅黑" panose="020B0503020204020204" pitchFamily="34" charset="-122"/>
              </a:endParaRPr>
            </a:p>
          </p:txBody>
        </p:sp>
        <p:sp>
          <p:nvSpPr>
            <p:cNvPr id="15" name="矩形 14"/>
            <p:cNvSpPr/>
            <p:nvPr/>
          </p:nvSpPr>
          <p:spPr>
            <a:xfrm>
              <a:off x="2111758" y="5489872"/>
              <a:ext cx="817168" cy="225144"/>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wireless</a:t>
              </a:r>
              <a:endParaRPr lang="zh-CN" altLang="en-US" sz="1200" dirty="0">
                <a:solidFill>
                  <a:schemeClr val="bg1"/>
                </a:solidFill>
                <a:ea typeface="微软雅黑" panose="020B0503020204020204" pitchFamily="34" charset="-122"/>
              </a:endParaRPr>
            </a:p>
          </p:txBody>
        </p:sp>
        <p:cxnSp>
          <p:nvCxnSpPr>
            <p:cNvPr id="16" name="直接箭头连接符 15"/>
            <p:cNvCxnSpPr/>
            <p:nvPr/>
          </p:nvCxnSpPr>
          <p:spPr>
            <a:xfrm rot="5400000">
              <a:off x="4230059" y="5228279"/>
              <a:ext cx="411480" cy="120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rot="16200000" flipH="1">
              <a:off x="4702405" y="5125305"/>
              <a:ext cx="432490" cy="320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5202026" y="5078027"/>
              <a:ext cx="727296" cy="423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0800000" flipV="1">
              <a:off x="3413271" y="5074920"/>
              <a:ext cx="730101" cy="425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000364" y="5500702"/>
              <a:ext cx="785818" cy="214314"/>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radio</a:t>
              </a:r>
              <a:endParaRPr lang="zh-CN" altLang="en-US" sz="1200" dirty="0">
                <a:solidFill>
                  <a:schemeClr val="bg1"/>
                </a:solidFill>
                <a:ea typeface="微软雅黑" panose="020B0503020204020204" pitchFamily="34" charset="-122"/>
              </a:endParaRPr>
            </a:p>
          </p:txBody>
        </p:sp>
        <p:cxnSp>
          <p:nvCxnSpPr>
            <p:cNvPr id="21" name="直接箭头连接符 20"/>
            <p:cNvCxnSpPr/>
            <p:nvPr/>
          </p:nvCxnSpPr>
          <p:spPr>
            <a:xfrm rot="10800000" flipV="1">
              <a:off x="2714614" y="5067300"/>
              <a:ext cx="1126820" cy="433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1881158" y="2124306"/>
            <a:ext cx="785818" cy="214314"/>
          </a:xfrm>
          <a:prstGeom prst="rect">
            <a:avLst/>
          </a:prstGeom>
          <a:solidFill>
            <a:srgbClr val="92D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F7F7F"/>
                </a:solidFill>
                <a:ea typeface="微软雅黑" panose="020B0503020204020204" pitchFamily="34" charset="-122"/>
              </a:rPr>
              <a:t>wifi</a:t>
            </a:r>
            <a:endParaRPr lang="zh-CN" altLang="en-US" sz="1200" dirty="0">
              <a:solidFill>
                <a:srgbClr val="7F7F7F"/>
              </a:solidFill>
              <a:ea typeface="微软雅黑" panose="020B0503020204020204" pitchFamily="34" charset="-122"/>
            </a:endParaRPr>
          </a:p>
        </p:txBody>
      </p:sp>
      <p:cxnSp>
        <p:nvCxnSpPr>
          <p:cNvPr id="23" name="直接箭头连接符 22"/>
          <p:cNvCxnSpPr/>
          <p:nvPr/>
        </p:nvCxnSpPr>
        <p:spPr>
          <a:xfrm rot="10800000" flipV="1">
            <a:off x="2238347" y="1914530"/>
            <a:ext cx="272484" cy="216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452530" y="1909993"/>
            <a:ext cx="5089896" cy="4143393"/>
            <a:chOff x="-17829" y="2286003"/>
            <a:chExt cx="5089896" cy="4143393"/>
          </a:xfrm>
        </p:grpSpPr>
        <p:cxnSp>
          <p:nvCxnSpPr>
            <p:cNvPr id="25" name="直接箭头连接符 24"/>
            <p:cNvCxnSpPr/>
            <p:nvPr/>
          </p:nvCxnSpPr>
          <p:spPr>
            <a:xfrm>
              <a:off x="1905005" y="2286003"/>
              <a:ext cx="624835" cy="548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571605" y="2928934"/>
              <a:ext cx="1143008" cy="285752"/>
            </a:xfrm>
            <a:prstGeom prst="rect">
              <a:avLst/>
            </a:prstGeom>
            <a:solidFill>
              <a:schemeClr val="accent6">
                <a:lumMod val="60000"/>
                <a:lumOff val="4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ea typeface="微软雅黑" panose="020B0503020204020204" pitchFamily="34" charset="-122"/>
                </a:rPr>
                <a:t>MAODV</a:t>
              </a:r>
              <a:endParaRPr lang="zh-CN" altLang="en-US" sz="1200" dirty="0">
                <a:solidFill>
                  <a:schemeClr val="tx1"/>
                </a:solidFill>
                <a:ea typeface="微软雅黑" panose="020B0503020204020204" pitchFamily="34" charset="-122"/>
              </a:endParaRPr>
            </a:p>
          </p:txBody>
        </p:sp>
        <p:sp>
          <p:nvSpPr>
            <p:cNvPr id="27" name="矩形 26"/>
            <p:cNvSpPr/>
            <p:nvPr/>
          </p:nvSpPr>
          <p:spPr>
            <a:xfrm>
              <a:off x="2482439" y="3438524"/>
              <a:ext cx="1696653" cy="276228"/>
            </a:xfrm>
            <a:prstGeom prst="rect">
              <a:avLst/>
            </a:prstGeom>
            <a:solidFill>
              <a:schemeClr val="accent6">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ea typeface="微软雅黑" panose="020B0503020204020204" pitchFamily="34" charset="-122"/>
                </a:rPr>
                <a:t>LoWPAN</a:t>
              </a:r>
              <a:endParaRPr lang="zh-CN" altLang="en-US" sz="1200" dirty="0">
                <a:solidFill>
                  <a:schemeClr val="bg1"/>
                </a:solidFill>
                <a:ea typeface="微软雅黑" panose="020B0503020204020204" pitchFamily="34" charset="-122"/>
              </a:endParaRPr>
            </a:p>
          </p:txBody>
        </p:sp>
        <p:sp>
          <p:nvSpPr>
            <p:cNvPr id="28" name="矩形 27"/>
            <p:cNvSpPr/>
            <p:nvPr/>
          </p:nvSpPr>
          <p:spPr>
            <a:xfrm>
              <a:off x="1571604" y="4286256"/>
              <a:ext cx="1143008" cy="285752"/>
            </a:xfrm>
            <a:prstGeom prst="rect">
              <a:avLst/>
            </a:prstGeom>
            <a:solidFill>
              <a:srgbClr val="00B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CSMA</a:t>
              </a:r>
              <a:endParaRPr lang="zh-CN" altLang="en-US" sz="1200" dirty="0">
                <a:solidFill>
                  <a:schemeClr val="bg1"/>
                </a:solidFill>
                <a:ea typeface="微软雅黑" panose="020B0503020204020204" pitchFamily="34" charset="-122"/>
              </a:endParaRPr>
            </a:p>
          </p:txBody>
        </p:sp>
        <p:sp>
          <p:nvSpPr>
            <p:cNvPr id="29" name="矩形 28"/>
            <p:cNvSpPr/>
            <p:nvPr/>
          </p:nvSpPr>
          <p:spPr>
            <a:xfrm>
              <a:off x="2571736" y="6000768"/>
              <a:ext cx="1607355" cy="276228"/>
            </a:xfrm>
            <a:prstGeom prst="rect">
              <a:avLst/>
            </a:prstGeom>
            <a:solidFill>
              <a:srgbClr val="C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Radio Driver</a:t>
              </a:r>
              <a:endParaRPr lang="zh-CN" altLang="en-US" sz="1200" dirty="0">
                <a:solidFill>
                  <a:schemeClr val="bg1"/>
                </a:solidFill>
                <a:ea typeface="微软雅黑" panose="020B0503020204020204" pitchFamily="34" charset="-122"/>
              </a:endParaRPr>
            </a:p>
          </p:txBody>
        </p:sp>
        <p:sp>
          <p:nvSpPr>
            <p:cNvPr id="30" name="矩形 29"/>
            <p:cNvSpPr/>
            <p:nvPr/>
          </p:nvSpPr>
          <p:spPr>
            <a:xfrm>
              <a:off x="1500167" y="2857496"/>
              <a:ext cx="3571900" cy="357190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a typeface="微软雅黑" panose="020B0503020204020204" pitchFamily="34" charset="-122"/>
              </a:endParaRPr>
            </a:p>
          </p:txBody>
        </p:sp>
        <p:cxnSp>
          <p:nvCxnSpPr>
            <p:cNvPr id="31" name="直接箭头连接符 30"/>
            <p:cNvCxnSpPr/>
            <p:nvPr/>
          </p:nvCxnSpPr>
          <p:spPr>
            <a:xfrm>
              <a:off x="1500166" y="3357562"/>
              <a:ext cx="3571900" cy="1672"/>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7829" y="3000371"/>
              <a:ext cx="1964514" cy="28576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latin typeface="微软雅黑" panose="020B0503020204020204" pitchFamily="34" charset="-122"/>
                  <a:ea typeface="微软雅黑" panose="020B0503020204020204" pitchFamily="34" charset="-122"/>
                </a:rPr>
                <a:t>    </a:t>
              </a:r>
              <a:r>
                <a:rPr lang="en-US" altLang="zh-CN" sz="1400" dirty="0">
                  <a:solidFill>
                    <a:srgbClr val="00B0F0"/>
                  </a:solidFill>
                  <a:latin typeface="微软雅黑" panose="020B0503020204020204" pitchFamily="34" charset="-122"/>
                  <a:ea typeface="微软雅黑" panose="020B0503020204020204" pitchFamily="34" charset="-122"/>
                </a:rPr>
                <a:t>ROUTER</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33" name="矩形 32"/>
            <p:cNvSpPr/>
            <p:nvPr/>
          </p:nvSpPr>
          <p:spPr>
            <a:xfrm>
              <a:off x="2857488" y="2928934"/>
              <a:ext cx="1071570" cy="285752"/>
            </a:xfrm>
            <a:prstGeom prst="rect">
              <a:avLst/>
            </a:prstGeom>
            <a:solidFill>
              <a:schemeClr val="accent6">
                <a:lumMod val="60000"/>
                <a:lumOff val="4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ea typeface="微软雅黑" panose="020B0503020204020204" pitchFamily="34" charset="-122"/>
                </a:rPr>
                <a:t>RPL</a:t>
              </a:r>
              <a:endParaRPr lang="zh-CN" altLang="en-US" sz="1200" dirty="0">
                <a:solidFill>
                  <a:schemeClr val="tx1"/>
                </a:solidFill>
                <a:ea typeface="微软雅黑" panose="020B0503020204020204" pitchFamily="34" charset="-122"/>
              </a:endParaRPr>
            </a:p>
          </p:txBody>
        </p:sp>
        <p:sp>
          <p:nvSpPr>
            <p:cNvPr id="34" name="矩形 33"/>
            <p:cNvSpPr/>
            <p:nvPr/>
          </p:nvSpPr>
          <p:spPr>
            <a:xfrm>
              <a:off x="2482439" y="3786190"/>
              <a:ext cx="1696653" cy="276228"/>
            </a:xfrm>
            <a:prstGeom prst="rect">
              <a:avLst/>
            </a:prstGeom>
            <a:solidFill>
              <a:schemeClr val="accent6">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Mac </a:t>
              </a:r>
              <a:r>
                <a:rPr lang="en-US" altLang="zh-CN" sz="1200" dirty="0" err="1">
                  <a:solidFill>
                    <a:schemeClr val="bg1"/>
                  </a:solidFill>
                  <a:ea typeface="微软雅黑" panose="020B0503020204020204" pitchFamily="34" charset="-122"/>
                </a:rPr>
                <a:t>frag</a:t>
              </a:r>
              <a:r>
                <a:rPr lang="en-US" altLang="zh-CN" sz="1200" dirty="0">
                  <a:solidFill>
                    <a:schemeClr val="bg1"/>
                  </a:solidFill>
                  <a:ea typeface="微软雅黑" panose="020B0503020204020204" pitchFamily="34" charset="-122"/>
                </a:rPr>
                <a:t>/</a:t>
              </a:r>
              <a:r>
                <a:rPr lang="en-US" altLang="zh-CN" sz="1200" dirty="0" err="1">
                  <a:solidFill>
                    <a:schemeClr val="bg1"/>
                  </a:solidFill>
                  <a:ea typeface="微软雅黑" panose="020B0503020204020204" pitchFamily="34" charset="-122"/>
                </a:rPr>
                <a:t>ress</a:t>
              </a:r>
              <a:endParaRPr lang="zh-CN" altLang="en-US" sz="1200" dirty="0">
                <a:solidFill>
                  <a:schemeClr val="bg1"/>
                </a:solidFill>
                <a:ea typeface="微软雅黑" panose="020B0503020204020204" pitchFamily="34" charset="-122"/>
              </a:endParaRPr>
            </a:p>
          </p:txBody>
        </p:sp>
        <p:sp>
          <p:nvSpPr>
            <p:cNvPr id="35" name="矩形 34"/>
            <p:cNvSpPr/>
            <p:nvPr/>
          </p:nvSpPr>
          <p:spPr>
            <a:xfrm>
              <a:off x="4089794" y="2928934"/>
              <a:ext cx="892975" cy="285752"/>
            </a:xfrm>
            <a:prstGeom prst="rect">
              <a:avLst/>
            </a:prstGeom>
            <a:solidFill>
              <a:schemeClr val="accent6">
                <a:lumMod val="60000"/>
                <a:lumOff val="4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ea typeface="微软雅黑" panose="020B0503020204020204" pitchFamily="34" charset="-122"/>
                </a:rPr>
                <a:t>. . .</a:t>
              </a:r>
              <a:endParaRPr lang="zh-CN" altLang="en-US" sz="1200" dirty="0">
                <a:solidFill>
                  <a:schemeClr val="tx1"/>
                </a:solidFill>
                <a:ea typeface="微软雅黑" panose="020B0503020204020204" pitchFamily="34" charset="-122"/>
              </a:endParaRPr>
            </a:p>
          </p:txBody>
        </p:sp>
        <p:sp>
          <p:nvSpPr>
            <p:cNvPr id="36" name="矩形 35"/>
            <p:cNvSpPr/>
            <p:nvPr/>
          </p:nvSpPr>
          <p:spPr>
            <a:xfrm>
              <a:off x="90550" y="3643314"/>
              <a:ext cx="1768059" cy="1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rgbClr val="00B0F0"/>
                  </a:solidFill>
                  <a:latin typeface="微软雅黑" panose="020B0503020204020204" pitchFamily="34" charset="-122"/>
                  <a:ea typeface="微软雅黑" panose="020B0503020204020204" pitchFamily="34" charset="-122"/>
                </a:rPr>
                <a:t>LoWPAN</a:t>
              </a:r>
              <a:r>
                <a:rPr lang="en-US" altLang="zh-CN" sz="1400" dirty="0">
                  <a:solidFill>
                    <a:schemeClr val="bg1"/>
                  </a:solidFill>
                  <a:ea typeface="微软雅黑" panose="020B0503020204020204" pitchFamily="34" charset="-122"/>
                </a:rPr>
                <a:t> </a:t>
              </a:r>
              <a:r>
                <a:rPr lang="en-US" altLang="zh-CN" sz="1400" dirty="0">
                  <a:solidFill>
                    <a:srgbClr val="00B0F0"/>
                  </a:solidFill>
                  <a:latin typeface="微软雅黑" panose="020B0503020204020204" pitchFamily="34" charset="-122"/>
                  <a:ea typeface="微软雅黑" panose="020B0503020204020204" pitchFamily="34" charset="-122"/>
                </a:rPr>
                <a:t>IF</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37" name="矩形 36"/>
            <p:cNvSpPr/>
            <p:nvPr/>
          </p:nvSpPr>
          <p:spPr>
            <a:xfrm>
              <a:off x="2857488" y="4286256"/>
              <a:ext cx="1143008" cy="285752"/>
            </a:xfrm>
            <a:prstGeom prst="rect">
              <a:avLst/>
            </a:prstGeom>
            <a:solidFill>
              <a:srgbClr val="00B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TDMA</a:t>
              </a:r>
              <a:endParaRPr lang="zh-CN" altLang="en-US" sz="1200" dirty="0">
                <a:solidFill>
                  <a:schemeClr val="bg1"/>
                </a:solidFill>
                <a:ea typeface="微软雅黑" panose="020B0503020204020204" pitchFamily="34" charset="-122"/>
              </a:endParaRPr>
            </a:p>
          </p:txBody>
        </p:sp>
        <p:sp>
          <p:nvSpPr>
            <p:cNvPr id="38" name="矩形 37"/>
            <p:cNvSpPr/>
            <p:nvPr/>
          </p:nvSpPr>
          <p:spPr>
            <a:xfrm>
              <a:off x="4107653" y="4286256"/>
              <a:ext cx="892975" cy="285752"/>
            </a:xfrm>
            <a:prstGeom prst="rect">
              <a:avLst/>
            </a:prstGeom>
            <a:solidFill>
              <a:srgbClr val="00B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NULL</a:t>
              </a:r>
              <a:endParaRPr lang="zh-CN" altLang="en-US" sz="1200" dirty="0">
                <a:solidFill>
                  <a:schemeClr val="bg1"/>
                </a:solidFill>
                <a:ea typeface="微软雅黑" panose="020B0503020204020204" pitchFamily="34" charset="-122"/>
              </a:endParaRPr>
            </a:p>
          </p:txBody>
        </p:sp>
        <p:sp>
          <p:nvSpPr>
            <p:cNvPr id="39" name="矩形 38"/>
            <p:cNvSpPr/>
            <p:nvPr/>
          </p:nvSpPr>
          <p:spPr>
            <a:xfrm>
              <a:off x="517589" y="4286267"/>
              <a:ext cx="1410870" cy="28576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00B0F0"/>
                  </a:solidFill>
                  <a:latin typeface="微软雅黑" panose="020B0503020204020204" pitchFamily="34" charset="-122"/>
                  <a:ea typeface="微软雅黑" panose="020B0503020204020204" pitchFamily="34" charset="-122"/>
                </a:rPr>
                <a:t>MAC</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40" name="矩形 39"/>
            <p:cNvSpPr/>
            <p:nvPr/>
          </p:nvSpPr>
          <p:spPr>
            <a:xfrm>
              <a:off x="1839559" y="4857760"/>
              <a:ext cx="1143008" cy="285752"/>
            </a:xfrm>
            <a:prstGeom prst="rect">
              <a:avLst/>
            </a:prstGeom>
            <a:solidFill>
              <a:srgbClr val="92D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X-MAC</a:t>
              </a:r>
              <a:r>
                <a:rPr lang="en-US" altLang="zh-CN" sz="1200" dirty="0">
                  <a:solidFill>
                    <a:schemeClr val="tx1"/>
                  </a:solidFill>
                  <a:ea typeface="微软雅黑" panose="020B0503020204020204" pitchFamily="34" charset="-122"/>
                </a:rPr>
                <a:t> </a:t>
              </a:r>
              <a:r>
                <a:rPr lang="en-US" altLang="zh-CN" sz="1200" dirty="0">
                  <a:solidFill>
                    <a:schemeClr val="bg1"/>
                  </a:solidFill>
                  <a:ea typeface="微软雅黑" panose="020B0503020204020204" pitchFamily="34" charset="-122"/>
                </a:rPr>
                <a:t>RDC</a:t>
              </a:r>
              <a:endParaRPr lang="zh-CN" altLang="en-US" sz="1200" dirty="0">
                <a:solidFill>
                  <a:schemeClr val="bg1"/>
                </a:solidFill>
                <a:ea typeface="微软雅黑" panose="020B0503020204020204" pitchFamily="34" charset="-122"/>
              </a:endParaRPr>
            </a:p>
          </p:txBody>
        </p:sp>
        <p:sp>
          <p:nvSpPr>
            <p:cNvPr id="42" name="矩形 41"/>
            <p:cNvSpPr/>
            <p:nvPr/>
          </p:nvSpPr>
          <p:spPr>
            <a:xfrm>
              <a:off x="690201" y="4929197"/>
              <a:ext cx="1107258" cy="21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00B0F0"/>
                  </a:solidFill>
                  <a:latin typeface="微软雅黑" panose="020B0503020204020204" pitchFamily="34" charset="-122"/>
                  <a:ea typeface="微软雅黑" panose="020B0503020204020204" pitchFamily="34" charset="-122"/>
                </a:rPr>
                <a:t>RDC</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43" name="矩形 42"/>
            <p:cNvSpPr/>
            <p:nvPr/>
          </p:nvSpPr>
          <p:spPr>
            <a:xfrm>
              <a:off x="88106" y="6072206"/>
              <a:ext cx="1696653" cy="2143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00B0F0"/>
                  </a:solidFill>
                  <a:latin typeface="微软雅黑" panose="020B0503020204020204" pitchFamily="34" charset="-122"/>
                  <a:ea typeface="微软雅黑" panose="020B0503020204020204" pitchFamily="34" charset="-122"/>
                </a:rPr>
                <a:t>RADIO</a:t>
              </a:r>
              <a:r>
                <a:rPr lang="en-US" altLang="zh-CN" sz="1400" dirty="0">
                  <a:solidFill>
                    <a:srgbClr val="FF0000"/>
                  </a:solidFill>
                  <a:latin typeface="微软雅黑" panose="020B0503020204020204" pitchFamily="34" charset="-122"/>
                  <a:ea typeface="微软雅黑" panose="020B0503020204020204" pitchFamily="34" charset="-122"/>
                </a:rPr>
                <a:t> </a:t>
              </a:r>
              <a:r>
                <a:rPr lang="en-US" altLang="zh-CN" sz="1400" dirty="0">
                  <a:solidFill>
                    <a:srgbClr val="00B0F0"/>
                  </a:solidFill>
                  <a:latin typeface="微软雅黑" panose="020B0503020204020204" pitchFamily="34" charset="-122"/>
                  <a:ea typeface="微软雅黑" panose="020B0503020204020204" pitchFamily="34" charset="-122"/>
                </a:rPr>
                <a:t>DRV</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44" name="矩形 43"/>
            <p:cNvSpPr/>
            <p:nvPr/>
          </p:nvSpPr>
          <p:spPr>
            <a:xfrm>
              <a:off x="3554071" y="4857760"/>
              <a:ext cx="1143008" cy="285752"/>
            </a:xfrm>
            <a:prstGeom prst="rect">
              <a:avLst/>
            </a:prstGeom>
            <a:solidFill>
              <a:srgbClr val="92D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NULL RDC</a:t>
              </a:r>
              <a:endParaRPr lang="zh-CN" altLang="en-US" sz="1200" dirty="0">
                <a:solidFill>
                  <a:schemeClr val="bg1"/>
                </a:solidFill>
                <a:ea typeface="微软雅黑" panose="020B0503020204020204" pitchFamily="34" charset="-122"/>
              </a:endParaRPr>
            </a:p>
          </p:txBody>
        </p:sp>
        <p:cxnSp>
          <p:nvCxnSpPr>
            <p:cNvPr id="45" name="直接箭头连接符 44"/>
            <p:cNvCxnSpPr/>
            <p:nvPr/>
          </p:nvCxnSpPr>
          <p:spPr>
            <a:xfrm>
              <a:off x="1500166" y="4143380"/>
              <a:ext cx="3571900" cy="1672"/>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1500166" y="4713212"/>
              <a:ext cx="3571900" cy="1672"/>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500166" y="5284716"/>
              <a:ext cx="3571900" cy="1672"/>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1500166" y="5856220"/>
              <a:ext cx="3571900" cy="1672"/>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498875" y="5429263"/>
              <a:ext cx="1321572" cy="2143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00B0F0"/>
                  </a:solidFill>
                  <a:latin typeface="微软雅黑" panose="020B0503020204020204" pitchFamily="34" charset="-122"/>
                  <a:ea typeface="微软雅黑" panose="020B0503020204020204" pitchFamily="34" charset="-122"/>
                </a:rPr>
                <a:t>CRYPT</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50" name="矩形 49"/>
            <p:cNvSpPr/>
            <p:nvPr/>
          </p:nvSpPr>
          <p:spPr>
            <a:xfrm>
              <a:off x="2000232" y="5429264"/>
              <a:ext cx="1143008" cy="285752"/>
            </a:xfrm>
            <a:prstGeom prst="rect">
              <a:avLst/>
            </a:pr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SIMPLE</a:t>
              </a:r>
              <a:endParaRPr lang="zh-CN" altLang="en-US" sz="1200" dirty="0">
                <a:solidFill>
                  <a:schemeClr val="bg1"/>
                </a:solidFill>
                <a:ea typeface="微软雅黑" panose="020B0503020204020204" pitchFamily="34" charset="-122"/>
              </a:endParaRPr>
            </a:p>
          </p:txBody>
        </p:sp>
        <p:sp>
          <p:nvSpPr>
            <p:cNvPr id="51" name="矩形 50"/>
            <p:cNvSpPr/>
            <p:nvPr/>
          </p:nvSpPr>
          <p:spPr>
            <a:xfrm>
              <a:off x="3286116" y="5429264"/>
              <a:ext cx="1143008" cy="285752"/>
            </a:xfrm>
            <a:prstGeom prst="rect">
              <a:avLst/>
            </a:prstGeom>
            <a:solidFill>
              <a:srgbClr val="FFC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a typeface="微软雅黑" panose="020B0503020204020204" pitchFamily="34" charset="-122"/>
                </a:rPr>
                <a:t>AES_CCM</a:t>
              </a:r>
              <a:endParaRPr lang="zh-CN" altLang="en-US" sz="1200" dirty="0">
                <a:solidFill>
                  <a:schemeClr val="bg1"/>
                </a:solidFill>
                <a:ea typeface="微软雅黑" panose="020B0503020204020204" pitchFamily="34" charset="-122"/>
              </a:endParaRPr>
            </a:p>
          </p:txBody>
        </p:sp>
      </p:grpSp>
      <p:sp>
        <p:nvSpPr>
          <p:cNvPr id="52" name="CRYPT"/>
          <p:cNvSpPr/>
          <p:nvPr/>
        </p:nvSpPr>
        <p:spPr>
          <a:xfrm>
            <a:off x="6881818" y="4953296"/>
            <a:ext cx="3643338" cy="1023742"/>
          </a:xfrm>
          <a:prstGeom prst="wedgeRectCallout">
            <a:avLst>
              <a:gd name="adj1" fmla="val -58431"/>
              <a:gd name="adj2" fmla="val -33452"/>
            </a:avLst>
          </a:prstGeom>
          <a:noFill/>
          <a:ln>
            <a:solidFill>
              <a:srgbClr val="00B0F0"/>
            </a:solidFill>
          </a:ln>
        </p:spPr>
        <p:txBody>
          <a:bodyPr wrap="square" rtlCol="0">
            <a:spAutoFit/>
          </a:bodyPr>
          <a:lstStyle/>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数据加密层：</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此层为无线网络数据加密提供支持；提供简单和</a:t>
            </a:r>
            <a:r>
              <a:rPr lang="en-US" altLang="zh-CN" sz="1400" dirty="0">
                <a:solidFill>
                  <a:srgbClr val="7F7F7F"/>
                </a:solidFill>
                <a:latin typeface="微软雅黑" panose="020B0503020204020204" pitchFamily="34" charset="-122"/>
                <a:ea typeface="微软雅黑" panose="020B0503020204020204" pitchFamily="34" charset="-122"/>
              </a:rPr>
              <a:t>AES_CCM</a:t>
            </a:r>
            <a:r>
              <a:rPr lang="zh-CN" altLang="en-US" sz="1400" dirty="0">
                <a:solidFill>
                  <a:srgbClr val="7F7F7F"/>
                </a:solidFill>
                <a:latin typeface="微软雅黑" panose="020B0503020204020204" pitchFamily="34" charset="-122"/>
                <a:ea typeface="微软雅黑" panose="020B0503020204020204" pitchFamily="34" charset="-122"/>
              </a:rPr>
              <a:t>两种加密算法。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4"/>
                                        </p:tgtEl>
                                        <p:attrNameLst>
                                          <p:attrName>style.opacity</p:attrName>
                                        </p:attrNameLst>
                                      </p:cBhvr>
                                      <p:to>
                                        <p:strVal val="0"/>
                                      </p:to>
                                    </p:set>
                                    <p:animEffect filter="image" prLst="opacity: 0">
                                      <p:cBhvr rctx="IE">
                                        <p:cTn id="7" dur="indefinite"/>
                                        <p:tgtEl>
                                          <p:spTgt spid="24"/>
                                        </p:tgtEl>
                                      </p:cBhvr>
                                    </p:animEffect>
                                  </p:childTnLst>
                                </p:cTn>
                              </p:par>
                              <p:par>
                                <p:cTn id="8" presetID="9" presetClass="emph" presetSubtype="0" grpId="0" nodeType="withEffect">
                                  <p:stCondLst>
                                    <p:cond delay="0"/>
                                  </p:stCondLst>
                                  <p:childTnLst>
                                    <p:set>
                                      <p:cBhvr rctx="PPT">
                                        <p:cTn id="9" dur="indefinite"/>
                                        <p:tgtEl>
                                          <p:spTgt spid="52"/>
                                        </p:tgtEl>
                                        <p:attrNameLst>
                                          <p:attrName>style.opacity</p:attrName>
                                        </p:attrNameLst>
                                      </p:cBhvr>
                                      <p:to>
                                        <p:strVal val="0"/>
                                      </p:to>
                                    </p:set>
                                    <p:animEffect filter="image" prLst="opacity: 0">
                                      <p:cBhvr rctx="IE">
                                        <p:cTn id="10" dur="indefinite"/>
                                        <p:tgtEl>
                                          <p:spTgt spid="52"/>
                                        </p:tgtEl>
                                      </p:cBhvr>
                                    </p:animEffect>
                                  </p:childTnLst>
                                </p:cTn>
                              </p:par>
                              <p:par>
                                <p:cTn id="11" presetID="0" presetClass="path" presetSubtype="0" accel="50000" decel="50000" fill="hold" grpId="0" nodeType="withEffect">
                                  <p:stCondLst>
                                    <p:cond delay="0"/>
                                  </p:stCondLst>
                                  <p:childTnLst>
                                    <p:animMotion origin="layout" path="M -4.44444E-6 -3.7037E-6 L 0.32101 -3.7037E-6 " pathEditMode="relative" rAng="0" ptsTypes="AA">
                                      <p:cBhvr>
                                        <p:cTn id="12" dur="800" spd="-100000" fill="hold"/>
                                        <p:tgtEl>
                                          <p:spTgt spid="3"/>
                                        </p:tgtEl>
                                        <p:attrNameLst>
                                          <p:attrName>ppt_x</p:attrName>
                                          <p:attrName>ppt_y</p:attrName>
                                        </p:attrNameLst>
                                      </p:cBhvr>
                                      <p:rCtr x="160" y="0"/>
                                    </p:animMotion>
                                  </p:childTnLst>
                                </p:cTn>
                              </p:par>
                              <p:par>
                                <p:cTn id="13" presetID="9" presetClass="emph" presetSubtype="0" grpId="0" nodeType="withEffect">
                                  <p:stCondLst>
                                    <p:cond delay="0"/>
                                  </p:stCondLst>
                                  <p:childTnLst>
                                    <p:set>
                                      <p:cBhvr rctx="PPT">
                                        <p:cTn id="14" dur="indefinite"/>
                                        <p:tgtEl>
                                          <p:spTgt spid="4"/>
                                        </p:tgtEl>
                                        <p:attrNameLst>
                                          <p:attrName>style.opacity</p:attrName>
                                        </p:attrNameLst>
                                      </p:cBhvr>
                                      <p:to>
                                        <p:strVal val="0"/>
                                      </p:to>
                                    </p:set>
                                    <p:animEffect filter="image" prLst="opacity: 0">
                                      <p:cBhvr rctx="IE">
                                        <p:cTn id="15" dur="indefinite"/>
                                        <p:tgtEl>
                                          <p:spTgt spid="4"/>
                                        </p:tgtEl>
                                      </p:cBhvr>
                                    </p:animEffect>
                                  </p:childTnLst>
                                </p:cTn>
                              </p:par>
                              <p:par>
                                <p:cTn id="16" presetID="9" presetClass="emph" presetSubtype="0" grpId="0" nodeType="withEffect">
                                  <p:stCondLst>
                                    <p:cond delay="0"/>
                                  </p:stCondLst>
                                  <p:childTnLst>
                                    <p:set>
                                      <p:cBhvr rctx="PPT">
                                        <p:cTn id="17" dur="indefinite"/>
                                        <p:tgtEl>
                                          <p:spTgt spid="5"/>
                                        </p:tgtEl>
                                        <p:attrNameLst>
                                          <p:attrName>style.opacity</p:attrName>
                                        </p:attrNameLst>
                                      </p:cBhvr>
                                      <p:to>
                                        <p:strVal val="0"/>
                                      </p:to>
                                    </p:set>
                                    <p:animEffect filter="image" prLst="opacity: 0">
                                      <p:cBhvr rctx="IE">
                                        <p:cTn id="18" dur="indefinite"/>
                                        <p:tgtEl>
                                          <p:spTgt spid="5"/>
                                        </p:tgtEl>
                                      </p:cBhvr>
                                    </p:animEffect>
                                  </p:childTnLst>
                                </p:cTn>
                              </p:par>
                              <p:par>
                                <p:cTn id="19" presetID="9" presetClass="emph" presetSubtype="0" grpId="0" nodeType="withEffect">
                                  <p:stCondLst>
                                    <p:cond delay="0"/>
                                  </p:stCondLst>
                                  <p:childTnLst>
                                    <p:set>
                                      <p:cBhvr rctx="PPT">
                                        <p:cTn id="20" dur="indefinite"/>
                                        <p:tgtEl>
                                          <p:spTgt spid="6"/>
                                        </p:tgtEl>
                                        <p:attrNameLst>
                                          <p:attrName>style.opacity</p:attrName>
                                        </p:attrNameLst>
                                      </p:cBhvr>
                                      <p:to>
                                        <p:strVal val="0"/>
                                      </p:to>
                                    </p:set>
                                    <p:animEffect filter="image" prLst="opacity: 0">
                                      <p:cBhvr rctx="IE">
                                        <p:cTn id="21" dur="indefinite"/>
                                        <p:tgtEl>
                                          <p:spTgt spid="6"/>
                                        </p:tgtEl>
                                      </p:cBhvr>
                                    </p:animEffect>
                                  </p:childTnLst>
                                </p:cTn>
                              </p:par>
                              <p:par>
                                <p:cTn id="22" presetID="9" presetClass="emph" presetSubtype="0" grpId="0" nodeType="withEffect">
                                  <p:stCondLst>
                                    <p:cond delay="0"/>
                                  </p:stCondLst>
                                  <p:childTnLst>
                                    <p:set>
                                      <p:cBhvr rctx="PPT">
                                        <p:cTn id="23" dur="indefinite"/>
                                        <p:tgtEl>
                                          <p:spTgt spid="7"/>
                                        </p:tgtEl>
                                        <p:attrNameLst>
                                          <p:attrName>style.opacity</p:attrName>
                                        </p:attrNameLst>
                                      </p:cBhvr>
                                      <p:to>
                                        <p:strVal val="0"/>
                                      </p:to>
                                    </p:set>
                                    <p:animEffect filter="image" prLst="opacity: 0">
                                      <p:cBhvr rctx="IE">
                                        <p:cTn id="24" dur="indefinite"/>
                                        <p:tgtEl>
                                          <p:spTgt spid="7"/>
                                        </p:tgtEl>
                                      </p:cBhvr>
                                    </p:animEffect>
                                  </p:childTnLst>
                                </p:cTn>
                              </p:par>
                              <p:par>
                                <p:cTn id="25" presetID="9" presetClass="emph" presetSubtype="0" grpId="0" nodeType="withEffect">
                                  <p:stCondLst>
                                    <p:cond delay="0"/>
                                  </p:stCondLst>
                                  <p:childTnLst>
                                    <p:set>
                                      <p:cBhvr rctx="PPT">
                                        <p:cTn id="26" dur="indefinite"/>
                                        <p:tgtEl>
                                          <p:spTgt spid="8"/>
                                        </p:tgtEl>
                                        <p:attrNameLst>
                                          <p:attrName>style.opacity</p:attrName>
                                        </p:attrNameLst>
                                      </p:cBhvr>
                                      <p:to>
                                        <p:strVal val="0"/>
                                      </p:to>
                                    </p:set>
                                    <p:animEffect filter="image" prLst="opacity: 0">
                                      <p:cBhvr rctx="IE">
                                        <p:cTn id="27" dur="indefinite"/>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24"/>
                                        </p:tgtEl>
                                        <p:attrNameLst>
                                          <p:attrName>style.opacity</p:attrName>
                                        </p:attrNameLst>
                                      </p:cBhvr>
                                      <p:to>
                                        <p:strVal val="1"/>
                                      </p:to>
                                    </p:set>
                                    <p:animEffect filter="image" prLst="opacity: 1">
                                      <p:cBhvr rctx="IE">
                                        <p:cTn id="32" dur="indefinite"/>
                                        <p:tgtEl>
                                          <p:spTgt spid="24"/>
                                        </p:tgtEl>
                                      </p:cBhvr>
                                    </p:animEffect>
                                  </p:childTnLst>
                                </p:cTn>
                              </p:par>
                              <p:par>
                                <p:cTn id="33" presetID="9" presetClass="emph" presetSubtype="0" grpId="1" nodeType="withEffect">
                                  <p:stCondLst>
                                    <p:cond delay="0"/>
                                  </p:stCondLst>
                                  <p:childTnLst>
                                    <p:set>
                                      <p:cBhvr rctx="PPT">
                                        <p:cTn id="34" dur="indefinite"/>
                                        <p:tgtEl>
                                          <p:spTgt spid="4"/>
                                        </p:tgtEl>
                                        <p:attrNameLst>
                                          <p:attrName>style.opacity</p:attrName>
                                        </p:attrNameLst>
                                      </p:cBhvr>
                                      <p:to>
                                        <p:strVal val="1"/>
                                      </p:to>
                                    </p:set>
                                    <p:animEffect filter="image" prLst="opacity: 1">
                                      <p:cBhvr rctx="IE">
                                        <p:cTn id="35" dur="indefinite"/>
                                        <p:tgtEl>
                                          <p:spTgt spid="4"/>
                                        </p:tgtEl>
                                      </p:cBhvr>
                                    </p:animEffect>
                                  </p:childTnLst>
                                </p:cTn>
                              </p:par>
                              <p:par>
                                <p:cTn id="36" presetID="0" presetClass="path" presetSubtype="0" accel="50000" decel="50000" fill="hold" grpId="2" nodeType="withEffect">
                                  <p:stCondLst>
                                    <p:cond delay="0"/>
                                  </p:stCondLst>
                                  <p:childTnLst>
                                    <p:animMotion origin="layout" path="M 0 0 L 0.29132 0 " pathEditMode="relative" ptsTypes="AA">
                                      <p:cBhvr>
                                        <p:cTn id="37" dur="600" spd="-100000" fill="hold"/>
                                        <p:tgtEl>
                                          <p:spTgt spid="4"/>
                                        </p:tgtEl>
                                        <p:attrNameLst>
                                          <p:attrName>ppt_x</p:attrName>
                                          <p:attrName>ppt_y</p:attrName>
                                        </p:attrNameLst>
                                      </p:cBhvr>
                                    </p:animMotion>
                                  </p:childTnLst>
                                </p:cTn>
                              </p:par>
                            </p:childTnLst>
                          </p:cTn>
                        </p:par>
                      </p:childTnLst>
                    </p:cTn>
                  </p:par>
                  <p:par>
                    <p:cTn id="38" fill="hold">
                      <p:stCondLst>
                        <p:cond delay="indefinite"/>
                      </p:stCondLst>
                      <p:childTnLst>
                        <p:par>
                          <p:cTn id="39" fill="hold">
                            <p:stCondLst>
                              <p:cond delay="0"/>
                            </p:stCondLst>
                            <p:childTnLst>
                              <p:par>
                                <p:cTn id="40" presetID="9" presetClass="emph" presetSubtype="0" grpId="3" nodeType="clickEffect">
                                  <p:stCondLst>
                                    <p:cond delay="0"/>
                                  </p:stCondLst>
                                  <p:childTnLst>
                                    <p:set>
                                      <p:cBhvr rctx="PPT">
                                        <p:cTn id="41" dur="indefinite"/>
                                        <p:tgtEl>
                                          <p:spTgt spid="4"/>
                                        </p:tgtEl>
                                        <p:attrNameLst>
                                          <p:attrName>style.opacity</p:attrName>
                                        </p:attrNameLst>
                                      </p:cBhvr>
                                      <p:to>
                                        <p:strVal val="0"/>
                                      </p:to>
                                    </p:set>
                                    <p:animEffect filter="image" prLst="opacity: 0">
                                      <p:cBhvr rctx="IE">
                                        <p:cTn id="42" dur="indefinite"/>
                                        <p:tgtEl>
                                          <p:spTgt spid="4"/>
                                        </p:tgtEl>
                                      </p:cBhvr>
                                    </p:animEffect>
                                  </p:childTnLst>
                                </p:cTn>
                              </p:par>
                              <p:par>
                                <p:cTn id="43" presetID="9" presetClass="emph" presetSubtype="0" grpId="1" nodeType="withEffect">
                                  <p:stCondLst>
                                    <p:cond delay="100"/>
                                  </p:stCondLst>
                                  <p:childTnLst>
                                    <p:set>
                                      <p:cBhvr rctx="PPT">
                                        <p:cTn id="44" dur="indefinite"/>
                                        <p:tgtEl>
                                          <p:spTgt spid="5"/>
                                        </p:tgtEl>
                                        <p:attrNameLst>
                                          <p:attrName>style.opacity</p:attrName>
                                        </p:attrNameLst>
                                      </p:cBhvr>
                                      <p:to>
                                        <p:strVal val="1"/>
                                      </p:to>
                                    </p:set>
                                    <p:animEffect filter="image" prLst="opacity: 1">
                                      <p:cBhvr rctx="IE">
                                        <p:cTn id="45" dur="indefinite"/>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mph" presetSubtype="0" grpId="2" nodeType="clickEffect">
                                  <p:stCondLst>
                                    <p:cond delay="0"/>
                                  </p:stCondLst>
                                  <p:childTnLst>
                                    <p:set>
                                      <p:cBhvr rctx="PPT">
                                        <p:cTn id="49" dur="indefinite"/>
                                        <p:tgtEl>
                                          <p:spTgt spid="5"/>
                                        </p:tgtEl>
                                        <p:attrNameLst>
                                          <p:attrName>style.opacity</p:attrName>
                                        </p:attrNameLst>
                                      </p:cBhvr>
                                      <p:to>
                                        <p:strVal val="0"/>
                                      </p:to>
                                    </p:set>
                                    <p:animEffect filter="image" prLst="opacity: 0">
                                      <p:cBhvr rctx="IE">
                                        <p:cTn id="50" dur="indefinite"/>
                                        <p:tgtEl>
                                          <p:spTgt spid="5"/>
                                        </p:tgtEl>
                                      </p:cBhvr>
                                    </p:animEffect>
                                  </p:childTnLst>
                                </p:cTn>
                              </p:par>
                              <p:par>
                                <p:cTn id="51" presetID="9" presetClass="emph" presetSubtype="0" grpId="1" nodeType="withEffect">
                                  <p:stCondLst>
                                    <p:cond delay="0"/>
                                  </p:stCondLst>
                                  <p:childTnLst>
                                    <p:set>
                                      <p:cBhvr rctx="PPT">
                                        <p:cTn id="52" dur="indefinite"/>
                                        <p:tgtEl>
                                          <p:spTgt spid="6"/>
                                        </p:tgtEl>
                                        <p:attrNameLst>
                                          <p:attrName>style.opacity</p:attrName>
                                        </p:attrNameLst>
                                      </p:cBhvr>
                                      <p:to>
                                        <p:strVal val="1"/>
                                      </p:to>
                                    </p:set>
                                    <p:animEffect filter="image" prLst="opacity: 1">
                                      <p:cBhvr rctx="IE">
                                        <p:cTn id="53" dur="indefinite"/>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mph" presetSubtype="0" grpId="2" nodeType="clickEffect">
                                  <p:stCondLst>
                                    <p:cond delay="0"/>
                                  </p:stCondLst>
                                  <p:childTnLst>
                                    <p:set>
                                      <p:cBhvr rctx="PPT">
                                        <p:cTn id="57" dur="indefinite"/>
                                        <p:tgtEl>
                                          <p:spTgt spid="6"/>
                                        </p:tgtEl>
                                        <p:attrNameLst>
                                          <p:attrName>style.opacity</p:attrName>
                                        </p:attrNameLst>
                                      </p:cBhvr>
                                      <p:to>
                                        <p:strVal val="0"/>
                                      </p:to>
                                    </p:set>
                                    <p:animEffect filter="image" prLst="opacity: 0">
                                      <p:cBhvr rctx="IE">
                                        <p:cTn id="58" dur="indefinite"/>
                                        <p:tgtEl>
                                          <p:spTgt spid="6"/>
                                        </p:tgtEl>
                                      </p:cBhvr>
                                    </p:animEffect>
                                  </p:childTnLst>
                                </p:cTn>
                              </p:par>
                              <p:par>
                                <p:cTn id="59" presetID="9" presetClass="emph" presetSubtype="0" grpId="1" nodeType="withEffect">
                                  <p:stCondLst>
                                    <p:cond delay="0"/>
                                  </p:stCondLst>
                                  <p:childTnLst>
                                    <p:set>
                                      <p:cBhvr rctx="PPT">
                                        <p:cTn id="60" dur="indefinite"/>
                                        <p:tgtEl>
                                          <p:spTgt spid="7"/>
                                        </p:tgtEl>
                                        <p:attrNameLst>
                                          <p:attrName>style.opacity</p:attrName>
                                        </p:attrNameLst>
                                      </p:cBhvr>
                                      <p:to>
                                        <p:strVal val="1"/>
                                      </p:to>
                                    </p:set>
                                    <p:animEffect filter="image" prLst="opacity: 1">
                                      <p:cBhvr rctx="IE">
                                        <p:cTn id="61" dur="indefinite"/>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mph" presetSubtype="0" grpId="2" nodeType="clickEffect">
                                  <p:stCondLst>
                                    <p:cond delay="0"/>
                                  </p:stCondLst>
                                  <p:childTnLst>
                                    <p:set>
                                      <p:cBhvr rctx="PPT">
                                        <p:cTn id="65" dur="indefinite"/>
                                        <p:tgtEl>
                                          <p:spTgt spid="7"/>
                                        </p:tgtEl>
                                        <p:attrNameLst>
                                          <p:attrName>style.opacity</p:attrName>
                                        </p:attrNameLst>
                                      </p:cBhvr>
                                      <p:to>
                                        <p:strVal val="0"/>
                                      </p:to>
                                    </p:set>
                                    <p:animEffect filter="image" prLst="opacity: 0">
                                      <p:cBhvr rctx="IE">
                                        <p:cTn id="66" dur="indefinite"/>
                                        <p:tgtEl>
                                          <p:spTgt spid="7"/>
                                        </p:tgtEl>
                                      </p:cBhvr>
                                    </p:animEffect>
                                  </p:childTnLst>
                                </p:cTn>
                              </p:par>
                              <p:par>
                                <p:cTn id="67" presetID="9" presetClass="emph" presetSubtype="0" grpId="1" nodeType="withEffect">
                                  <p:stCondLst>
                                    <p:cond delay="0"/>
                                  </p:stCondLst>
                                  <p:childTnLst>
                                    <p:set>
                                      <p:cBhvr rctx="PPT">
                                        <p:cTn id="68" dur="indefinite"/>
                                        <p:tgtEl>
                                          <p:spTgt spid="52"/>
                                        </p:tgtEl>
                                        <p:attrNameLst>
                                          <p:attrName>style.opacity</p:attrName>
                                        </p:attrNameLst>
                                      </p:cBhvr>
                                      <p:to>
                                        <p:strVal val="1"/>
                                      </p:to>
                                    </p:set>
                                    <p:animEffect filter="image" prLst="opacity: 1">
                                      <p:cBhvr rctx="IE">
                                        <p:cTn id="69" dur="indefinite"/>
                                        <p:tgtEl>
                                          <p:spTgt spid="5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mph" presetSubtype="0" grpId="2" nodeType="clickEffect">
                                  <p:stCondLst>
                                    <p:cond delay="0"/>
                                  </p:stCondLst>
                                  <p:childTnLst>
                                    <p:set>
                                      <p:cBhvr rctx="PPT">
                                        <p:cTn id="73" dur="indefinite"/>
                                        <p:tgtEl>
                                          <p:spTgt spid="52"/>
                                        </p:tgtEl>
                                        <p:attrNameLst>
                                          <p:attrName>style.opacity</p:attrName>
                                        </p:attrNameLst>
                                      </p:cBhvr>
                                      <p:to>
                                        <p:strVal val="0"/>
                                      </p:to>
                                    </p:set>
                                    <p:animEffect filter="image" prLst="opacity: 0">
                                      <p:cBhvr rctx="IE">
                                        <p:cTn id="74" dur="indefinite"/>
                                        <p:tgtEl>
                                          <p:spTgt spid="52"/>
                                        </p:tgtEl>
                                      </p:cBhvr>
                                    </p:animEffect>
                                  </p:childTnLst>
                                </p:cTn>
                              </p:par>
                              <p:par>
                                <p:cTn id="75" presetID="9" presetClass="emph" presetSubtype="0" grpId="1" nodeType="withEffect">
                                  <p:stCondLst>
                                    <p:cond delay="0"/>
                                  </p:stCondLst>
                                  <p:childTnLst>
                                    <p:set>
                                      <p:cBhvr rctx="PPT">
                                        <p:cTn id="76" dur="indefinite"/>
                                        <p:tgtEl>
                                          <p:spTgt spid="8"/>
                                        </p:tgtEl>
                                        <p:attrNameLst>
                                          <p:attrName>style.opacity</p:attrName>
                                        </p:attrNameLst>
                                      </p:cBhvr>
                                      <p:to>
                                        <p:strVal val="1"/>
                                      </p:to>
                                    </p:set>
                                    <p:animEffect filter="image" prLst="opacity: 1">
                                      <p:cBhvr rctx="IE">
                                        <p:cTn id="77"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4" grpId="2" animBg="1"/>
      <p:bldP spid="4" grpId="3"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52" grpId="0" animBg="1"/>
      <p:bldP spid="52" grpId="1" animBg="1"/>
      <p:bldP spid="52"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bwMode="auto">
          <a:xfrm>
            <a:off x="2208213" y="3945863"/>
            <a:ext cx="4564062" cy="1577975"/>
            <a:chOff x="5624326" y="6885384"/>
            <a:chExt cx="4564297" cy="1579245"/>
          </a:xfrm>
        </p:grpSpPr>
        <p:cxnSp>
          <p:nvCxnSpPr>
            <p:cNvPr id="321" name="I_K"/>
            <p:cNvCxnSpPr/>
            <p:nvPr/>
          </p:nvCxnSpPr>
          <p:spPr>
            <a:xfrm rot="16200000" flipV="1">
              <a:off x="5724982" y="7362902"/>
              <a:ext cx="413082" cy="239724"/>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4" name="A_F"/>
            <p:cNvCxnSpPr/>
            <p:nvPr/>
          </p:nvCxnSpPr>
          <p:spPr>
            <a:xfrm rot="5400000" flipH="1" flipV="1">
              <a:off x="6981486" y="7786380"/>
              <a:ext cx="589437" cy="420709"/>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6" name="A_D"/>
            <p:cNvCxnSpPr/>
            <p:nvPr/>
          </p:nvCxnSpPr>
          <p:spPr>
            <a:xfrm rot="16200000" flipH="1">
              <a:off x="7190327" y="7170656"/>
              <a:ext cx="394017" cy="230199"/>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7" name="I_F"/>
            <p:cNvCxnSpPr/>
            <p:nvPr/>
          </p:nvCxnSpPr>
          <p:spPr>
            <a:xfrm>
              <a:off x="6278410" y="7919679"/>
              <a:ext cx="582642" cy="455979"/>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9" name="J_D"/>
            <p:cNvCxnSpPr/>
            <p:nvPr/>
          </p:nvCxnSpPr>
          <p:spPr>
            <a:xfrm rot="10800000" flipV="1">
              <a:off x="6578462" y="6975945"/>
              <a:ext cx="433410" cy="42896"/>
            </a:xfrm>
            <a:prstGeom prst="line">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0" name="J_K"/>
            <p:cNvCxnSpPr/>
            <p:nvPr/>
          </p:nvCxnSpPr>
          <p:spPr>
            <a:xfrm flipV="1">
              <a:off x="5844999" y="7055384"/>
              <a:ext cx="392133" cy="47663"/>
            </a:xfrm>
            <a:prstGeom prst="line">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2" name="A_N"/>
            <p:cNvCxnSpPr/>
            <p:nvPr/>
          </p:nvCxnSpPr>
          <p:spPr>
            <a:xfrm rot="10800000" flipV="1">
              <a:off x="7643730" y="7195196"/>
              <a:ext cx="506438" cy="335232"/>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6" name="N_O"/>
            <p:cNvCxnSpPr/>
            <p:nvPr/>
          </p:nvCxnSpPr>
          <p:spPr>
            <a:xfrm rot="10800000">
              <a:off x="8477210" y="7056972"/>
              <a:ext cx="533427" cy="17477"/>
            </a:xfrm>
            <a:prstGeom prst="line">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7" name="R_S"/>
            <p:cNvCxnSpPr/>
            <p:nvPr/>
          </p:nvCxnSpPr>
          <p:spPr>
            <a:xfrm rot="5400000" flipH="1" flipV="1">
              <a:off x="9897980" y="7524083"/>
              <a:ext cx="308223" cy="28576"/>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8" name="Q_O"/>
            <p:cNvCxnSpPr/>
            <p:nvPr/>
          </p:nvCxnSpPr>
          <p:spPr>
            <a:xfrm rot="5400000">
              <a:off x="8722240" y="7537639"/>
              <a:ext cx="667287" cy="163520"/>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9" name="O_R"/>
            <p:cNvCxnSpPr/>
            <p:nvPr/>
          </p:nvCxnSpPr>
          <p:spPr>
            <a:xfrm>
              <a:off x="9467861" y="7122112"/>
              <a:ext cx="476275" cy="103270"/>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0" name="A"/>
            <p:cNvSpPr/>
            <p:nvPr/>
          </p:nvSpPr>
          <p:spPr>
            <a:xfrm rot="16200000">
              <a:off x="7470626" y="7517774"/>
              <a:ext cx="150934" cy="150821"/>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41" name="F"/>
            <p:cNvSpPr/>
            <p:nvPr/>
          </p:nvSpPr>
          <p:spPr>
            <a:xfrm rot="16200000">
              <a:off x="6918151" y="8320104"/>
              <a:ext cx="144578" cy="14447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42" name="M"/>
            <p:cNvSpPr/>
            <p:nvPr/>
          </p:nvSpPr>
          <p:spPr>
            <a:xfrm rot="16200000">
              <a:off x="8067532" y="7759293"/>
              <a:ext cx="216074" cy="21591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43" name="N"/>
            <p:cNvSpPr/>
            <p:nvPr/>
          </p:nvSpPr>
          <p:spPr>
            <a:xfrm rot="16200000">
              <a:off x="8139737" y="6967318"/>
              <a:ext cx="298690" cy="296878"/>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44" name="Q"/>
            <p:cNvSpPr/>
            <p:nvPr/>
          </p:nvSpPr>
          <p:spPr>
            <a:xfrm rot="16200000">
              <a:off x="8786681" y="7975394"/>
              <a:ext cx="287569" cy="2873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45" name="O"/>
            <p:cNvSpPr/>
            <p:nvPr/>
          </p:nvSpPr>
          <p:spPr>
            <a:xfrm rot="16200000">
              <a:off x="9065279" y="6921261"/>
              <a:ext cx="344765" cy="342918"/>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46" name="R"/>
            <p:cNvSpPr/>
            <p:nvPr/>
          </p:nvSpPr>
          <p:spPr>
            <a:xfrm rot="16200000">
              <a:off x="9963896" y="7142056"/>
              <a:ext cx="224018" cy="22543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47" name="S"/>
            <p:cNvSpPr/>
            <p:nvPr/>
          </p:nvSpPr>
          <p:spPr>
            <a:xfrm rot="16200000">
              <a:off x="9935323" y="7728312"/>
              <a:ext cx="216074" cy="2143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cxnSp>
          <p:nvCxnSpPr>
            <p:cNvPr id="348" name="I_J"/>
            <p:cNvCxnSpPr/>
            <p:nvPr/>
          </p:nvCxnSpPr>
          <p:spPr>
            <a:xfrm rot="5400000" flipH="1" flipV="1">
              <a:off x="6026590" y="7358111"/>
              <a:ext cx="498876" cy="173046"/>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0" name="K"/>
            <p:cNvSpPr/>
            <p:nvPr/>
          </p:nvSpPr>
          <p:spPr>
            <a:xfrm rot="16200000">
              <a:off x="5624245" y="7039577"/>
              <a:ext cx="216074" cy="2159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51" name="D"/>
            <p:cNvSpPr/>
            <p:nvPr/>
          </p:nvSpPr>
          <p:spPr>
            <a:xfrm rot="16200000">
              <a:off x="7061800" y="6886259"/>
              <a:ext cx="216074" cy="21432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52" name="I"/>
            <p:cNvSpPr/>
            <p:nvPr/>
          </p:nvSpPr>
          <p:spPr>
            <a:xfrm rot="16200000">
              <a:off x="5983011" y="7686237"/>
              <a:ext cx="289158" cy="28894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53" name="J"/>
            <p:cNvSpPr/>
            <p:nvPr/>
          </p:nvSpPr>
          <p:spPr>
            <a:xfrm rot="16200000">
              <a:off x="6271951" y="6885492"/>
              <a:ext cx="287569" cy="2873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354" name="E"/>
            <p:cNvSpPr/>
            <p:nvPr/>
          </p:nvSpPr>
          <p:spPr>
            <a:xfrm rot="16200000">
              <a:off x="6783143" y="7517835"/>
              <a:ext cx="312990" cy="31275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cxnSp>
          <p:nvCxnSpPr>
            <p:cNvPr id="355" name="R_S"/>
            <p:cNvCxnSpPr/>
            <p:nvPr/>
          </p:nvCxnSpPr>
          <p:spPr>
            <a:xfrm rot="10800000">
              <a:off x="9448810" y="7282578"/>
              <a:ext cx="449286" cy="438503"/>
            </a:xfrm>
            <a:prstGeom prst="line">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7" name="A_D"/>
            <p:cNvCxnSpPr/>
            <p:nvPr/>
          </p:nvCxnSpPr>
          <p:spPr>
            <a:xfrm>
              <a:off x="7310338" y="6985477"/>
              <a:ext cx="790616" cy="47663"/>
            </a:xfrm>
            <a:prstGeom prst="line">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9" name="A_D"/>
            <p:cNvCxnSpPr/>
            <p:nvPr/>
          </p:nvCxnSpPr>
          <p:spPr>
            <a:xfrm rot="16200000" flipH="1">
              <a:off x="8253894" y="7375705"/>
              <a:ext cx="694295" cy="485800"/>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bwMode="auto">
          <a:xfrm>
            <a:off x="2205039" y="3946786"/>
            <a:ext cx="4564062" cy="1577975"/>
            <a:chOff x="395536" y="6885383"/>
            <a:chExt cx="4564297" cy="1579245"/>
          </a:xfrm>
        </p:grpSpPr>
        <p:cxnSp>
          <p:nvCxnSpPr>
            <p:cNvPr id="7" name="I_K"/>
            <p:cNvCxnSpPr/>
            <p:nvPr/>
          </p:nvCxnSpPr>
          <p:spPr>
            <a:xfrm rot="16200000" flipV="1">
              <a:off x="496192" y="7362902"/>
              <a:ext cx="413082" cy="239724"/>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I_E"/>
            <p:cNvCxnSpPr/>
            <p:nvPr/>
          </p:nvCxnSpPr>
          <p:spPr>
            <a:xfrm flipV="1">
              <a:off x="1043269" y="7730614"/>
              <a:ext cx="457224" cy="55608"/>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E_F"/>
            <p:cNvCxnSpPr/>
            <p:nvPr/>
          </p:nvCxnSpPr>
          <p:spPr>
            <a:xfrm rot="16200000" flipV="1">
              <a:off x="1539231" y="8049174"/>
              <a:ext cx="419437" cy="269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A_F"/>
            <p:cNvCxnSpPr/>
            <p:nvPr/>
          </p:nvCxnSpPr>
          <p:spPr>
            <a:xfrm rot="5400000" flipH="1" flipV="1">
              <a:off x="1752696" y="7786380"/>
              <a:ext cx="589437" cy="420709"/>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A_E"/>
            <p:cNvCxnSpPr/>
            <p:nvPr/>
          </p:nvCxnSpPr>
          <p:spPr>
            <a:xfrm flipV="1">
              <a:off x="1881513" y="7628932"/>
              <a:ext cx="330217" cy="42897"/>
            </a:xfrm>
            <a:prstGeom prst="line">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A_D"/>
            <p:cNvCxnSpPr/>
            <p:nvPr/>
          </p:nvCxnSpPr>
          <p:spPr>
            <a:xfrm rot="16200000" flipH="1">
              <a:off x="1961537" y="7170656"/>
              <a:ext cx="394017" cy="230199"/>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I_F"/>
            <p:cNvCxnSpPr/>
            <p:nvPr/>
          </p:nvCxnSpPr>
          <p:spPr>
            <a:xfrm>
              <a:off x="1049620" y="7919679"/>
              <a:ext cx="582642" cy="455979"/>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J_E"/>
            <p:cNvCxnSpPr/>
            <p:nvPr/>
          </p:nvCxnSpPr>
          <p:spPr>
            <a:xfrm rot="16200000" flipV="1">
              <a:off x="1268575" y="7184199"/>
              <a:ext cx="347942" cy="331805"/>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J_D"/>
            <p:cNvCxnSpPr/>
            <p:nvPr/>
          </p:nvCxnSpPr>
          <p:spPr>
            <a:xfrm rot="10800000" flipV="1">
              <a:off x="1349672" y="6975945"/>
              <a:ext cx="433410" cy="42896"/>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J_K"/>
            <p:cNvCxnSpPr/>
            <p:nvPr/>
          </p:nvCxnSpPr>
          <p:spPr>
            <a:xfrm flipV="1">
              <a:off x="616209" y="7055384"/>
              <a:ext cx="392133" cy="47663"/>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A_M"/>
            <p:cNvCxnSpPr/>
            <p:nvPr/>
          </p:nvCxnSpPr>
          <p:spPr>
            <a:xfrm rot="10800000">
              <a:off x="2414940" y="7636876"/>
              <a:ext cx="414358" cy="195419"/>
            </a:xfrm>
            <a:prstGeom prst="line">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A_N"/>
            <p:cNvCxnSpPr/>
            <p:nvPr/>
          </p:nvCxnSpPr>
          <p:spPr>
            <a:xfrm rot="10800000" flipV="1">
              <a:off x="2414940" y="7195196"/>
              <a:ext cx="506438" cy="335232"/>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M_N"/>
            <p:cNvCxnSpPr/>
            <p:nvPr/>
          </p:nvCxnSpPr>
          <p:spPr>
            <a:xfrm rot="5400000">
              <a:off x="2797793" y="7505027"/>
              <a:ext cx="441680" cy="50803"/>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M_Q"/>
            <p:cNvCxnSpPr/>
            <p:nvPr/>
          </p:nvCxnSpPr>
          <p:spPr>
            <a:xfrm rot="10800000">
              <a:off x="3059498" y="7924445"/>
              <a:ext cx="503263" cy="142990"/>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M_O"/>
            <p:cNvCxnSpPr/>
            <p:nvPr/>
          </p:nvCxnSpPr>
          <p:spPr>
            <a:xfrm rot="10800000" flipV="1">
              <a:off x="3059498" y="7247625"/>
              <a:ext cx="790616" cy="532241"/>
            </a:xfrm>
            <a:prstGeom prst="line">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N_O"/>
            <p:cNvCxnSpPr/>
            <p:nvPr/>
          </p:nvCxnSpPr>
          <p:spPr>
            <a:xfrm rot="10800000">
              <a:off x="3248420" y="7056972"/>
              <a:ext cx="533427" cy="17477"/>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R_S"/>
            <p:cNvCxnSpPr/>
            <p:nvPr/>
          </p:nvCxnSpPr>
          <p:spPr>
            <a:xfrm rot="5400000" flipH="1" flipV="1">
              <a:off x="4669190" y="7524083"/>
              <a:ext cx="308223" cy="28576"/>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Q_O"/>
            <p:cNvCxnSpPr/>
            <p:nvPr/>
          </p:nvCxnSpPr>
          <p:spPr>
            <a:xfrm rot="5400000">
              <a:off x="3493450" y="7537639"/>
              <a:ext cx="667287" cy="163520"/>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O_R"/>
            <p:cNvCxnSpPr/>
            <p:nvPr/>
          </p:nvCxnSpPr>
          <p:spPr>
            <a:xfrm>
              <a:off x="4239071" y="7122112"/>
              <a:ext cx="476275" cy="103270"/>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A"/>
            <p:cNvSpPr/>
            <p:nvPr/>
          </p:nvSpPr>
          <p:spPr>
            <a:xfrm rot="16200000">
              <a:off x="2241836" y="7517774"/>
              <a:ext cx="150934" cy="150821"/>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41" name="F"/>
            <p:cNvSpPr/>
            <p:nvPr/>
          </p:nvSpPr>
          <p:spPr>
            <a:xfrm rot="16200000">
              <a:off x="1689361" y="8320104"/>
              <a:ext cx="144578" cy="14447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46" name="M"/>
            <p:cNvSpPr/>
            <p:nvPr/>
          </p:nvSpPr>
          <p:spPr>
            <a:xfrm rot="16200000">
              <a:off x="2838742" y="7759293"/>
              <a:ext cx="216074" cy="215911"/>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47" name="N"/>
            <p:cNvSpPr/>
            <p:nvPr/>
          </p:nvSpPr>
          <p:spPr>
            <a:xfrm rot="16200000">
              <a:off x="2910947" y="6967318"/>
              <a:ext cx="298690" cy="296878"/>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48" name="Q"/>
            <p:cNvSpPr/>
            <p:nvPr/>
          </p:nvSpPr>
          <p:spPr>
            <a:xfrm rot="16200000">
              <a:off x="3557891" y="7975394"/>
              <a:ext cx="287569" cy="2873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49" name="O"/>
            <p:cNvSpPr/>
            <p:nvPr/>
          </p:nvSpPr>
          <p:spPr>
            <a:xfrm rot="16200000">
              <a:off x="3836489" y="6921261"/>
              <a:ext cx="344765" cy="342918"/>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50" name="R"/>
            <p:cNvSpPr/>
            <p:nvPr/>
          </p:nvSpPr>
          <p:spPr>
            <a:xfrm rot="16200000">
              <a:off x="4735106" y="7142056"/>
              <a:ext cx="224018" cy="22543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51" name="S"/>
            <p:cNvSpPr/>
            <p:nvPr/>
          </p:nvSpPr>
          <p:spPr>
            <a:xfrm rot="16200000">
              <a:off x="4706533" y="7728312"/>
              <a:ext cx="216074" cy="2143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cxnSp>
          <p:nvCxnSpPr>
            <p:cNvPr id="52" name="I_J"/>
            <p:cNvCxnSpPr/>
            <p:nvPr/>
          </p:nvCxnSpPr>
          <p:spPr>
            <a:xfrm rot="5400000" flipH="1" flipV="1">
              <a:off x="797800" y="7358111"/>
              <a:ext cx="498876" cy="173046"/>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D_E"/>
            <p:cNvCxnSpPr/>
            <p:nvPr/>
          </p:nvCxnSpPr>
          <p:spPr>
            <a:xfrm rot="5400000" flipH="1" flipV="1">
              <a:off x="1635290" y="7271494"/>
              <a:ext cx="394017" cy="98430"/>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K"/>
            <p:cNvSpPr/>
            <p:nvPr/>
          </p:nvSpPr>
          <p:spPr>
            <a:xfrm rot="16200000">
              <a:off x="395455" y="7039577"/>
              <a:ext cx="216074" cy="2159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56" name="D"/>
            <p:cNvSpPr/>
            <p:nvPr/>
          </p:nvSpPr>
          <p:spPr>
            <a:xfrm rot="16200000">
              <a:off x="1833010" y="6886259"/>
              <a:ext cx="216074" cy="21432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57" name="I"/>
            <p:cNvSpPr/>
            <p:nvPr/>
          </p:nvSpPr>
          <p:spPr>
            <a:xfrm rot="16200000">
              <a:off x="754221" y="7686237"/>
              <a:ext cx="289158" cy="28894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58" name="J"/>
            <p:cNvSpPr/>
            <p:nvPr/>
          </p:nvSpPr>
          <p:spPr>
            <a:xfrm rot="16200000">
              <a:off x="1043161" y="6885492"/>
              <a:ext cx="287569" cy="2873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59" name="E"/>
            <p:cNvSpPr/>
            <p:nvPr/>
          </p:nvSpPr>
          <p:spPr>
            <a:xfrm rot="16200000">
              <a:off x="1554353" y="7517835"/>
              <a:ext cx="312990" cy="31275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cxnSp>
          <p:nvCxnSpPr>
            <p:cNvPr id="181" name="R_S"/>
            <p:cNvCxnSpPr/>
            <p:nvPr/>
          </p:nvCxnSpPr>
          <p:spPr>
            <a:xfrm rot="10800000">
              <a:off x="4220020" y="7282578"/>
              <a:ext cx="449286" cy="438503"/>
            </a:xfrm>
            <a:prstGeom prst="line">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I_J"/>
            <p:cNvCxnSpPr/>
            <p:nvPr/>
          </p:nvCxnSpPr>
          <p:spPr>
            <a:xfrm>
              <a:off x="622560" y="7206317"/>
              <a:ext cx="906510" cy="373363"/>
            </a:xfrm>
            <a:prstGeom prst="line">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4" name="A_D"/>
            <p:cNvCxnSpPr/>
            <p:nvPr/>
          </p:nvCxnSpPr>
          <p:spPr>
            <a:xfrm>
              <a:off x="2081548" y="6985477"/>
              <a:ext cx="790616" cy="47663"/>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7" name="A_D"/>
            <p:cNvCxnSpPr/>
            <p:nvPr/>
          </p:nvCxnSpPr>
          <p:spPr>
            <a:xfrm>
              <a:off x="1900563" y="7814819"/>
              <a:ext cx="885871" cy="84205"/>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A_D"/>
            <p:cNvCxnSpPr/>
            <p:nvPr/>
          </p:nvCxnSpPr>
          <p:spPr>
            <a:xfrm rot="16200000" flipH="1">
              <a:off x="3025104" y="7375705"/>
              <a:ext cx="694295" cy="485800"/>
            </a:xfrm>
            <a:prstGeom prst="line">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head"/>
          <p:cNvSpPr/>
          <p:nvPr/>
        </p:nvSpPr>
        <p:spPr>
          <a:xfrm>
            <a:off x="4443330" y="360000"/>
            <a:ext cx="3305340" cy="500062"/>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400" b="1" dirty="0">
                <a:solidFill>
                  <a:srgbClr val="7F7F7F"/>
                </a:solidFill>
                <a:latin typeface="微软雅黑" panose="020B0503020204020204" pitchFamily="34" charset="-122"/>
                <a:ea typeface="微软雅黑" panose="020B0503020204020204" pitchFamily="34" charset="-122"/>
              </a:rPr>
              <a:t>无线自组网</a:t>
            </a:r>
          </a:p>
        </p:txBody>
      </p:sp>
      <p:sp>
        <p:nvSpPr>
          <p:cNvPr id="253" name="A_Label"/>
          <p:cNvSpPr/>
          <p:nvPr/>
        </p:nvSpPr>
        <p:spPr>
          <a:xfrm>
            <a:off x="-1428750" y="3302919"/>
            <a:ext cx="1285875" cy="336695"/>
          </a:xfrm>
          <a:prstGeom prst="rect">
            <a:avLst/>
          </a:prstGeom>
          <a:noFill/>
          <a:ln>
            <a:solidFill>
              <a:srgbClr val="00B0F0"/>
            </a:solidFill>
          </a:ln>
        </p:spPr>
        <p:txBody>
          <a:bodyPr wrap="square" rtlCol="0">
            <a:spAutoFit/>
          </a:bodyPr>
          <a:lstStyle/>
          <a:p>
            <a:pPr>
              <a:lnSpc>
                <a:spcPct val="150000"/>
              </a:lnSpc>
            </a:pPr>
            <a:r>
              <a:rPr lang="en-US" altLang="zh-CN" sz="1200" dirty="0">
                <a:solidFill>
                  <a:srgbClr val="7F7F7F"/>
                </a:solidFill>
                <a:latin typeface="微软雅黑" panose="020B0503020204020204" pitchFamily="34" charset="-122"/>
                <a:ea typeface="微软雅黑" panose="020B0503020204020204" pitchFamily="34" charset="-122"/>
              </a:rPr>
              <a:t>A </a:t>
            </a:r>
            <a:r>
              <a:rPr lang="zh-CN" altLang="en-US" sz="1200" dirty="0">
                <a:solidFill>
                  <a:srgbClr val="7F7F7F"/>
                </a:solidFill>
                <a:latin typeface="微软雅黑" panose="020B0503020204020204" pitchFamily="34" charset="-122"/>
                <a:ea typeface="微软雅黑" panose="020B0503020204020204" pitchFamily="34" charset="-122"/>
              </a:rPr>
              <a:t>传统无线组网</a:t>
            </a:r>
          </a:p>
        </p:txBody>
      </p:sp>
      <p:sp>
        <p:nvSpPr>
          <p:cNvPr id="254" name="B_Label"/>
          <p:cNvSpPr/>
          <p:nvPr/>
        </p:nvSpPr>
        <p:spPr>
          <a:xfrm>
            <a:off x="3719514" y="7893496"/>
            <a:ext cx="1285875" cy="336695"/>
          </a:xfrm>
          <a:prstGeom prst="rect">
            <a:avLst/>
          </a:prstGeom>
          <a:noFill/>
          <a:ln>
            <a:solidFill>
              <a:srgbClr val="00B0F0"/>
            </a:solidFill>
          </a:ln>
        </p:spPr>
        <p:txBody>
          <a:bodyPr wrap="square" rtlCol="0">
            <a:spAutoFit/>
          </a:bodyPr>
          <a:lstStyle/>
          <a:p>
            <a:pPr>
              <a:lnSpc>
                <a:spcPct val="150000"/>
              </a:lnSpc>
            </a:pPr>
            <a:r>
              <a:rPr lang="en-US" altLang="zh-CN" sz="1200" dirty="0">
                <a:solidFill>
                  <a:srgbClr val="7F7F7F"/>
                </a:solidFill>
                <a:latin typeface="微软雅黑" panose="020B0503020204020204" pitchFamily="34" charset="-122"/>
                <a:ea typeface="微软雅黑" panose="020B0503020204020204" pitchFamily="34" charset="-122"/>
              </a:rPr>
              <a:t>B </a:t>
            </a:r>
            <a:r>
              <a:rPr lang="zh-CN" altLang="en-US" sz="1200" dirty="0">
                <a:solidFill>
                  <a:srgbClr val="7F7F7F"/>
                </a:solidFill>
                <a:latin typeface="微软雅黑" panose="020B0503020204020204" pitchFamily="34" charset="-122"/>
                <a:ea typeface="微软雅黑" panose="020B0503020204020204" pitchFamily="34" charset="-122"/>
              </a:rPr>
              <a:t>无线自组网</a:t>
            </a:r>
          </a:p>
        </p:txBody>
      </p:sp>
      <p:grpSp>
        <p:nvGrpSpPr>
          <p:cNvPr id="276" name="GW"/>
          <p:cNvGrpSpPr/>
          <p:nvPr/>
        </p:nvGrpSpPr>
        <p:grpSpPr bwMode="auto">
          <a:xfrm>
            <a:off x="4408215" y="1002777"/>
            <a:ext cx="1004045" cy="706004"/>
            <a:chOff x="3081769" y="1722516"/>
            <a:chExt cx="1004545" cy="705786"/>
          </a:xfrm>
        </p:grpSpPr>
        <p:sp>
          <p:nvSpPr>
            <p:cNvPr id="233" name="O"/>
            <p:cNvSpPr/>
            <p:nvPr/>
          </p:nvSpPr>
          <p:spPr>
            <a:xfrm rot="16200000">
              <a:off x="3081899" y="2106009"/>
              <a:ext cx="322163" cy="322423"/>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71721" name="TextBox 256"/>
            <p:cNvSpPr txBox="1">
              <a:spLocks noChangeArrowheads="1"/>
            </p:cNvSpPr>
            <p:nvPr/>
          </p:nvSpPr>
          <p:spPr bwMode="auto">
            <a:xfrm>
              <a:off x="3198442" y="1722516"/>
              <a:ext cx="887872" cy="307682"/>
            </a:xfrm>
            <a:prstGeom prst="rect">
              <a:avLst/>
            </a:prstGeom>
            <a:noFill/>
            <a:ln w="9525">
              <a:noFill/>
              <a:miter lim="800000"/>
            </a:ln>
          </p:spPr>
          <p:txBody>
            <a:bodyPr>
              <a:spAutoFit/>
            </a:bodyPr>
            <a:lstStyle/>
            <a:p>
              <a:r>
                <a:rPr lang="en-US" altLang="zh-CN" sz="1400" dirty="0">
                  <a:solidFill>
                    <a:srgbClr val="7F7F7F"/>
                  </a:solidFill>
                  <a:ea typeface="微软雅黑" panose="020B0503020204020204" pitchFamily="34" charset="-122"/>
                </a:rPr>
                <a:t>GW</a:t>
              </a:r>
              <a:endParaRPr lang="zh-CN" altLang="en-US" sz="1100" dirty="0">
                <a:solidFill>
                  <a:srgbClr val="7F7F7F"/>
                </a:solidFill>
                <a:ea typeface="微软雅黑" panose="020B0503020204020204" pitchFamily="34" charset="-122"/>
              </a:endParaRPr>
            </a:p>
          </p:txBody>
        </p:sp>
      </p:grpSp>
      <p:grpSp>
        <p:nvGrpSpPr>
          <p:cNvPr id="274" name="AP1"/>
          <p:cNvGrpSpPr/>
          <p:nvPr/>
        </p:nvGrpSpPr>
        <p:grpSpPr bwMode="auto">
          <a:xfrm>
            <a:off x="2205038" y="1623343"/>
            <a:ext cx="2176464" cy="1479550"/>
            <a:chOff x="680197" y="2034974"/>
            <a:chExt cx="2176959" cy="1479787"/>
          </a:xfrm>
        </p:grpSpPr>
        <p:cxnSp>
          <p:nvCxnSpPr>
            <p:cNvPr id="193" name="I_E"/>
            <p:cNvCxnSpPr/>
            <p:nvPr/>
          </p:nvCxnSpPr>
          <p:spPr>
            <a:xfrm flipV="1">
              <a:off x="1286761" y="2825676"/>
              <a:ext cx="430310" cy="53984"/>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4" name="E_F"/>
            <p:cNvCxnSpPr/>
            <p:nvPr/>
          </p:nvCxnSpPr>
          <p:spPr>
            <a:xfrm rot="16200000" flipV="1">
              <a:off x="1753606" y="3125761"/>
              <a:ext cx="393763" cy="25406"/>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A_E"/>
            <p:cNvCxnSpPr/>
            <p:nvPr/>
          </p:nvCxnSpPr>
          <p:spPr>
            <a:xfrm flipV="1">
              <a:off x="2074341" y="2731999"/>
              <a:ext cx="309633" cy="39693"/>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9" name="J_E"/>
            <p:cNvCxnSpPr/>
            <p:nvPr/>
          </p:nvCxnSpPr>
          <p:spPr>
            <a:xfrm rot="16200000" flipV="1">
              <a:off x="1499545" y="2314409"/>
              <a:ext cx="327077" cy="311221"/>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1" name="A"/>
            <p:cNvSpPr/>
            <p:nvPr/>
          </p:nvSpPr>
          <p:spPr>
            <a:xfrm rot="16200000">
              <a:off x="2412558" y="2627202"/>
              <a:ext cx="141310" cy="14132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12" name="F"/>
            <p:cNvSpPr/>
            <p:nvPr/>
          </p:nvSpPr>
          <p:spPr>
            <a:xfrm rot="16200000">
              <a:off x="1894121" y="3380592"/>
              <a:ext cx="134959" cy="13338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cxnSp>
          <p:nvCxnSpPr>
            <p:cNvPr id="220" name="D_E"/>
            <p:cNvCxnSpPr/>
            <p:nvPr/>
          </p:nvCxnSpPr>
          <p:spPr>
            <a:xfrm rot="5400000" flipH="1" flipV="1">
              <a:off x="1844114" y="2396979"/>
              <a:ext cx="368359" cy="92096"/>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1" name="K"/>
            <p:cNvSpPr/>
            <p:nvPr/>
          </p:nvSpPr>
          <p:spPr>
            <a:xfrm rot="16200000">
              <a:off x="680204" y="2179453"/>
              <a:ext cx="201644" cy="20165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22" name="D"/>
            <p:cNvSpPr/>
            <p:nvPr/>
          </p:nvSpPr>
          <p:spPr>
            <a:xfrm rot="16200000">
              <a:off x="2029091" y="2034174"/>
              <a:ext cx="201645" cy="20324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23" name="I"/>
            <p:cNvSpPr/>
            <p:nvPr/>
          </p:nvSpPr>
          <p:spPr>
            <a:xfrm rot="16200000">
              <a:off x="1016833" y="2785973"/>
              <a:ext cx="269918" cy="26993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24" name="J"/>
            <p:cNvSpPr/>
            <p:nvPr/>
          </p:nvSpPr>
          <p:spPr>
            <a:xfrm rot="16200000">
              <a:off x="1286769" y="2034965"/>
              <a:ext cx="269918" cy="26993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25" name="E"/>
            <p:cNvSpPr/>
            <p:nvPr/>
          </p:nvSpPr>
          <p:spPr>
            <a:xfrm rot="16200000">
              <a:off x="1767891" y="2627197"/>
              <a:ext cx="293734" cy="293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cxnSp>
          <p:nvCxnSpPr>
            <p:cNvPr id="232" name="I_J"/>
            <p:cNvCxnSpPr/>
            <p:nvPr/>
          </p:nvCxnSpPr>
          <p:spPr>
            <a:xfrm>
              <a:off x="902499" y="2339823"/>
              <a:ext cx="851094" cy="350894"/>
            </a:xfrm>
            <a:prstGeom prst="line">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4" name="A_F"/>
            <p:cNvCxnSpPr/>
            <p:nvPr/>
          </p:nvCxnSpPr>
          <p:spPr>
            <a:xfrm flipV="1">
              <a:off x="2064813" y="2103248"/>
              <a:ext cx="792343" cy="546187"/>
            </a:xfrm>
            <a:prstGeom prst="line">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719" name="TextBox 257"/>
            <p:cNvSpPr txBox="1">
              <a:spLocks noChangeArrowheads="1"/>
            </p:cNvSpPr>
            <p:nvPr/>
          </p:nvSpPr>
          <p:spPr bwMode="auto">
            <a:xfrm>
              <a:off x="1370765" y="2898318"/>
              <a:ext cx="591915" cy="307826"/>
            </a:xfrm>
            <a:prstGeom prst="rect">
              <a:avLst/>
            </a:prstGeom>
            <a:noFill/>
            <a:ln w="9525">
              <a:noFill/>
              <a:miter lim="800000"/>
            </a:ln>
          </p:spPr>
          <p:txBody>
            <a:bodyPr>
              <a:spAutoFit/>
            </a:bodyPr>
            <a:lstStyle/>
            <a:p>
              <a:r>
                <a:rPr lang="en-US" altLang="zh-CN" sz="1400" dirty="0">
                  <a:solidFill>
                    <a:srgbClr val="7F7F7F"/>
                  </a:solidFill>
                  <a:ea typeface="微软雅黑" panose="020B0503020204020204" pitchFamily="34" charset="-122"/>
                </a:rPr>
                <a:t>AP</a:t>
              </a:r>
              <a:endParaRPr lang="zh-CN" altLang="en-US" sz="1100" dirty="0">
                <a:solidFill>
                  <a:srgbClr val="7F7F7F"/>
                </a:solidFill>
                <a:ea typeface="微软雅黑" panose="020B0503020204020204" pitchFamily="34" charset="-122"/>
              </a:endParaRPr>
            </a:p>
          </p:txBody>
        </p:sp>
      </p:grpSp>
      <p:grpSp>
        <p:nvGrpSpPr>
          <p:cNvPr id="275" name="AP2"/>
          <p:cNvGrpSpPr/>
          <p:nvPr/>
        </p:nvGrpSpPr>
        <p:grpSpPr bwMode="auto">
          <a:xfrm>
            <a:off x="4641851" y="1672621"/>
            <a:ext cx="1989138" cy="1681163"/>
            <a:chOff x="3146510" y="2105124"/>
            <a:chExt cx="1989260" cy="1681066"/>
          </a:xfrm>
        </p:grpSpPr>
        <p:cxnSp>
          <p:nvCxnSpPr>
            <p:cNvPr id="206" name="M_O"/>
            <p:cNvCxnSpPr/>
            <p:nvPr/>
          </p:nvCxnSpPr>
          <p:spPr>
            <a:xfrm rot="10800000" flipV="1">
              <a:off x="3352898" y="2835332"/>
              <a:ext cx="742996" cy="498446"/>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N_O"/>
            <p:cNvCxnSpPr/>
            <p:nvPr/>
          </p:nvCxnSpPr>
          <p:spPr>
            <a:xfrm rot="10800000">
              <a:off x="3530709" y="2655955"/>
              <a:ext cx="500094" cy="17461"/>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9" name="Q_O"/>
            <p:cNvCxnSpPr/>
            <p:nvPr/>
          </p:nvCxnSpPr>
          <p:spPr>
            <a:xfrm rot="5400000">
              <a:off x="3760154" y="3105976"/>
              <a:ext cx="625439" cy="153996"/>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O_R"/>
            <p:cNvCxnSpPr/>
            <p:nvPr/>
          </p:nvCxnSpPr>
          <p:spPr>
            <a:xfrm>
              <a:off x="4459454" y="2717864"/>
              <a:ext cx="447702" cy="95245"/>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M"/>
            <p:cNvSpPr/>
            <p:nvPr/>
          </p:nvSpPr>
          <p:spPr>
            <a:xfrm rot="16200000">
              <a:off x="3146522" y="3314717"/>
              <a:ext cx="201601" cy="2016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14" name="N"/>
            <p:cNvSpPr/>
            <p:nvPr/>
          </p:nvSpPr>
          <p:spPr>
            <a:xfrm rot="16200000">
              <a:off x="3213206" y="2571805"/>
              <a:ext cx="279384" cy="2794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15" name="Q"/>
            <p:cNvSpPr/>
            <p:nvPr/>
          </p:nvSpPr>
          <p:spPr>
            <a:xfrm rot="16200000">
              <a:off x="3821255" y="3516315"/>
              <a:ext cx="269859" cy="26989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16" name="O"/>
            <p:cNvSpPr/>
            <p:nvPr/>
          </p:nvSpPr>
          <p:spPr>
            <a:xfrm rot="16200000">
              <a:off x="4082419" y="2528149"/>
              <a:ext cx="322243" cy="3238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17" name="R"/>
            <p:cNvSpPr/>
            <p:nvPr/>
          </p:nvSpPr>
          <p:spPr>
            <a:xfrm rot="16200000">
              <a:off x="4924632" y="2736900"/>
              <a:ext cx="211126" cy="211151"/>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sp>
          <p:nvSpPr>
            <p:cNvPr id="218" name="S"/>
            <p:cNvSpPr/>
            <p:nvPr/>
          </p:nvSpPr>
          <p:spPr>
            <a:xfrm rot="16200000">
              <a:off x="4897642" y="3284557"/>
              <a:ext cx="203188" cy="2032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7F7F7F"/>
                </a:solidFill>
                <a:ea typeface="微软雅黑" panose="020B0503020204020204" pitchFamily="34" charset="-122"/>
              </a:endParaRPr>
            </a:p>
          </p:txBody>
        </p:sp>
        <p:cxnSp>
          <p:nvCxnSpPr>
            <p:cNvPr id="226" name="R_S"/>
            <p:cNvCxnSpPr/>
            <p:nvPr/>
          </p:nvCxnSpPr>
          <p:spPr>
            <a:xfrm rot="10800000">
              <a:off x="4392774" y="2860730"/>
              <a:ext cx="469929" cy="417489"/>
            </a:xfrm>
            <a:prstGeom prst="line">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A_F"/>
            <p:cNvCxnSpPr/>
            <p:nvPr/>
          </p:nvCxnSpPr>
          <p:spPr>
            <a:xfrm rot="10800000">
              <a:off x="3237004" y="2105124"/>
              <a:ext cx="858890" cy="455587"/>
            </a:xfrm>
            <a:prstGeom prst="line">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704" name="TextBox 259"/>
            <p:cNvSpPr txBox="1">
              <a:spLocks noChangeArrowheads="1"/>
            </p:cNvSpPr>
            <p:nvPr/>
          </p:nvSpPr>
          <p:spPr bwMode="auto">
            <a:xfrm>
              <a:off x="4221744" y="2204389"/>
              <a:ext cx="591915" cy="307759"/>
            </a:xfrm>
            <a:prstGeom prst="rect">
              <a:avLst/>
            </a:prstGeom>
            <a:noFill/>
            <a:ln w="9525">
              <a:noFill/>
              <a:miter lim="800000"/>
            </a:ln>
          </p:spPr>
          <p:txBody>
            <a:bodyPr>
              <a:spAutoFit/>
            </a:bodyPr>
            <a:lstStyle/>
            <a:p>
              <a:r>
                <a:rPr lang="en-US" altLang="zh-CN" sz="1400" dirty="0">
                  <a:solidFill>
                    <a:srgbClr val="7F7F7F"/>
                  </a:solidFill>
                  <a:ea typeface="微软雅黑" panose="020B0503020204020204" pitchFamily="34" charset="-122"/>
                </a:rPr>
                <a:t>AP</a:t>
              </a:r>
              <a:endParaRPr lang="zh-CN" altLang="en-US" sz="1100" dirty="0">
                <a:solidFill>
                  <a:srgbClr val="7F7F7F"/>
                </a:solidFill>
                <a:ea typeface="微软雅黑" panose="020B0503020204020204" pitchFamily="34" charset="-122"/>
              </a:endParaRPr>
            </a:p>
          </p:txBody>
        </p:sp>
      </p:grpSp>
      <p:sp>
        <p:nvSpPr>
          <p:cNvPr id="263" name="desc"/>
          <p:cNvSpPr>
            <a:spLocks noChangeArrowheads="1"/>
          </p:cNvSpPr>
          <p:nvPr/>
        </p:nvSpPr>
        <p:spPr bwMode="auto">
          <a:xfrm>
            <a:off x="12760671" y="1270819"/>
            <a:ext cx="1800200" cy="4616648"/>
          </a:xfrm>
          <a:prstGeom prst="rect">
            <a:avLst/>
          </a:prstGeom>
          <a:noFill/>
          <a:ln w="9525">
            <a:noFill/>
            <a:miter lim="800000"/>
          </a:ln>
        </p:spPr>
        <p:txBody>
          <a:bodyPr wrap="square">
            <a:spAutoFit/>
          </a:bodyPr>
          <a:lstStyle/>
          <a:p>
            <a:pPr indent="457200">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无线自组网的最大特点是所有节点都具有路由转发功能，并且整个网络是动态的，节点之间的路由信息随网络节点的变化</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移动、消失、增加</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而自动更新，无须任何手工配置。因此，它更便捷，更安全可靠。</a:t>
            </a:r>
            <a:endParaRPr lang="en-US" altLang="zh-CN" sz="1400" dirty="0">
              <a:solidFill>
                <a:srgbClr val="7F7F7F"/>
              </a:solidFill>
              <a:latin typeface="微软雅黑" panose="020B0503020204020204" pitchFamily="34" charset="-122"/>
              <a:ea typeface="微软雅黑" panose="020B0503020204020204" pitchFamily="34" charset="-122"/>
            </a:endParaRPr>
          </a:p>
          <a:p>
            <a:pPr indent="457200">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支持基于  </a:t>
            </a:r>
            <a:r>
              <a:rPr lang="en-US" altLang="zh-CN" sz="1400" dirty="0">
                <a:solidFill>
                  <a:srgbClr val="7F7F7F"/>
                </a:solidFill>
                <a:latin typeface="微软雅黑" panose="020B0503020204020204" pitchFamily="34" charset="-122"/>
                <a:ea typeface="微软雅黑" panose="020B0503020204020204" pitchFamily="34" charset="-122"/>
              </a:rPr>
              <a:t>AODV </a:t>
            </a:r>
            <a:r>
              <a:rPr lang="zh-CN" altLang="en-US" sz="1400" dirty="0">
                <a:solidFill>
                  <a:srgbClr val="7F7F7F"/>
                </a:solidFill>
                <a:latin typeface="微软雅黑" panose="020B0503020204020204" pitchFamily="34" charset="-122"/>
                <a:ea typeface="微软雅黑" panose="020B0503020204020204" pitchFamily="34" charset="-122"/>
              </a:rPr>
              <a:t>的无线自组网技术。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8.33333E-6 7.40741E-7 L 0.70869 7.40741E-7 " pathEditMode="relative" ptsTypes="AA">
                                      <p:cBhvr>
                                        <p:cTn id="6" dur="500" spd="-100000" fill="hold"/>
                                        <p:tgtEl>
                                          <p:spTgt spid="3"/>
                                        </p:tgtEl>
                                        <p:attrNameLst>
                                          <p:attrName>ppt_x</p:attrName>
                                          <p:attrName>ppt_y</p:attrName>
                                        </p:attrNameLst>
                                      </p:cBhvr>
                                    </p:animMotion>
                                  </p:childTnLst>
                                </p:cTn>
                              </p:par>
                              <p:par>
                                <p:cTn id="7" presetID="0" presetClass="path" presetSubtype="0" accel="50000" decel="50000" fill="hold" grpId="0" nodeType="withEffect">
                                  <p:stCondLst>
                                    <p:cond delay="1800"/>
                                  </p:stCondLst>
                                  <p:childTnLst>
                                    <p:animMotion origin="layout" path="M -2.5E-6 4.44444E-6 L 0.38907 4.44444E-6 " pathEditMode="relative" rAng="0" ptsTypes="AA">
                                      <p:cBhvr>
                                        <p:cTn id="8" dur="400" fill="hold"/>
                                        <p:tgtEl>
                                          <p:spTgt spid="253"/>
                                        </p:tgtEl>
                                        <p:attrNameLst>
                                          <p:attrName>ppt_x</p:attrName>
                                          <p:attrName>ppt_y</p:attrName>
                                        </p:attrNameLst>
                                      </p:cBhvr>
                                      <p:rCtr x="194" y="0"/>
                                    </p:animMotion>
                                  </p:childTnLst>
                                </p:cTn>
                              </p:par>
                              <p:par>
                                <p:cTn id="9" presetID="9" presetClass="emph" presetSubtype="0" nodeType="withEffect">
                                  <p:stCondLst>
                                    <p:cond delay="0"/>
                                  </p:stCondLst>
                                  <p:childTnLst>
                                    <p:set>
                                      <p:cBhvr rctx="PPT">
                                        <p:cTn id="10" dur="400"/>
                                        <p:tgtEl>
                                          <p:spTgt spid="274"/>
                                        </p:tgtEl>
                                        <p:attrNameLst>
                                          <p:attrName>style.opacity</p:attrName>
                                        </p:attrNameLst>
                                      </p:cBhvr>
                                      <p:to>
                                        <p:strVal val="0"/>
                                      </p:to>
                                    </p:set>
                                    <p:animEffect filter="image" prLst="opacity: 0">
                                      <p:cBhvr rctx="IE">
                                        <p:cTn id="11" dur="400"/>
                                        <p:tgtEl>
                                          <p:spTgt spid="274"/>
                                        </p:tgtEl>
                                      </p:cBhvr>
                                    </p:animEffect>
                                  </p:childTnLst>
                                </p:cTn>
                              </p:par>
                              <p:par>
                                <p:cTn id="12" presetID="0" presetClass="path" presetSubtype="0" accel="50000" decel="50000" fill="hold" nodeType="withEffect">
                                  <p:stCondLst>
                                    <p:cond delay="400"/>
                                  </p:stCondLst>
                                  <p:childTnLst>
                                    <p:animMotion origin="layout" path="M -1.66667E-6 4.07407E-6 L -0.39375 4.07407E-6 " pathEditMode="relative" ptsTypes="AA">
                                      <p:cBhvr>
                                        <p:cTn id="13" dur="700" spd="-100000" fill="hold"/>
                                        <p:tgtEl>
                                          <p:spTgt spid="274"/>
                                        </p:tgtEl>
                                        <p:attrNameLst>
                                          <p:attrName>ppt_x</p:attrName>
                                          <p:attrName>ppt_y</p:attrName>
                                        </p:attrNameLst>
                                      </p:cBhvr>
                                    </p:animMotion>
                                  </p:childTnLst>
                                </p:cTn>
                              </p:par>
                              <p:par>
                                <p:cTn id="14" presetID="9" presetClass="emph" presetSubtype="0" nodeType="withEffect">
                                  <p:stCondLst>
                                    <p:cond delay="0"/>
                                  </p:stCondLst>
                                  <p:childTnLst>
                                    <p:set>
                                      <p:cBhvr rctx="PPT">
                                        <p:cTn id="15" dur="600"/>
                                        <p:tgtEl>
                                          <p:spTgt spid="275"/>
                                        </p:tgtEl>
                                        <p:attrNameLst>
                                          <p:attrName>style.opacity</p:attrName>
                                        </p:attrNameLst>
                                      </p:cBhvr>
                                      <p:to>
                                        <p:strVal val="0"/>
                                      </p:to>
                                    </p:set>
                                    <p:animEffect filter="image" prLst="opacity: 0">
                                      <p:cBhvr rctx="IE">
                                        <p:cTn id="16" dur="600"/>
                                        <p:tgtEl>
                                          <p:spTgt spid="275"/>
                                        </p:tgtEl>
                                      </p:cBhvr>
                                    </p:animEffect>
                                  </p:childTnLst>
                                </p:cTn>
                              </p:par>
                              <p:par>
                                <p:cTn id="17" presetID="0" presetClass="path" presetSubtype="0" accel="50000" decel="50000" fill="hold" nodeType="withEffect">
                                  <p:stCondLst>
                                    <p:cond delay="600"/>
                                  </p:stCondLst>
                                  <p:childTnLst>
                                    <p:animMotion origin="layout" path="M 8.33333E-7 7.40741E-7 L 0.55903 -0.01042 " pathEditMode="relative" ptsTypes="AA">
                                      <p:cBhvr>
                                        <p:cTn id="18" dur="600" spd="-100000" fill="hold"/>
                                        <p:tgtEl>
                                          <p:spTgt spid="275"/>
                                        </p:tgtEl>
                                        <p:attrNameLst>
                                          <p:attrName>ppt_x</p:attrName>
                                          <p:attrName>ppt_y</p:attrName>
                                        </p:attrNameLst>
                                      </p:cBhvr>
                                    </p:animMotion>
                                  </p:childTnLst>
                                </p:cTn>
                              </p:par>
                              <p:par>
                                <p:cTn id="19" presetID="9" presetClass="emph" presetSubtype="0" nodeType="withEffect">
                                  <p:stCondLst>
                                    <p:cond delay="0"/>
                                  </p:stCondLst>
                                  <p:childTnLst>
                                    <p:set>
                                      <p:cBhvr rctx="PPT">
                                        <p:cTn id="20" dur="1400"/>
                                        <p:tgtEl>
                                          <p:spTgt spid="276"/>
                                        </p:tgtEl>
                                        <p:attrNameLst>
                                          <p:attrName>style.opacity</p:attrName>
                                        </p:attrNameLst>
                                      </p:cBhvr>
                                      <p:to>
                                        <p:strVal val="0"/>
                                      </p:to>
                                    </p:set>
                                    <p:animEffect filter="image" prLst="opacity: 0">
                                      <p:cBhvr rctx="IE">
                                        <p:cTn id="21" dur="1400"/>
                                        <p:tgtEl>
                                          <p:spTgt spid="276"/>
                                        </p:tgtEl>
                                      </p:cBhvr>
                                    </p:animEffect>
                                  </p:childTnLst>
                                </p:cTn>
                              </p:par>
                              <p:par>
                                <p:cTn id="22" presetID="0" presetClass="path" presetSubtype="0" accel="50000" decel="50000" fill="hold" nodeType="withEffect">
                                  <p:stCondLst>
                                    <p:cond delay="1400"/>
                                  </p:stCondLst>
                                  <p:childTnLst>
                                    <p:animMotion origin="layout" path="M 6.38889E-6 -7.77778E-6 L 0.69306 -7.77778E-6 " pathEditMode="relative" ptsTypes="AA">
                                      <p:cBhvr>
                                        <p:cTn id="23" dur="200" spd="-100000" fill="hold"/>
                                        <p:tgtEl>
                                          <p:spTgt spid="276"/>
                                        </p:tgtEl>
                                        <p:attrNameLst>
                                          <p:attrName>ppt_x</p:attrName>
                                          <p:attrName>ppt_y</p:attrName>
                                        </p:attrNameLst>
                                      </p:cBhvr>
                                    </p:animMotion>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1"/>
                                        </p:tgtEl>
                                        <p:attrNameLst>
                                          <p:attrName>style.visibility</p:attrName>
                                        </p:attrNameLst>
                                      </p:cBhvr>
                                      <p:to>
                                        <p:strVal val="visible"/>
                                      </p:to>
                                    </p:set>
                                    <p:anim calcmode="lin" valueType="num">
                                      <p:cBhvr additive="base">
                                        <p:cTn id="28" dur="500" fill="hold"/>
                                        <p:tgtEl>
                                          <p:spTgt spid="111"/>
                                        </p:tgtEl>
                                        <p:attrNameLst>
                                          <p:attrName>ppt_x</p:attrName>
                                        </p:attrNameLst>
                                      </p:cBhvr>
                                      <p:tavLst>
                                        <p:tav tm="0">
                                          <p:val>
                                            <p:strVal val="#ppt_x"/>
                                          </p:val>
                                        </p:tav>
                                        <p:tav tm="100000">
                                          <p:val>
                                            <p:strVal val="#ppt_x"/>
                                          </p:val>
                                        </p:tav>
                                      </p:tavLst>
                                    </p:anim>
                                    <p:anim calcmode="lin" valueType="num">
                                      <p:cBhvr additive="base">
                                        <p:cTn id="29" dur="500" fill="hold"/>
                                        <p:tgtEl>
                                          <p:spTgt spid="1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10"/>
                                        </p:tgtEl>
                                        <p:attrNameLst>
                                          <p:attrName>style.visibility</p:attrName>
                                        </p:attrNameLst>
                                      </p:cBhvr>
                                      <p:to>
                                        <p:strVal val="visible"/>
                                      </p:to>
                                    </p:set>
                                    <p:anim calcmode="lin" valueType="num">
                                      <p:cBhvr additive="base">
                                        <p:cTn id="32" dur="500" fill="hold"/>
                                        <p:tgtEl>
                                          <p:spTgt spid="110"/>
                                        </p:tgtEl>
                                        <p:attrNameLst>
                                          <p:attrName>ppt_x</p:attrName>
                                        </p:attrNameLst>
                                      </p:cBhvr>
                                      <p:tavLst>
                                        <p:tav tm="0">
                                          <p:val>
                                            <p:strVal val="#ppt_x"/>
                                          </p:val>
                                        </p:tav>
                                        <p:tav tm="100000">
                                          <p:val>
                                            <p:strVal val="#ppt_x"/>
                                          </p:val>
                                        </p:tav>
                                      </p:tavLst>
                                    </p:anim>
                                    <p:anim calcmode="lin" valueType="num">
                                      <p:cBhvr additive="base">
                                        <p:cTn id="33" dur="500" fill="hold"/>
                                        <p:tgtEl>
                                          <p:spTgt spid="110"/>
                                        </p:tgtEl>
                                        <p:attrNameLst>
                                          <p:attrName>ppt_y</p:attrName>
                                        </p:attrNameLst>
                                      </p:cBhvr>
                                      <p:tavLst>
                                        <p:tav tm="0">
                                          <p:val>
                                            <p:strVal val="1+#ppt_h/2"/>
                                          </p:val>
                                        </p:tav>
                                        <p:tav tm="100000">
                                          <p:val>
                                            <p:strVal val="#ppt_y"/>
                                          </p:val>
                                        </p:tav>
                                      </p:tavLst>
                                    </p:anim>
                                  </p:childTnLst>
                                </p:cTn>
                              </p:par>
                              <p:par>
                                <p:cTn id="34" presetID="0" presetClass="path" presetSubtype="0" accel="50000" decel="50000" fill="hold" grpId="0" nodeType="withEffect">
                                  <p:stCondLst>
                                    <p:cond delay="0"/>
                                  </p:stCondLst>
                                  <p:childTnLst>
                                    <p:animMotion origin="layout" path="M 3.33333E-6 1.11111E-6 L 3.33333E-6 -0.3294 " pathEditMode="relative" rAng="0" ptsTypes="AA">
                                      <p:cBhvr>
                                        <p:cTn id="35" dur="700" fill="hold"/>
                                        <p:tgtEl>
                                          <p:spTgt spid="254"/>
                                        </p:tgtEl>
                                        <p:attrNameLst>
                                          <p:attrName>ppt_x</p:attrName>
                                          <p:attrName>ppt_y</p:attrName>
                                        </p:attrNameLst>
                                      </p:cBhvr>
                                      <p:rCtr x="0" y="-165"/>
                                    </p:animMotion>
                                  </p:childTnLst>
                                </p:cTn>
                              </p:par>
                              <p:par>
                                <p:cTn id="36" presetID="0" presetClass="path" presetSubtype="0" accel="50000" decel="50000" fill="hold" nodeType="withEffect">
                                  <p:stCondLst>
                                    <p:cond delay="0"/>
                                  </p:stCondLst>
                                  <p:childTnLst>
                                    <p:animMotion origin="layout" path="M 0 0 L -0.40173 0 " pathEditMode="relative" ptsTypes="AA">
                                      <p:cBhvr>
                                        <p:cTn id="37" dur="500" fill="hold"/>
                                        <p:tgtEl>
                                          <p:spTgt spid="263"/>
                                        </p:tgtEl>
                                        <p:attrNameLst>
                                          <p:attrName>ppt_x</p:attrName>
                                          <p:attrName>ppt_y</p:attrName>
                                        </p:attrNameLst>
                                      </p:cBhvr>
                                    </p:animMotion>
                                  </p:childTnLst>
                                </p:cTn>
                              </p:par>
                            </p:childTnLst>
                          </p:cTn>
                        </p:par>
                      </p:childTnLst>
                    </p:cTn>
                  </p:par>
                  <p:par>
                    <p:cTn id="38" fill="hold">
                      <p:stCondLst>
                        <p:cond delay="indefinite"/>
                      </p:stCondLst>
                      <p:childTnLst>
                        <p:par>
                          <p:cTn id="39" fill="hold">
                            <p:stCondLst>
                              <p:cond delay="0"/>
                            </p:stCondLst>
                            <p:childTnLst>
                              <p:par>
                                <p:cTn id="40" presetID="9" presetClass="emph" presetSubtype="0" nodeType="clickEffect">
                                  <p:stCondLst>
                                    <p:cond delay="0"/>
                                  </p:stCondLst>
                                  <p:childTnLst>
                                    <p:set>
                                      <p:cBhvr rctx="PPT">
                                        <p:cTn id="41" dur="indefinite"/>
                                        <p:tgtEl>
                                          <p:spTgt spid="110"/>
                                        </p:tgtEl>
                                        <p:attrNameLst>
                                          <p:attrName>style.opacity</p:attrName>
                                        </p:attrNameLst>
                                      </p:cBhvr>
                                      <p:to>
                                        <p:strVal val="0"/>
                                      </p:to>
                                    </p:set>
                                    <p:animEffect filter="image" prLst="opacity: 0">
                                      <p:cBhvr rctx="IE">
                                        <p:cTn id="42" dur="indefinite"/>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3" grpId="0" animBg="1"/>
      <p:bldP spid="25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631504" y="1772816"/>
            <a:ext cx="8928992" cy="1337945"/>
          </a:xfrm>
          <a:prstGeom prst="rect">
            <a:avLst/>
          </a:prstGeom>
          <a:noFill/>
          <a:ln w="9525">
            <a:noFill/>
            <a:miter lim="800000"/>
          </a:ln>
        </p:spPr>
        <p:txBody>
          <a:bodyPr wrap="square">
            <a:spAutoFit/>
          </a:bodyPr>
          <a:lstStyle/>
          <a:p>
            <a:pPr algn="ctr">
              <a:lnSpc>
                <a:spcPct val="150000"/>
              </a:lnSpc>
              <a:defRPr/>
            </a:pPr>
            <a:r>
              <a:rPr lang="en-US" altLang="zh-CN" dirty="0">
                <a:solidFill>
                  <a:srgbClr val="7F7F7F"/>
                </a:solidFill>
                <a:latin typeface="微软雅黑" panose="020B0503020204020204" pitchFamily="34" charset="-122"/>
                <a:ea typeface="微软雅黑" panose="020B0503020204020204" pitchFamily="34" charset="-122"/>
              </a:rPr>
              <a:t>   </a:t>
            </a:r>
            <a:r>
              <a:rPr dirty="0">
                <a:solidFill>
                  <a:srgbClr val="7F7F7F"/>
                </a:solidFill>
                <a:latin typeface="微软雅黑" panose="020B0503020204020204" pitchFamily="34" charset="-122"/>
                <a:ea typeface="微软雅黑" panose="020B0503020204020204" pitchFamily="34" charset="-122"/>
              </a:rPr>
              <a:t>SylixOS </a:t>
            </a:r>
            <a:r>
              <a:rPr dirty="0" err="1">
                <a:solidFill>
                  <a:srgbClr val="7F7F7F"/>
                </a:solidFill>
                <a:latin typeface="微软雅黑" panose="020B0503020204020204" pitchFamily="34" charset="-122"/>
                <a:ea typeface="微软雅黑" panose="020B0503020204020204" pitchFamily="34" charset="-122"/>
              </a:rPr>
              <a:t>经过多年的持续开发与改进，现已被广泛应用于航空航天、国防军工</a:t>
            </a:r>
            <a:r>
              <a:rPr dirty="0">
                <a:solidFill>
                  <a:srgbClr val="7F7F7F"/>
                </a:solidFill>
                <a:latin typeface="微软雅黑" panose="020B0503020204020204" pitchFamily="34" charset="-122"/>
                <a:ea typeface="微软雅黑" panose="020B0503020204020204" pitchFamily="34" charset="-122"/>
              </a:rPr>
              <a:t>、</a:t>
            </a:r>
            <a:endParaRPr lang="en-US" dirty="0">
              <a:solidFill>
                <a:srgbClr val="7F7F7F"/>
              </a:solidFill>
              <a:latin typeface="微软雅黑" panose="020B0503020204020204" pitchFamily="34" charset="-122"/>
              <a:ea typeface="微软雅黑" panose="020B0503020204020204" pitchFamily="34" charset="-122"/>
            </a:endParaRPr>
          </a:p>
          <a:p>
            <a:pPr algn="ctr">
              <a:lnSpc>
                <a:spcPct val="150000"/>
              </a:lnSpc>
              <a:defRPr/>
            </a:pPr>
            <a:r>
              <a:rPr dirty="0" err="1">
                <a:solidFill>
                  <a:srgbClr val="7F7F7F"/>
                </a:solidFill>
                <a:latin typeface="微软雅黑" panose="020B0503020204020204" pitchFamily="34" charset="-122"/>
                <a:ea typeface="微软雅黑" panose="020B0503020204020204" pitchFamily="34" charset="-122"/>
              </a:rPr>
              <a:t>电力电网、轨道交通、机器人、新能源等国家重要领域</a:t>
            </a:r>
            <a:r>
              <a:rPr dirty="0">
                <a:solidFill>
                  <a:srgbClr val="7F7F7F"/>
                </a:solidFill>
                <a:latin typeface="微软雅黑" panose="020B0503020204020204" pitchFamily="34" charset="-122"/>
                <a:ea typeface="微软雅黑" panose="020B0503020204020204" pitchFamily="34" charset="-122"/>
              </a:rPr>
              <a:t>，</a:t>
            </a:r>
            <a:endParaRPr lang="en-US" dirty="0">
              <a:solidFill>
                <a:srgbClr val="7F7F7F"/>
              </a:solidFill>
              <a:latin typeface="微软雅黑" panose="020B0503020204020204" pitchFamily="34" charset="-122"/>
              <a:ea typeface="微软雅黑" panose="020B0503020204020204" pitchFamily="34" charset="-122"/>
            </a:endParaRPr>
          </a:p>
          <a:p>
            <a:pPr algn="ctr">
              <a:lnSpc>
                <a:spcPct val="150000"/>
              </a:lnSpc>
              <a:defRPr/>
            </a:pPr>
            <a:r>
              <a:rPr dirty="0" err="1">
                <a:solidFill>
                  <a:srgbClr val="7F7F7F"/>
                </a:solidFill>
                <a:latin typeface="微软雅黑" panose="020B0503020204020204" pitchFamily="34" charset="-122"/>
                <a:ea typeface="微软雅黑" panose="020B0503020204020204" pitchFamily="34" charset="-122"/>
              </a:rPr>
              <a:t>是各个领域智能装备的基础核心软件</a:t>
            </a:r>
            <a:r>
              <a:rPr dirty="0">
                <a:solidFill>
                  <a:srgbClr val="7F7F7F"/>
                </a:solidFill>
                <a:latin typeface="微软雅黑" panose="020B0503020204020204" pitchFamily="34" charset="-122"/>
                <a:ea typeface="微软雅黑" panose="020B0503020204020204" pitchFamily="34" charset="-122"/>
              </a:rPr>
              <a:t>。</a:t>
            </a:r>
          </a:p>
        </p:txBody>
      </p:sp>
      <p:sp>
        <p:nvSpPr>
          <p:cNvPr id="4" name="标题 1"/>
          <p:cNvSpPr txBox="1"/>
          <p:nvPr/>
        </p:nvSpPr>
        <p:spPr>
          <a:xfrm>
            <a:off x="3989735" y="360000"/>
            <a:ext cx="4212530" cy="428628"/>
          </a:xfrm>
          <a:prstGeom prst="rect">
            <a:avLst/>
          </a:prstGeom>
        </p:spPr>
        <p:txBody>
          <a:bodyPr/>
          <a:lstStyle/>
          <a:p>
            <a:pPr algn="ctr" eaLnBrk="0" hangingPunct="0">
              <a:defRPr/>
            </a:pPr>
            <a:r>
              <a:rPr lang="zh-CN" altLang="en-US" sz="2400" b="1" dirty="0">
                <a:solidFill>
                  <a:srgbClr val="7F7F7F"/>
                </a:solidFill>
                <a:latin typeface="微软雅黑" panose="020B0503020204020204" pitchFamily="34" charset="-122"/>
                <a:ea typeface="微软雅黑" panose="020B0503020204020204" pitchFamily="34" charset="-122"/>
                <a:cs typeface="+mj-cs"/>
              </a:rPr>
              <a:t>应用领域</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35560" y="315814"/>
            <a:ext cx="7560840" cy="6281539"/>
            <a:chOff x="354844" y="325388"/>
            <a:chExt cx="7942401" cy="659854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53215" y="1081807"/>
              <a:ext cx="4581583" cy="52926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99743" y="325388"/>
              <a:ext cx="2269257" cy="1454889"/>
            </a:xfrm>
            <a:prstGeom prst="rect">
              <a:avLst/>
            </a:prstGeom>
            <a:noFill/>
          </p:spPr>
          <p:txBody>
            <a:bodyPr wrap="square" rtlCol="0">
              <a:spAutoFit/>
            </a:bodyPr>
            <a:lstStyle/>
            <a:p>
              <a:pPr>
                <a:lnSpc>
                  <a:spcPct val="150000"/>
                </a:lnSpc>
              </a:pPr>
              <a:r>
                <a:rPr lang="zh-CN" altLang="en-US" sz="1400" b="1" dirty="0">
                  <a:solidFill>
                    <a:srgbClr val="7F7F7F"/>
                  </a:solidFill>
                  <a:latin typeface="微软雅黑" panose="020B0503020204020204" pitchFamily="34" charset="-122"/>
                  <a:ea typeface="微软雅黑" panose="020B0503020204020204" pitchFamily="34" charset="-122"/>
                </a:rPr>
                <a:t>电力 </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电网安全稳定控制系统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电站分散控制系统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智能配电网终端</a:t>
              </a:r>
            </a:p>
          </p:txBody>
        </p:sp>
        <p:sp>
          <p:nvSpPr>
            <p:cNvPr id="5" name="矩形 4"/>
            <p:cNvSpPr/>
            <p:nvPr/>
          </p:nvSpPr>
          <p:spPr>
            <a:xfrm>
              <a:off x="6281516" y="854882"/>
              <a:ext cx="2015729" cy="1794363"/>
            </a:xfrm>
            <a:prstGeom prst="rect">
              <a:avLst/>
            </a:prstGeom>
          </p:spPr>
          <p:txBody>
            <a:bodyPr wrap="square">
              <a:spAutoFit/>
            </a:bodyPr>
            <a:lstStyle/>
            <a:p>
              <a:pPr>
                <a:lnSpc>
                  <a:spcPct val="150000"/>
                </a:lnSpc>
              </a:pPr>
              <a:r>
                <a:rPr lang="zh-CN" altLang="en-US" sz="1400" b="1" dirty="0">
                  <a:solidFill>
                    <a:srgbClr val="7F7F7F"/>
                  </a:solidFill>
                  <a:latin typeface="微软雅黑" panose="020B0503020204020204" pitchFamily="34" charset="-122"/>
                  <a:ea typeface="微软雅黑" panose="020B0503020204020204" pitchFamily="34" charset="-122"/>
                </a:rPr>
                <a:t>工业自动化</a:t>
              </a:r>
              <a:endParaRPr lang="en-US" altLang="zh-CN" sz="1400" b="1" dirty="0">
                <a:solidFill>
                  <a:srgbClr val="7F7F7F"/>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自动化产线管控系统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分布式控制系统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物流机器人系统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实时以太网</a:t>
              </a:r>
            </a:p>
          </p:txBody>
        </p:sp>
        <p:sp>
          <p:nvSpPr>
            <p:cNvPr id="6" name="矩形 5"/>
            <p:cNvSpPr/>
            <p:nvPr/>
          </p:nvSpPr>
          <p:spPr>
            <a:xfrm>
              <a:off x="5525097" y="5469039"/>
              <a:ext cx="2015729" cy="1454889"/>
            </a:xfrm>
            <a:prstGeom prst="rect">
              <a:avLst/>
            </a:prstGeom>
          </p:spPr>
          <p:txBody>
            <a:bodyPr wrap="square">
              <a:spAutoFit/>
            </a:bodyPr>
            <a:lstStyle/>
            <a:p>
              <a:pPr>
                <a:lnSpc>
                  <a:spcPct val="150000"/>
                </a:lnSpc>
              </a:pPr>
              <a:r>
                <a:rPr lang="zh-CN" altLang="en-US" sz="1400" b="1" dirty="0">
                  <a:solidFill>
                    <a:srgbClr val="7F7F7F"/>
                  </a:solidFill>
                  <a:latin typeface="微软雅黑" panose="020B0503020204020204" pitchFamily="34" charset="-122"/>
                  <a:ea typeface="微软雅黑" panose="020B0503020204020204" pitchFamily="34" charset="-122"/>
                </a:rPr>
                <a:t>防务</a:t>
              </a:r>
              <a:endParaRPr lang="en-US" altLang="zh-CN" sz="1400" b="1" dirty="0">
                <a:solidFill>
                  <a:srgbClr val="7F7F7F"/>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武器专用测发控系统 </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军用自组网通信系统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火控系统</a:t>
              </a:r>
            </a:p>
          </p:txBody>
        </p:sp>
        <p:sp>
          <p:nvSpPr>
            <p:cNvPr id="7" name="矩形 6"/>
            <p:cNvSpPr/>
            <p:nvPr/>
          </p:nvSpPr>
          <p:spPr>
            <a:xfrm>
              <a:off x="2775385" y="5451347"/>
              <a:ext cx="2015729" cy="1454888"/>
            </a:xfrm>
            <a:prstGeom prst="rect">
              <a:avLst/>
            </a:prstGeom>
          </p:spPr>
          <p:txBody>
            <a:bodyPr wrap="square">
              <a:spAutoFit/>
            </a:bodyPr>
            <a:lstStyle/>
            <a:p>
              <a:pPr>
                <a:lnSpc>
                  <a:spcPct val="150000"/>
                </a:lnSpc>
              </a:pPr>
              <a:r>
                <a:rPr lang="zh-CN" altLang="en-US" sz="1400" b="1" dirty="0">
                  <a:solidFill>
                    <a:srgbClr val="7F7F7F"/>
                  </a:solidFill>
                  <a:latin typeface="微软雅黑" panose="020B0503020204020204" pitchFamily="34" charset="-122"/>
                  <a:ea typeface="微软雅黑" panose="020B0503020204020204" pitchFamily="34" charset="-122"/>
                </a:rPr>
                <a:t>医疗</a:t>
              </a:r>
              <a:endParaRPr lang="en-US" altLang="zh-CN" sz="1400" b="1" dirty="0">
                <a:solidFill>
                  <a:srgbClr val="7F7F7F"/>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生命监护系统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超声波采集系统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体外诊断设备系统</a:t>
              </a:r>
            </a:p>
          </p:txBody>
        </p:sp>
        <p:sp>
          <p:nvSpPr>
            <p:cNvPr id="8" name="矩形 7"/>
            <p:cNvSpPr/>
            <p:nvPr/>
          </p:nvSpPr>
          <p:spPr>
            <a:xfrm>
              <a:off x="354844" y="3713411"/>
              <a:ext cx="3175746" cy="2133837"/>
            </a:xfrm>
            <a:prstGeom prst="rect">
              <a:avLst/>
            </a:prstGeom>
          </p:spPr>
          <p:txBody>
            <a:bodyPr wrap="square">
              <a:spAutoFit/>
            </a:bodyPr>
            <a:lstStyle/>
            <a:p>
              <a:pPr>
                <a:lnSpc>
                  <a:spcPct val="150000"/>
                </a:lnSpc>
              </a:pPr>
              <a:r>
                <a:rPr lang="zh-CN" altLang="en-US" sz="1400" b="1" dirty="0">
                  <a:solidFill>
                    <a:srgbClr val="7F7F7F"/>
                  </a:solidFill>
                  <a:latin typeface="微软雅黑" panose="020B0503020204020204" pitchFamily="34" charset="-122"/>
                  <a:ea typeface="微软雅黑" panose="020B0503020204020204" pitchFamily="34" charset="-122"/>
                </a:rPr>
                <a:t>轨道交通</a:t>
              </a:r>
              <a:endParaRPr lang="en-US" altLang="zh-CN" sz="1400" b="1" dirty="0">
                <a:solidFill>
                  <a:srgbClr val="7F7F7F"/>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列车智能操控系统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列车运行控制系统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列车车身稳定系统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供电与牵引系统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车载网络核心交换机系统</a:t>
              </a:r>
            </a:p>
          </p:txBody>
        </p:sp>
        <p:sp>
          <p:nvSpPr>
            <p:cNvPr id="9" name="矩形 8"/>
            <p:cNvSpPr/>
            <p:nvPr/>
          </p:nvSpPr>
          <p:spPr>
            <a:xfrm>
              <a:off x="986582" y="1337074"/>
              <a:ext cx="2015729" cy="2133837"/>
            </a:xfrm>
            <a:prstGeom prst="rect">
              <a:avLst/>
            </a:prstGeom>
          </p:spPr>
          <p:txBody>
            <a:bodyPr wrap="square">
              <a:spAutoFit/>
            </a:bodyPr>
            <a:lstStyle/>
            <a:p>
              <a:pPr>
                <a:lnSpc>
                  <a:spcPct val="150000"/>
                </a:lnSpc>
              </a:pPr>
              <a:r>
                <a:rPr lang="zh-CN" altLang="en-US" sz="1400" b="1" dirty="0">
                  <a:solidFill>
                    <a:srgbClr val="7F7F7F"/>
                  </a:solidFill>
                  <a:latin typeface="微软雅黑" panose="020B0503020204020204" pitchFamily="34" charset="-122"/>
                  <a:ea typeface="微软雅黑" panose="020B0503020204020204" pitchFamily="34" charset="-122"/>
                </a:rPr>
                <a:t>航空航天</a:t>
              </a:r>
              <a:endParaRPr lang="en-US" altLang="zh-CN" sz="1400" b="1" dirty="0">
                <a:solidFill>
                  <a:srgbClr val="7F7F7F"/>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火箭飞行控制系统 </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弹载飞控系统 </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机载火控系统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机载航电系统</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导航系统 </a:t>
              </a:r>
            </a:p>
          </p:txBody>
        </p:sp>
      </p:grpSp>
      <p:sp>
        <p:nvSpPr>
          <p:cNvPr id="11" name="矩形 10"/>
          <p:cNvSpPr/>
          <p:nvPr/>
        </p:nvSpPr>
        <p:spPr>
          <a:xfrm>
            <a:off x="8328249" y="2980110"/>
            <a:ext cx="1918891" cy="1384995"/>
          </a:xfrm>
          <a:prstGeom prst="rect">
            <a:avLst/>
          </a:prstGeom>
        </p:spPr>
        <p:txBody>
          <a:bodyPr wrap="square">
            <a:spAutoFit/>
          </a:bodyPr>
          <a:lstStyle/>
          <a:p>
            <a:pPr>
              <a:lnSpc>
                <a:spcPct val="150000"/>
              </a:lnSpc>
            </a:pPr>
            <a:r>
              <a:rPr lang="zh-CN" altLang="en-US" sz="1400" b="1" dirty="0">
                <a:solidFill>
                  <a:srgbClr val="7F7F7F"/>
                </a:solidFill>
                <a:latin typeface="微软雅黑" panose="020B0503020204020204" pitchFamily="34" charset="-122"/>
                <a:ea typeface="微软雅黑" panose="020B0503020204020204" pitchFamily="34" charset="-122"/>
              </a:rPr>
              <a:t>汽车电子</a:t>
            </a:r>
            <a:endParaRPr lang="en-US" altLang="zh-CN" sz="1400" b="1" dirty="0">
              <a:solidFill>
                <a:srgbClr val="7F7F7F"/>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车载计算机基础平台</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车载终端基础平台</a:t>
            </a: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汽车云控基础平台</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IO_sys"/>
          <p:cNvGrpSpPr/>
          <p:nvPr/>
        </p:nvGrpSpPr>
        <p:grpSpPr>
          <a:xfrm>
            <a:off x="645641" y="1455549"/>
            <a:ext cx="6696819" cy="458233"/>
            <a:chOff x="107059" y="1897782"/>
            <a:chExt cx="5760640" cy="458233"/>
          </a:xfrm>
        </p:grpSpPr>
        <p:sp>
          <p:nvSpPr>
            <p:cNvPr id="61" name="IO_sys"/>
            <p:cNvSpPr/>
            <p:nvPr/>
          </p:nvSpPr>
          <p:spPr>
            <a:xfrm>
              <a:off x="107059" y="1897782"/>
              <a:ext cx="5760640" cy="458233"/>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2" name="矩形 61"/>
            <p:cNvSpPr/>
            <p:nvPr/>
          </p:nvSpPr>
          <p:spPr>
            <a:xfrm>
              <a:off x="119964" y="1993977"/>
              <a:ext cx="1078302" cy="261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I/O System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grpSp>
        <p:nvGrpSpPr>
          <p:cNvPr id="63" name="STD_dev"/>
          <p:cNvGrpSpPr/>
          <p:nvPr/>
        </p:nvGrpSpPr>
        <p:grpSpPr>
          <a:xfrm>
            <a:off x="645640" y="1907824"/>
            <a:ext cx="4490113" cy="2482805"/>
            <a:chOff x="107504" y="2357672"/>
            <a:chExt cx="3553487" cy="2252031"/>
          </a:xfrm>
        </p:grpSpPr>
        <p:sp>
          <p:nvSpPr>
            <p:cNvPr id="64" name="矩形 63"/>
            <p:cNvSpPr/>
            <p:nvPr/>
          </p:nvSpPr>
          <p:spPr>
            <a:xfrm>
              <a:off x="107504" y="2409063"/>
              <a:ext cx="3553487" cy="220064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65" name="矩形 64"/>
            <p:cNvSpPr/>
            <p:nvPr/>
          </p:nvSpPr>
          <p:spPr>
            <a:xfrm>
              <a:off x="120553" y="2357672"/>
              <a:ext cx="2058156" cy="328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Standard device module</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grpSp>
      <p:grpSp>
        <p:nvGrpSpPr>
          <p:cNvPr id="66" name="FS_Box"/>
          <p:cNvGrpSpPr/>
          <p:nvPr/>
        </p:nvGrpSpPr>
        <p:grpSpPr>
          <a:xfrm>
            <a:off x="944702" y="2265866"/>
            <a:ext cx="2086010" cy="1597370"/>
            <a:chOff x="185315" y="2708919"/>
            <a:chExt cx="1794397" cy="1394253"/>
          </a:xfrm>
        </p:grpSpPr>
        <p:grpSp>
          <p:nvGrpSpPr>
            <p:cNvPr id="67" name="组合 66"/>
            <p:cNvGrpSpPr/>
            <p:nvPr/>
          </p:nvGrpSpPr>
          <p:grpSpPr>
            <a:xfrm>
              <a:off x="208662" y="2708919"/>
              <a:ext cx="1771050" cy="1394253"/>
              <a:chOff x="445725" y="3053736"/>
              <a:chExt cx="813907" cy="1209194"/>
            </a:xfrm>
          </p:grpSpPr>
          <p:sp>
            <p:nvSpPr>
              <p:cNvPr id="69" name="矩形 68"/>
              <p:cNvSpPr/>
              <p:nvPr/>
            </p:nvSpPr>
            <p:spPr>
              <a:xfrm>
                <a:off x="445726" y="3053736"/>
                <a:ext cx="813906" cy="9361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矩形 69"/>
              <p:cNvSpPr/>
              <p:nvPr/>
            </p:nvSpPr>
            <p:spPr>
              <a:xfrm>
                <a:off x="445725" y="3989890"/>
                <a:ext cx="438887" cy="273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8" name="圆角矩形 67"/>
            <p:cNvSpPr/>
            <p:nvPr/>
          </p:nvSpPr>
          <p:spPr>
            <a:xfrm>
              <a:off x="185315" y="2798512"/>
              <a:ext cx="1002309"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latin typeface="微软雅黑" panose="020B0503020204020204" pitchFamily="34" charset="-122"/>
                  <a:ea typeface="微软雅黑" panose="020B0503020204020204" pitchFamily="34" charset="-122"/>
                </a:rPr>
                <a:t>File System</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71" name="3RD"/>
          <p:cNvGrpSpPr/>
          <p:nvPr/>
        </p:nvGrpSpPr>
        <p:grpSpPr>
          <a:xfrm>
            <a:off x="646086" y="617637"/>
            <a:ext cx="6696819" cy="792088"/>
            <a:chOff x="107504" y="1052736"/>
            <a:chExt cx="5760640" cy="792088"/>
          </a:xfrm>
        </p:grpSpPr>
        <p:sp>
          <p:nvSpPr>
            <p:cNvPr id="72" name="矩形 71"/>
            <p:cNvSpPr/>
            <p:nvPr/>
          </p:nvSpPr>
          <p:spPr>
            <a:xfrm>
              <a:off x="107504" y="1052736"/>
              <a:ext cx="5760640" cy="792088"/>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73" name="矩形 72"/>
            <p:cNvSpPr/>
            <p:nvPr/>
          </p:nvSpPr>
          <p:spPr>
            <a:xfrm>
              <a:off x="137580" y="1052736"/>
              <a:ext cx="241819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latin typeface="微软雅黑" panose="020B0503020204020204" pitchFamily="34" charset="-122"/>
                  <a:ea typeface="微软雅黑" panose="020B0503020204020204" pitchFamily="34" charset="-122"/>
                </a:rPr>
                <a:t>3rd part software &amp; tools</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74" name="矩形 73"/>
          <p:cNvSpPr/>
          <p:nvPr/>
        </p:nvSpPr>
        <p:spPr>
          <a:xfrm>
            <a:off x="647172" y="4441327"/>
            <a:ext cx="6696819" cy="129614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75" name="矩形 74"/>
          <p:cNvSpPr/>
          <p:nvPr/>
        </p:nvSpPr>
        <p:spPr>
          <a:xfrm>
            <a:off x="629484" y="4446813"/>
            <a:ext cx="2392633"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latin typeface="微软雅黑" panose="020B0503020204020204" pitchFamily="34" charset="-122"/>
                <a:ea typeface="微软雅黑" panose="020B0503020204020204" pitchFamily="34" charset="-122"/>
              </a:rPr>
              <a:t>LongWing</a:t>
            </a:r>
            <a:r>
              <a:rPr lang="en-US" altLang="zh-CN" sz="1400" b="1" baseline="30000" dirty="0">
                <a:solidFill>
                  <a:schemeClr val="tx1"/>
                </a:solidFill>
                <a:latin typeface="微软雅黑" panose="020B0503020204020204" pitchFamily="34" charset="-122"/>
                <a:ea typeface="微软雅黑" panose="020B0503020204020204" pitchFamily="34" charset="-122"/>
              </a:rPr>
              <a:t>(TM)</a:t>
            </a:r>
            <a:r>
              <a:rPr lang="en-US" altLang="zh-CN" sz="1400" b="1" dirty="0">
                <a:solidFill>
                  <a:schemeClr val="tx1"/>
                </a:solidFill>
                <a:latin typeface="微软雅黑" panose="020B0503020204020204" pitchFamily="34" charset="-122"/>
                <a:ea typeface="微软雅黑" panose="020B0503020204020204" pitchFamily="34" charset="-122"/>
              </a:rPr>
              <a:t> Kernel</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76" name="圆角矩形 75"/>
          <p:cNvSpPr/>
          <p:nvPr/>
        </p:nvSpPr>
        <p:spPr>
          <a:xfrm>
            <a:off x="749440" y="4860155"/>
            <a:ext cx="1069429" cy="3144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Interrupt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77" name="圆角矩形 76"/>
          <p:cNvSpPr/>
          <p:nvPr/>
        </p:nvSpPr>
        <p:spPr>
          <a:xfrm>
            <a:off x="2094080" y="4866110"/>
            <a:ext cx="1071372" cy="3144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RMS</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8" name="圆角矩形 77"/>
          <p:cNvSpPr/>
          <p:nvPr/>
        </p:nvSpPr>
        <p:spPr>
          <a:xfrm>
            <a:off x="3440663" y="4866109"/>
            <a:ext cx="1071372"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Timer</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9" name="K_cache"/>
          <p:cNvSpPr/>
          <p:nvPr/>
        </p:nvSpPr>
        <p:spPr>
          <a:xfrm>
            <a:off x="4787246" y="5285573"/>
            <a:ext cx="1071372" cy="313200"/>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CACHE</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0" name="圆角矩形 79"/>
          <p:cNvSpPr/>
          <p:nvPr/>
        </p:nvSpPr>
        <p:spPr>
          <a:xfrm>
            <a:off x="749440" y="5292202"/>
            <a:ext cx="1069429"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Message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81" name="圆角矩形 80"/>
          <p:cNvSpPr/>
          <p:nvPr/>
        </p:nvSpPr>
        <p:spPr>
          <a:xfrm>
            <a:off x="4787246" y="4866109"/>
            <a:ext cx="1071372" cy="314474"/>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Thread</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2" name="矩形 81"/>
          <p:cNvSpPr/>
          <p:nvPr/>
        </p:nvSpPr>
        <p:spPr>
          <a:xfrm>
            <a:off x="646086" y="6090245"/>
            <a:ext cx="6696819"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Hardware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83" name="矩形 82"/>
          <p:cNvSpPr/>
          <p:nvPr/>
        </p:nvSpPr>
        <p:spPr>
          <a:xfrm>
            <a:off x="646086" y="5774165"/>
            <a:ext cx="6696819"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BSP &amp; Drivers</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84" name="TextBox 83"/>
          <p:cNvSpPr txBox="1">
            <a:spLocks noChangeArrowheads="1"/>
          </p:cNvSpPr>
          <p:nvPr/>
        </p:nvSpPr>
        <p:spPr bwMode="auto">
          <a:xfrm>
            <a:off x="8197505" y="4498200"/>
            <a:ext cx="3132410" cy="2031325"/>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165380"/>
                </a:solidFill>
                <a:latin typeface="微软雅黑" panose="020B0503020204020204" pitchFamily="34" charset="-122"/>
                <a:ea typeface="微软雅黑" panose="020B0503020204020204" pitchFamily="34" charset="-122"/>
              </a:rPr>
              <a:t>2009</a:t>
            </a:r>
            <a:r>
              <a:rPr lang="zh-CN" altLang="en-US" sz="2800" b="1" dirty="0">
                <a:solidFill>
                  <a:srgbClr val="165380"/>
                </a:solidFill>
                <a:latin typeface="微软雅黑" panose="020B0503020204020204" pitchFamily="34" charset="-122"/>
                <a:ea typeface="微软雅黑" panose="020B0503020204020204" pitchFamily="34" charset="-122"/>
              </a:rPr>
              <a:t>年</a:t>
            </a:r>
            <a:endParaRPr lang="en-US" altLang="zh-CN" sz="2800" b="1" dirty="0">
              <a:solidFill>
                <a:srgbClr val="165380"/>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进行了重大改进，支持</a:t>
            </a:r>
            <a:r>
              <a:rPr lang="en-US" altLang="zh-CN" sz="1400" dirty="0">
                <a:solidFill>
                  <a:srgbClr val="7F7F7F"/>
                </a:solidFill>
                <a:latin typeface="微软雅黑" panose="020B0503020204020204" pitchFamily="34" charset="-122"/>
                <a:ea typeface="微软雅黑" panose="020B0503020204020204" pitchFamily="34" charset="-122"/>
              </a:rPr>
              <a:t>MMU</a:t>
            </a:r>
            <a:r>
              <a:rPr lang="zh-CN" altLang="en-US" sz="1400" dirty="0">
                <a:solidFill>
                  <a:srgbClr val="7F7F7F"/>
                </a:solidFill>
                <a:latin typeface="微软雅黑" panose="020B0503020204020204" pitchFamily="34" charset="-122"/>
                <a:ea typeface="微软雅黑" panose="020B0503020204020204" pitchFamily="34" charset="-122"/>
              </a:rPr>
              <a:t>、</a:t>
            </a:r>
            <a:r>
              <a:rPr lang="en-US" altLang="zh-CN" sz="1400" dirty="0">
                <a:solidFill>
                  <a:srgbClr val="7F7F7F"/>
                </a:solidFill>
                <a:latin typeface="微软雅黑" panose="020B0503020204020204" pitchFamily="34" charset="-122"/>
                <a:ea typeface="微软雅黑" panose="020B0503020204020204" pitchFamily="34" charset="-122"/>
              </a:rPr>
              <a:t>CACHE</a:t>
            </a:r>
            <a:r>
              <a:rPr lang="zh-CN" altLang="en-US" sz="1400" dirty="0">
                <a:solidFill>
                  <a:srgbClr val="7F7F7F"/>
                </a:solidFill>
                <a:latin typeface="微软雅黑" panose="020B0503020204020204" pitchFamily="34" charset="-122"/>
                <a:ea typeface="微软雅黑" panose="020B0503020204020204" pitchFamily="34" charset="-122"/>
              </a:rPr>
              <a:t>，从而能更好地发挥高端处理器的优势；更多的设备支持和更多的网络功能。</a:t>
            </a:r>
          </a:p>
        </p:txBody>
      </p:sp>
      <p:sp>
        <p:nvSpPr>
          <p:cNvPr id="85" name="TTY"/>
          <p:cNvSpPr/>
          <p:nvPr/>
        </p:nvSpPr>
        <p:spPr>
          <a:xfrm>
            <a:off x="3100444" y="2688285"/>
            <a:ext cx="792024"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TTY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6" name="RTC"/>
          <p:cNvSpPr/>
          <p:nvPr/>
        </p:nvSpPr>
        <p:spPr>
          <a:xfrm>
            <a:off x="3100444" y="3111541"/>
            <a:ext cx="792024"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RTC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7" name="SPI"/>
          <p:cNvSpPr/>
          <p:nvPr/>
        </p:nvSpPr>
        <p:spPr>
          <a:xfrm>
            <a:off x="3100444" y="2273821"/>
            <a:ext cx="792024" cy="360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SPI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8" name="圆角矩形 87"/>
          <p:cNvSpPr/>
          <p:nvPr/>
        </p:nvSpPr>
        <p:spPr>
          <a:xfrm>
            <a:off x="2094080" y="5302624"/>
            <a:ext cx="1071372"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Event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9" name="圆角矩形 88"/>
          <p:cNvSpPr/>
          <p:nvPr/>
        </p:nvSpPr>
        <p:spPr>
          <a:xfrm>
            <a:off x="3440663" y="5298157"/>
            <a:ext cx="1071372"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Memory</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0" name="FS_yaffs"/>
          <p:cNvSpPr/>
          <p:nvPr/>
        </p:nvSpPr>
        <p:spPr>
          <a:xfrm>
            <a:off x="1181034" y="3263391"/>
            <a:ext cx="869020" cy="53031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1000" dirty="0" err="1">
                <a:latin typeface="微软雅黑" panose="020B0503020204020204" pitchFamily="34" charset="-122"/>
                <a:ea typeface="微软雅黑" panose="020B0503020204020204" pitchFamily="34" charset="-122"/>
              </a:rPr>
              <a:t>Yaffs</a:t>
            </a:r>
            <a:endParaRPr lang="en-US" altLang="zh-CN" sz="1000" dirty="0">
              <a:latin typeface="微软雅黑" panose="020B0503020204020204" pitchFamily="34" charset="-122"/>
              <a:ea typeface="微软雅黑" panose="020B0503020204020204" pitchFamily="34" charset="-122"/>
            </a:endParaRPr>
          </a:p>
          <a:p>
            <a:pPr algn="ctr">
              <a:lnSpc>
                <a:spcPts val="500"/>
              </a:lnSpc>
            </a:pPr>
            <a:r>
              <a:rPr lang="en-US" altLang="zh-CN" sz="1000" dirty="0">
                <a:latin typeface="微软雅黑" panose="020B0503020204020204" pitchFamily="34" charset="-122"/>
                <a:ea typeface="微软雅黑" panose="020B0503020204020204" pitchFamily="34" charset="-122"/>
              </a:rPr>
              <a:t>+</a:t>
            </a:r>
          </a:p>
          <a:p>
            <a:pPr algn="ctr">
              <a:lnSpc>
                <a:spcPts val="500"/>
              </a:lnSpc>
            </a:pPr>
            <a:r>
              <a:rPr lang="en-US" altLang="zh-CN" sz="1000" dirty="0" err="1">
                <a:latin typeface="微软雅黑" panose="020B0503020204020204" pitchFamily="34" charset="-122"/>
                <a:ea typeface="微软雅黑" panose="020B0503020204020204" pitchFamily="34" charset="-122"/>
              </a:rPr>
              <a:t>mtd</a:t>
            </a:r>
            <a:endParaRPr lang="zh-CN" altLang="en-US" sz="1000" dirty="0">
              <a:latin typeface="微软雅黑" panose="020B0503020204020204" pitchFamily="34" charset="-122"/>
              <a:ea typeface="微软雅黑" panose="020B0503020204020204" pitchFamily="34" charset="-122"/>
            </a:endParaRPr>
          </a:p>
        </p:txBody>
      </p:sp>
      <p:sp>
        <p:nvSpPr>
          <p:cNvPr id="91" name="FS_fatfs"/>
          <p:cNvSpPr/>
          <p:nvPr/>
        </p:nvSpPr>
        <p:spPr>
          <a:xfrm>
            <a:off x="2116932" y="2955455"/>
            <a:ext cx="870490"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fatFS</a:t>
            </a:r>
            <a:endParaRPr lang="zh-CN" altLang="en-US" sz="700" dirty="0">
              <a:latin typeface="微软雅黑" panose="020B0503020204020204" pitchFamily="34" charset="-122"/>
              <a:ea typeface="微软雅黑" panose="020B0503020204020204" pitchFamily="34" charset="-122"/>
            </a:endParaRPr>
          </a:p>
        </p:txBody>
      </p:sp>
      <p:sp>
        <p:nvSpPr>
          <p:cNvPr id="92" name="FS_romfs"/>
          <p:cNvSpPr/>
          <p:nvPr/>
        </p:nvSpPr>
        <p:spPr>
          <a:xfrm>
            <a:off x="1181035" y="2685007"/>
            <a:ext cx="869019"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rootFS</a:t>
            </a:r>
            <a:endParaRPr lang="zh-CN" altLang="en-US" sz="1000" dirty="0">
              <a:latin typeface="微软雅黑" panose="020B0503020204020204" pitchFamily="34" charset="-122"/>
              <a:ea typeface="微软雅黑" panose="020B0503020204020204" pitchFamily="34" charset="-122"/>
            </a:endParaRPr>
          </a:p>
        </p:txBody>
      </p:sp>
      <p:sp>
        <p:nvSpPr>
          <p:cNvPr id="93" name="FS_nfs"/>
          <p:cNvSpPr/>
          <p:nvPr/>
        </p:nvSpPr>
        <p:spPr>
          <a:xfrm>
            <a:off x="2116932" y="3234695"/>
            <a:ext cx="870490"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NFS</a:t>
            </a:r>
            <a:endParaRPr lang="zh-CN" altLang="en-US" sz="1000" dirty="0">
              <a:latin typeface="微软雅黑" panose="020B0503020204020204" pitchFamily="34" charset="-122"/>
              <a:ea typeface="微软雅黑" panose="020B0503020204020204" pitchFamily="34" charset="-122"/>
            </a:endParaRPr>
          </a:p>
        </p:txBody>
      </p:sp>
      <p:grpSp>
        <p:nvGrpSpPr>
          <p:cNvPr id="94" name="FS_nand"/>
          <p:cNvGrpSpPr/>
          <p:nvPr/>
        </p:nvGrpSpPr>
        <p:grpSpPr>
          <a:xfrm>
            <a:off x="1044117" y="3871942"/>
            <a:ext cx="979613" cy="460896"/>
            <a:chOff x="219990" y="4103173"/>
            <a:chExt cx="842668" cy="460896"/>
          </a:xfrm>
        </p:grpSpPr>
        <p:sp>
          <p:nvSpPr>
            <p:cNvPr id="95" name="圆角矩形 94"/>
            <p:cNvSpPr/>
            <p:nvPr/>
          </p:nvSpPr>
          <p:spPr>
            <a:xfrm>
              <a:off x="219990" y="4249663"/>
              <a:ext cx="842668" cy="314406"/>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latin typeface="微软雅黑" panose="020B0503020204020204" pitchFamily="34" charset="-122"/>
                  <a:ea typeface="微软雅黑" panose="020B0503020204020204" pitchFamily="34" charset="-122"/>
                </a:rPr>
                <a:t>nand</a:t>
              </a:r>
              <a:r>
                <a:rPr lang="en-US" altLang="zh-CN" sz="900" dirty="0">
                  <a:solidFill>
                    <a:schemeClr val="bg1"/>
                  </a:solidFill>
                  <a:latin typeface="微软雅黑" panose="020B0503020204020204" pitchFamily="34" charset="-122"/>
                  <a:ea typeface="微软雅黑" panose="020B0503020204020204" pitchFamily="34" charset="-122"/>
                </a:rPr>
                <a:t> cache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96" name="下箭头 95"/>
            <p:cNvSpPr/>
            <p:nvPr/>
          </p:nvSpPr>
          <p:spPr>
            <a:xfrm>
              <a:off x="558913" y="4103173"/>
              <a:ext cx="98367" cy="14649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97" name="FS_disk"/>
          <p:cNvGrpSpPr/>
          <p:nvPr/>
        </p:nvGrpSpPr>
        <p:grpSpPr>
          <a:xfrm>
            <a:off x="2092982" y="3578853"/>
            <a:ext cx="965718" cy="746457"/>
            <a:chOff x="808550" y="3797927"/>
            <a:chExt cx="830716" cy="746457"/>
          </a:xfrm>
        </p:grpSpPr>
        <p:sp>
          <p:nvSpPr>
            <p:cNvPr id="98" name="圆角矩形 97"/>
            <p:cNvSpPr/>
            <p:nvPr/>
          </p:nvSpPr>
          <p:spPr>
            <a:xfrm>
              <a:off x="874634" y="3797927"/>
              <a:ext cx="720245" cy="28555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partition</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99" name="圆角矩形 98"/>
            <p:cNvSpPr/>
            <p:nvPr/>
          </p:nvSpPr>
          <p:spPr>
            <a:xfrm>
              <a:off x="808550" y="4229976"/>
              <a:ext cx="830716" cy="314408"/>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disk cache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00" name="下箭头 99"/>
            <p:cNvSpPr/>
            <p:nvPr/>
          </p:nvSpPr>
          <p:spPr>
            <a:xfrm>
              <a:off x="1180859" y="4083487"/>
              <a:ext cx="98367" cy="14649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01" name="DMA"/>
          <p:cNvSpPr/>
          <p:nvPr/>
        </p:nvSpPr>
        <p:spPr>
          <a:xfrm>
            <a:off x="3985966" y="2273821"/>
            <a:ext cx="792024"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DMA</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02" name="PTY"/>
          <p:cNvSpPr/>
          <p:nvPr/>
        </p:nvSpPr>
        <p:spPr>
          <a:xfrm>
            <a:off x="3985966" y="2688285"/>
            <a:ext cx="792024"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PTY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03" name="IIC"/>
          <p:cNvSpPr/>
          <p:nvPr/>
        </p:nvSpPr>
        <p:spPr>
          <a:xfrm>
            <a:off x="3985966" y="3111541"/>
            <a:ext cx="792024"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IIC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04" name="Net_Box"/>
          <p:cNvSpPr/>
          <p:nvPr/>
        </p:nvSpPr>
        <p:spPr>
          <a:xfrm>
            <a:off x="4831599" y="1964481"/>
            <a:ext cx="2511307" cy="2426147"/>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05" name="Net_Afinet_Inet6"/>
          <p:cNvGrpSpPr/>
          <p:nvPr/>
        </p:nvGrpSpPr>
        <p:grpSpPr>
          <a:xfrm>
            <a:off x="4935174" y="2777877"/>
            <a:ext cx="2285482" cy="1179466"/>
            <a:chOff x="3779911" y="3287393"/>
            <a:chExt cx="1965984" cy="1269352"/>
          </a:xfrm>
        </p:grpSpPr>
        <p:sp>
          <p:nvSpPr>
            <p:cNvPr id="106" name="矩形 105"/>
            <p:cNvSpPr/>
            <p:nvPr/>
          </p:nvSpPr>
          <p:spPr>
            <a:xfrm>
              <a:off x="3779912" y="3287393"/>
              <a:ext cx="1965983"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7" name="矩形 106"/>
            <p:cNvSpPr/>
            <p:nvPr/>
          </p:nvSpPr>
          <p:spPr>
            <a:xfrm>
              <a:off x="3779911" y="3334928"/>
              <a:ext cx="1965983" cy="213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DA8F20"/>
                  </a:solidFill>
                  <a:latin typeface="微软雅黑" panose="020B0503020204020204" pitchFamily="34" charset="-122"/>
                  <a:ea typeface="微软雅黑" panose="020B0503020204020204" pitchFamily="34" charset="-122"/>
                </a:rPr>
                <a:t>AF_INET/AF_INET6</a:t>
              </a:r>
              <a:endParaRPr lang="zh-CN" altLang="en-US" sz="1200" b="1" dirty="0">
                <a:solidFill>
                  <a:srgbClr val="DA8F20"/>
                </a:solidFill>
                <a:latin typeface="微软雅黑" panose="020B0503020204020204" pitchFamily="34" charset="-122"/>
                <a:ea typeface="微软雅黑" panose="020B0503020204020204" pitchFamily="34" charset="-122"/>
              </a:endParaRPr>
            </a:p>
          </p:txBody>
        </p:sp>
      </p:grpSp>
      <p:sp>
        <p:nvSpPr>
          <p:cNvPr id="108" name="Socket"/>
          <p:cNvSpPr/>
          <p:nvPr/>
        </p:nvSpPr>
        <p:spPr>
          <a:xfrm>
            <a:off x="4935176" y="2417837"/>
            <a:ext cx="2285481" cy="261754"/>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BSD socket</a:t>
            </a:r>
            <a:endParaRPr lang="zh-CN" altLang="en-US" sz="1200" dirty="0">
              <a:latin typeface="微软雅黑" panose="020B0503020204020204" pitchFamily="34" charset="-122"/>
              <a:ea typeface="微软雅黑" panose="020B0503020204020204" pitchFamily="34" charset="-122"/>
            </a:endParaRPr>
          </a:p>
        </p:txBody>
      </p:sp>
      <p:sp>
        <p:nvSpPr>
          <p:cNvPr id="109" name="Pint4/6"/>
          <p:cNvSpPr/>
          <p:nvPr/>
        </p:nvSpPr>
        <p:spPr>
          <a:xfrm>
            <a:off x="4935174" y="2064250"/>
            <a:ext cx="711458"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latin typeface="微软雅黑" panose="020B0503020204020204" pitchFamily="34" charset="-122"/>
                <a:ea typeface="微软雅黑" panose="020B0503020204020204" pitchFamily="34" charset="-122"/>
              </a:rPr>
              <a:t>Ping4/6</a:t>
            </a:r>
            <a:endParaRPr lang="zh-CN" altLang="en-US" sz="800" dirty="0">
              <a:latin typeface="微软雅黑" panose="020B0503020204020204" pitchFamily="34" charset="-122"/>
              <a:ea typeface="微软雅黑" panose="020B0503020204020204" pitchFamily="34" charset="-122"/>
            </a:endParaRPr>
          </a:p>
        </p:txBody>
      </p:sp>
      <p:sp>
        <p:nvSpPr>
          <p:cNvPr id="110" name="IPv4/v6"/>
          <p:cNvSpPr/>
          <p:nvPr/>
        </p:nvSpPr>
        <p:spPr>
          <a:xfrm>
            <a:off x="5459880" y="3591285"/>
            <a:ext cx="1255654"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IPv4/v6</a:t>
            </a:r>
            <a:endParaRPr lang="zh-CN" altLang="en-US" sz="400" dirty="0">
              <a:latin typeface="微软雅黑" panose="020B0503020204020204" pitchFamily="34" charset="-122"/>
              <a:ea typeface="微软雅黑" panose="020B0503020204020204" pitchFamily="34" charset="-122"/>
            </a:endParaRPr>
          </a:p>
        </p:txBody>
      </p:sp>
      <p:sp>
        <p:nvSpPr>
          <p:cNvPr id="111" name="SQLite3"/>
          <p:cNvSpPr/>
          <p:nvPr/>
        </p:nvSpPr>
        <p:spPr>
          <a:xfrm>
            <a:off x="1135722" y="984473"/>
            <a:ext cx="110348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SQLite3</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2" name="Ini_parser"/>
          <p:cNvSpPr/>
          <p:nvPr/>
        </p:nvSpPr>
        <p:spPr>
          <a:xfrm>
            <a:off x="2659323" y="977677"/>
            <a:ext cx="110485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latin typeface="微软雅黑" panose="020B0503020204020204" pitchFamily="34" charset="-122"/>
                <a:ea typeface="微软雅黑" panose="020B0503020204020204" pitchFamily="34" charset="-122"/>
              </a:rPr>
              <a:t>iniparser</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3" name="K_MMU"/>
          <p:cNvSpPr/>
          <p:nvPr/>
        </p:nvSpPr>
        <p:spPr>
          <a:xfrm>
            <a:off x="6133828" y="4866109"/>
            <a:ext cx="1071372" cy="313200"/>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MMU</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4" name="Ini_parser"/>
          <p:cNvSpPr/>
          <p:nvPr/>
        </p:nvSpPr>
        <p:spPr>
          <a:xfrm>
            <a:off x="4184294" y="977677"/>
            <a:ext cx="110485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zLib</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5" name="Ini_parser"/>
          <p:cNvSpPr/>
          <p:nvPr/>
        </p:nvSpPr>
        <p:spPr>
          <a:xfrm>
            <a:off x="5709265" y="984473"/>
            <a:ext cx="110485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latin typeface="微软雅黑" panose="020B0503020204020204" pitchFamily="34" charset="-122"/>
                <a:ea typeface="微软雅黑" panose="020B0503020204020204" pitchFamily="34" charset="-122"/>
              </a:rPr>
              <a:t>miniXML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6" name="FS_romfs"/>
          <p:cNvSpPr/>
          <p:nvPr/>
        </p:nvSpPr>
        <p:spPr>
          <a:xfrm>
            <a:off x="1181035" y="2973039"/>
            <a:ext cx="869019"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procFS</a:t>
            </a:r>
            <a:endParaRPr lang="zh-CN" altLang="en-US" sz="1000" dirty="0">
              <a:latin typeface="微软雅黑" panose="020B0503020204020204" pitchFamily="34" charset="-122"/>
              <a:ea typeface="微软雅黑" panose="020B0503020204020204" pitchFamily="34" charset="-122"/>
            </a:endParaRPr>
          </a:p>
        </p:txBody>
      </p:sp>
      <p:sp>
        <p:nvSpPr>
          <p:cNvPr id="117" name="FS_fatfs"/>
          <p:cNvSpPr/>
          <p:nvPr/>
        </p:nvSpPr>
        <p:spPr>
          <a:xfrm>
            <a:off x="2116932" y="2676215"/>
            <a:ext cx="870490"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romFS</a:t>
            </a:r>
            <a:endParaRPr lang="zh-CN" altLang="en-US" sz="700" dirty="0">
              <a:latin typeface="微软雅黑" panose="020B0503020204020204" pitchFamily="34" charset="-122"/>
              <a:ea typeface="微软雅黑" panose="020B0503020204020204" pitchFamily="34" charset="-122"/>
            </a:endParaRPr>
          </a:p>
        </p:txBody>
      </p:sp>
      <p:sp>
        <p:nvSpPr>
          <p:cNvPr id="118" name="FS_fatfs"/>
          <p:cNvSpPr/>
          <p:nvPr/>
        </p:nvSpPr>
        <p:spPr>
          <a:xfrm>
            <a:off x="2116932" y="2396975"/>
            <a:ext cx="870490"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ramFS</a:t>
            </a:r>
            <a:endParaRPr lang="zh-CN" altLang="en-US" sz="700" dirty="0">
              <a:latin typeface="微软雅黑" panose="020B0503020204020204" pitchFamily="34" charset="-122"/>
              <a:ea typeface="微软雅黑" panose="020B0503020204020204" pitchFamily="34" charset="-122"/>
            </a:endParaRPr>
          </a:p>
        </p:txBody>
      </p:sp>
      <p:sp>
        <p:nvSpPr>
          <p:cNvPr id="119" name="ATA"/>
          <p:cNvSpPr/>
          <p:nvPr/>
        </p:nvSpPr>
        <p:spPr>
          <a:xfrm>
            <a:off x="3100444" y="3543589"/>
            <a:ext cx="792024"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ATA</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20" name="CAN"/>
          <p:cNvSpPr/>
          <p:nvPr/>
        </p:nvSpPr>
        <p:spPr>
          <a:xfrm>
            <a:off x="3100444" y="3975637"/>
            <a:ext cx="792024"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CAN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21" name="PCI"/>
          <p:cNvSpPr/>
          <p:nvPr/>
        </p:nvSpPr>
        <p:spPr>
          <a:xfrm>
            <a:off x="3985966" y="3543589"/>
            <a:ext cx="792024"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PCI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22" name="PIPE"/>
          <p:cNvSpPr/>
          <p:nvPr/>
        </p:nvSpPr>
        <p:spPr>
          <a:xfrm>
            <a:off x="3985966" y="3975637"/>
            <a:ext cx="792024"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latin typeface="微软雅黑" panose="020B0503020204020204" pitchFamily="34" charset="-122"/>
                <a:ea typeface="微软雅黑" panose="020B0503020204020204" pitchFamily="34" charset="-122"/>
              </a:rPr>
              <a:t>PIPE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23" name="Pint4/6"/>
          <p:cNvSpPr/>
          <p:nvPr/>
        </p:nvSpPr>
        <p:spPr>
          <a:xfrm>
            <a:off x="5720267" y="2070703"/>
            <a:ext cx="711458"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latin typeface="微软雅黑" panose="020B0503020204020204" pitchFamily="34" charset="-122"/>
                <a:ea typeface="微软雅黑" panose="020B0503020204020204" pitchFamily="34" charset="-122"/>
              </a:rPr>
              <a:t>FTP</a:t>
            </a:r>
            <a:endParaRPr lang="zh-CN" altLang="en-US" sz="900" dirty="0">
              <a:latin typeface="微软雅黑" panose="020B0503020204020204" pitchFamily="34" charset="-122"/>
              <a:ea typeface="微软雅黑" panose="020B0503020204020204" pitchFamily="34" charset="-122"/>
            </a:endParaRPr>
          </a:p>
        </p:txBody>
      </p:sp>
      <p:sp>
        <p:nvSpPr>
          <p:cNvPr id="124" name="Pint4/6"/>
          <p:cNvSpPr/>
          <p:nvPr/>
        </p:nvSpPr>
        <p:spPr>
          <a:xfrm>
            <a:off x="6505361" y="2070703"/>
            <a:ext cx="711458"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微软雅黑" panose="020B0503020204020204" pitchFamily="34" charset="-122"/>
                <a:ea typeface="微软雅黑" panose="020B0503020204020204" pitchFamily="34" charset="-122"/>
              </a:rPr>
              <a:t>Telnet</a:t>
            </a:r>
            <a:endParaRPr lang="zh-CN" altLang="en-US" sz="1050" dirty="0">
              <a:latin typeface="微软雅黑" panose="020B0503020204020204" pitchFamily="34" charset="-122"/>
              <a:ea typeface="微软雅黑" panose="020B0503020204020204" pitchFamily="34" charset="-122"/>
            </a:endParaRPr>
          </a:p>
        </p:txBody>
      </p:sp>
      <p:sp>
        <p:nvSpPr>
          <p:cNvPr id="125" name="IPv4/v6"/>
          <p:cNvSpPr/>
          <p:nvPr/>
        </p:nvSpPr>
        <p:spPr>
          <a:xfrm>
            <a:off x="5222162" y="3189464"/>
            <a:ext cx="585972"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TCP</a:t>
            </a:r>
            <a:endParaRPr lang="zh-CN" altLang="en-US" sz="400" dirty="0">
              <a:latin typeface="微软雅黑" panose="020B0503020204020204" pitchFamily="34" charset="-122"/>
              <a:ea typeface="微软雅黑" panose="020B0503020204020204" pitchFamily="34" charset="-122"/>
            </a:endParaRPr>
          </a:p>
        </p:txBody>
      </p:sp>
      <p:sp>
        <p:nvSpPr>
          <p:cNvPr id="126" name="IPv4/v6"/>
          <p:cNvSpPr/>
          <p:nvPr/>
        </p:nvSpPr>
        <p:spPr>
          <a:xfrm>
            <a:off x="6371799" y="3180103"/>
            <a:ext cx="585972"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UDP</a:t>
            </a:r>
            <a:endParaRPr lang="zh-CN" altLang="en-US" sz="400" dirty="0">
              <a:latin typeface="微软雅黑" panose="020B0503020204020204" pitchFamily="34" charset="-122"/>
              <a:ea typeface="微软雅黑" panose="020B0503020204020204" pitchFamily="34" charset="-122"/>
            </a:endParaRPr>
          </a:p>
        </p:txBody>
      </p:sp>
      <p:sp>
        <p:nvSpPr>
          <p:cNvPr id="127" name="PPPoE"/>
          <p:cNvSpPr/>
          <p:nvPr/>
        </p:nvSpPr>
        <p:spPr>
          <a:xfrm>
            <a:off x="5222162" y="4011135"/>
            <a:ext cx="652821"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PPPoE</a:t>
            </a:r>
            <a:endParaRPr lang="zh-CN" altLang="en-US" sz="400" dirty="0">
              <a:latin typeface="微软雅黑" panose="020B0503020204020204" pitchFamily="34" charset="-122"/>
              <a:ea typeface="微软雅黑" panose="020B0503020204020204" pitchFamily="34" charset="-122"/>
            </a:endParaRPr>
          </a:p>
        </p:txBody>
      </p:sp>
      <p:sp>
        <p:nvSpPr>
          <p:cNvPr id="128" name="PPP"/>
          <p:cNvSpPr/>
          <p:nvPr/>
        </p:nvSpPr>
        <p:spPr>
          <a:xfrm>
            <a:off x="6315599" y="4018432"/>
            <a:ext cx="652821"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PPP</a:t>
            </a:r>
            <a:endParaRPr lang="zh-CN" altLang="en-US" sz="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par>
                                <p:cTn id="9" presetID="0" presetClass="path" presetSubtype="0" accel="50000" decel="50000" fill="hold" grpId="0" nodeType="withEffect">
                                  <p:stCondLst>
                                    <p:cond delay="0"/>
                                  </p:stCondLst>
                                  <p:childTnLst>
                                    <p:animMotion origin="layout" path="M 0.00052 -0.00093 L 0.29983 -0.00093 " pathEditMode="relative" ptsTypes="AA">
                                      <p:cBhvr>
                                        <p:cTn id="10" dur="500" spd="-100000" fill="hold"/>
                                        <p:tgtEl>
                                          <p:spTgt spid="113"/>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3.33333E-6 2.96296E-6 L 0.37813 2.96296E-6 " pathEditMode="relative" ptsTypes="AA">
                                      <p:cBhvr>
                                        <p:cTn id="12" dur="600" spd="-100000" fill="hold"/>
                                        <p:tgtEl>
                                          <p:spTgt spid="79"/>
                                        </p:tgtEl>
                                        <p:attrNameLst>
                                          <p:attrName>ppt_x</p:attrName>
                                          <p:attrName>ppt_y</p:attrName>
                                        </p:attrNameLst>
                                      </p:cBhvr>
                                    </p:animMotion>
                                  </p:childTnLst>
                                </p:cTn>
                              </p:par>
                              <p:par>
                                <p:cTn id="13" presetID="9" presetClass="emph" presetSubtype="0" grpId="0" nodeType="withEffect">
                                  <p:stCondLst>
                                    <p:cond delay="0"/>
                                  </p:stCondLst>
                                  <p:childTnLst>
                                    <p:set>
                                      <p:cBhvr rctx="PPT">
                                        <p:cTn id="14" dur="700"/>
                                        <p:tgtEl>
                                          <p:spTgt spid="119"/>
                                        </p:tgtEl>
                                        <p:attrNameLst>
                                          <p:attrName>style.opacity</p:attrName>
                                        </p:attrNameLst>
                                      </p:cBhvr>
                                      <p:to>
                                        <p:strVal val="0"/>
                                      </p:to>
                                    </p:set>
                                    <p:animEffect filter="image" prLst="opacity: 0">
                                      <p:cBhvr rctx="IE">
                                        <p:cTn id="15" dur="700"/>
                                        <p:tgtEl>
                                          <p:spTgt spid="119"/>
                                        </p:tgtEl>
                                      </p:cBhvr>
                                    </p:animEffect>
                                  </p:childTnLst>
                                </p:cTn>
                              </p:par>
                              <p:par>
                                <p:cTn id="16" presetID="0" presetClass="path" presetSubtype="0" accel="50000" decel="50000" fill="hold" grpId="1" nodeType="withEffect">
                                  <p:stCondLst>
                                    <p:cond delay="600"/>
                                  </p:stCondLst>
                                  <p:childTnLst>
                                    <p:animMotion origin="layout" path="M 0.00017 -1.11111E-6 C -0.00139 0.02315 0.00816 0.03588 -0.0132 0.06806 C -0.0349 0.10023 -0.08282 0.17014 -0.129 0.19306 C -0.175 0.21597 -0.22796 0.20556 -0.28924 0.20556 " pathEditMode="relative" rAng="0" ptsTypes="aaaa">
                                      <p:cBhvr>
                                        <p:cTn id="17" dur="700" spd="-100000" fill="hold"/>
                                        <p:tgtEl>
                                          <p:spTgt spid="119"/>
                                        </p:tgtEl>
                                        <p:attrNameLst>
                                          <p:attrName>ppt_x</p:attrName>
                                          <p:attrName>ppt_y</p:attrName>
                                        </p:attrNameLst>
                                      </p:cBhvr>
                                      <p:rCtr x="-14100" y="10800"/>
                                    </p:animMotion>
                                  </p:childTnLst>
                                </p:cTn>
                              </p:par>
                              <p:par>
                                <p:cTn id="18" presetID="9" presetClass="emph" presetSubtype="0" grpId="0" nodeType="withEffect">
                                  <p:stCondLst>
                                    <p:cond delay="0"/>
                                  </p:stCondLst>
                                  <p:childTnLst>
                                    <p:set>
                                      <p:cBhvr rctx="PPT">
                                        <p:cTn id="19" dur="800"/>
                                        <p:tgtEl>
                                          <p:spTgt spid="121"/>
                                        </p:tgtEl>
                                        <p:attrNameLst>
                                          <p:attrName>style.opacity</p:attrName>
                                        </p:attrNameLst>
                                      </p:cBhvr>
                                      <p:to>
                                        <p:strVal val="0"/>
                                      </p:to>
                                    </p:set>
                                    <p:animEffect filter="image" prLst="opacity: 0">
                                      <p:cBhvr rctx="IE">
                                        <p:cTn id="20" dur="800"/>
                                        <p:tgtEl>
                                          <p:spTgt spid="121"/>
                                        </p:tgtEl>
                                      </p:cBhvr>
                                    </p:animEffect>
                                  </p:childTnLst>
                                </p:cTn>
                              </p:par>
                              <p:par>
                                <p:cTn id="21" presetID="0" presetClass="path" presetSubtype="0" accel="50000" decel="50000" fill="hold" grpId="1" nodeType="withEffect">
                                  <p:stCondLst>
                                    <p:cond delay="800"/>
                                  </p:stCondLst>
                                  <p:childTnLst>
                                    <p:animMotion origin="layout" path="M 3.88889E-6 -1.11111E-6 C -0.01181 0.02662 -0.02032 0.04398 -0.02396 0.08195 C -0.02761 0.11991 -0.02257 0.19213 -0.02188 0.22778 C -0.02118 0.26343 -0.01736 0.27107 -0.0198 0.29583 C -0.02223 0.3206 -0.02934 0.34838 -0.03646 0.37639 " pathEditMode="relative" rAng="0" ptsTypes="aaaaa">
                                      <p:cBhvr>
                                        <p:cTn id="22" dur="700" spd="-100000" fill="hold"/>
                                        <p:tgtEl>
                                          <p:spTgt spid="121"/>
                                        </p:tgtEl>
                                        <p:attrNameLst>
                                          <p:attrName>ppt_x</p:attrName>
                                          <p:attrName>ppt_y</p:attrName>
                                        </p:attrNameLst>
                                      </p:cBhvr>
                                      <p:rCtr x="-1800" y="18800"/>
                                    </p:animMotion>
                                  </p:childTnLst>
                                </p:cTn>
                              </p:par>
                              <p:par>
                                <p:cTn id="23" presetID="9" presetClass="emph" presetSubtype="0" grpId="0" nodeType="withEffect">
                                  <p:stCondLst>
                                    <p:cond delay="0"/>
                                  </p:stCondLst>
                                  <p:childTnLst>
                                    <p:set>
                                      <p:cBhvr rctx="PPT">
                                        <p:cTn id="24" dur="800"/>
                                        <p:tgtEl>
                                          <p:spTgt spid="120"/>
                                        </p:tgtEl>
                                        <p:attrNameLst>
                                          <p:attrName>style.opacity</p:attrName>
                                        </p:attrNameLst>
                                      </p:cBhvr>
                                      <p:to>
                                        <p:strVal val="0"/>
                                      </p:to>
                                    </p:set>
                                    <p:animEffect filter="image" prLst="opacity: 0">
                                      <p:cBhvr rctx="IE">
                                        <p:cTn id="25" dur="800"/>
                                        <p:tgtEl>
                                          <p:spTgt spid="120"/>
                                        </p:tgtEl>
                                      </p:cBhvr>
                                    </p:animEffect>
                                  </p:childTnLst>
                                </p:cTn>
                              </p:par>
                              <p:par>
                                <p:cTn id="26" presetID="0" presetClass="path" presetSubtype="0" accel="50000" decel="50000" fill="hold" grpId="1" nodeType="withEffect">
                                  <p:stCondLst>
                                    <p:cond delay="800"/>
                                  </p:stCondLst>
                                  <p:childTnLst>
                                    <p:animMotion origin="layout" path="M -3.61111E-6 -1.11111E-6 C 0.00243 0.04074 -0.00017 0.07245 0.00938 0.10833 C 0.01893 0.14421 0.02952 0.18148 0.0573 0.21528 C 0.08507 0.24908 0.15139 0.2838 0.17605 0.31111 C 0.2007 0.33843 0.20035 0.36783 0.20521 0.37917 " pathEditMode="relative" rAng="0" ptsTypes="aaaaa">
                                      <p:cBhvr>
                                        <p:cTn id="27" dur="700" spd="-100000" fill="hold"/>
                                        <p:tgtEl>
                                          <p:spTgt spid="120"/>
                                        </p:tgtEl>
                                        <p:attrNameLst>
                                          <p:attrName>ppt_x</p:attrName>
                                          <p:attrName>ppt_y</p:attrName>
                                        </p:attrNameLst>
                                      </p:cBhvr>
                                      <p:rCtr x="10200" y="19000"/>
                                    </p:animMotion>
                                  </p:childTnLst>
                                </p:cTn>
                              </p:par>
                              <p:par>
                                <p:cTn id="28" presetID="9" presetClass="emph" presetSubtype="0" grpId="0" nodeType="withEffect">
                                  <p:stCondLst>
                                    <p:cond delay="0"/>
                                  </p:stCondLst>
                                  <p:childTnLst>
                                    <p:set>
                                      <p:cBhvr rctx="PPT">
                                        <p:cTn id="29" dur="900"/>
                                        <p:tgtEl>
                                          <p:spTgt spid="122"/>
                                        </p:tgtEl>
                                        <p:attrNameLst>
                                          <p:attrName>style.opacity</p:attrName>
                                        </p:attrNameLst>
                                      </p:cBhvr>
                                      <p:to>
                                        <p:strVal val="0"/>
                                      </p:to>
                                    </p:set>
                                    <p:animEffect filter="image" prLst="opacity: 0">
                                      <p:cBhvr rctx="IE">
                                        <p:cTn id="30" dur="900"/>
                                        <p:tgtEl>
                                          <p:spTgt spid="122"/>
                                        </p:tgtEl>
                                      </p:cBhvr>
                                    </p:animEffect>
                                  </p:childTnLst>
                                </p:cTn>
                              </p:par>
                              <p:par>
                                <p:cTn id="31" presetID="0" presetClass="path" presetSubtype="0" accel="50000" decel="50000" fill="hold" grpId="1" nodeType="withEffect">
                                  <p:stCondLst>
                                    <p:cond delay="900"/>
                                  </p:stCondLst>
                                  <p:childTnLst>
                                    <p:animMotion origin="layout" path="M 3.33333E-6 4.52926E-6 C -0.01771 0.07032 -0.03542 0.14064 -0.05678 0.18043 C -0.07813 0.22021 -0.10521 0.23363 -0.1283 0.23941 C -0.15139 0.2452 -0.17257 0.21027 -0.19566 0.21466 C -0.21875 0.21906 -0.24306 0.24265 -0.26737 0.26648 " pathEditMode="relative" ptsTypes="aaaaA">
                                      <p:cBhvr>
                                        <p:cTn id="32" dur="800" spd="-100000" fill="hold"/>
                                        <p:tgtEl>
                                          <p:spTgt spid="122"/>
                                        </p:tgtEl>
                                        <p:attrNameLst>
                                          <p:attrName>ppt_x</p:attrName>
                                          <p:attrName>ppt_y</p:attrName>
                                        </p:attrNameLst>
                                      </p:cBhvr>
                                    </p:animMotion>
                                  </p:childTnLst>
                                </p:cTn>
                              </p:par>
                              <p:par>
                                <p:cTn id="33" presetID="9" presetClass="emph" presetSubtype="0" grpId="0" nodeType="withEffect">
                                  <p:stCondLst>
                                    <p:cond delay="0"/>
                                  </p:stCondLst>
                                  <p:childTnLst>
                                    <p:set>
                                      <p:cBhvr rctx="PPT">
                                        <p:cTn id="34" dur="1900"/>
                                        <p:tgtEl>
                                          <p:spTgt spid="127"/>
                                        </p:tgtEl>
                                        <p:attrNameLst>
                                          <p:attrName>style.opacity</p:attrName>
                                        </p:attrNameLst>
                                      </p:cBhvr>
                                      <p:to>
                                        <p:strVal val="0"/>
                                      </p:to>
                                    </p:set>
                                    <p:animEffect filter="image" prLst="opacity: 0">
                                      <p:cBhvr rctx="IE">
                                        <p:cTn id="35" dur="1900"/>
                                        <p:tgtEl>
                                          <p:spTgt spid="127"/>
                                        </p:tgtEl>
                                      </p:cBhvr>
                                    </p:animEffect>
                                  </p:childTnLst>
                                </p:cTn>
                              </p:par>
                              <p:par>
                                <p:cTn id="36" presetID="0" presetClass="path" presetSubtype="0" accel="50000" decel="50000" fill="hold" grpId="1" nodeType="withEffect">
                                  <p:stCondLst>
                                    <p:cond delay="1900"/>
                                  </p:stCondLst>
                                  <p:childTnLst>
                                    <p:animMotion origin="layout" path="M -4.44444E-6 2.22222E-6 C 0.05365 -0.03495 0.10729 -0.06991 0.16042 -0.08611 C 0.21354 -0.10232 0.26875 -0.08357 0.31875 -0.09722 C 0.36875 -0.11088 0.41458 -0.13958 0.46042 -0.16806 " pathEditMode="relative" ptsTypes="aaaA">
                                      <p:cBhvr>
                                        <p:cTn id="37" dur="1000" spd="-100000" fill="hold"/>
                                        <p:tgtEl>
                                          <p:spTgt spid="127"/>
                                        </p:tgtEl>
                                        <p:attrNameLst>
                                          <p:attrName>ppt_x</p:attrName>
                                          <p:attrName>ppt_y</p:attrName>
                                        </p:attrNameLst>
                                      </p:cBhvr>
                                    </p:animMotion>
                                  </p:childTnLst>
                                </p:cTn>
                              </p:par>
                              <p:par>
                                <p:cTn id="38" presetID="9" presetClass="emph" presetSubtype="0" grpId="0" nodeType="withEffect">
                                  <p:stCondLst>
                                    <p:cond delay="0"/>
                                  </p:stCondLst>
                                  <p:childTnLst>
                                    <p:set>
                                      <p:cBhvr rctx="PPT">
                                        <p:cTn id="39" dur="2000"/>
                                        <p:tgtEl>
                                          <p:spTgt spid="128"/>
                                        </p:tgtEl>
                                        <p:attrNameLst>
                                          <p:attrName>style.opacity</p:attrName>
                                        </p:attrNameLst>
                                      </p:cBhvr>
                                      <p:to>
                                        <p:strVal val="0"/>
                                      </p:to>
                                    </p:set>
                                    <p:animEffect filter="image" prLst="opacity: 0">
                                      <p:cBhvr rctx="IE">
                                        <p:cTn id="40" dur="2000"/>
                                        <p:tgtEl>
                                          <p:spTgt spid="128"/>
                                        </p:tgtEl>
                                      </p:cBhvr>
                                    </p:animEffect>
                                  </p:childTnLst>
                                </p:cTn>
                              </p:par>
                              <p:par>
                                <p:cTn id="41" presetID="0" presetClass="path" presetSubtype="0" accel="50000" decel="50000" fill="hold" grpId="1" nodeType="withEffect">
                                  <p:stCondLst>
                                    <p:cond delay="2000"/>
                                  </p:stCondLst>
                                  <p:childTnLst>
                                    <p:animMotion origin="layout" path="M 1.11111E-6 -9.25926E-6 C 0.02864 -0.01852 0.05729 -0.03681 0.09895 -0.04167 C 0.14062 -0.04653 0.2118 -0.02801 0.25 -0.02917 C 0.28819 -0.03033 0.29826 -0.03727 0.32812 -0.04862 C 0.35798 -0.05996 0.39357 -0.07871 0.42916 -0.09723 " pathEditMode="relative" ptsTypes="aaaaA">
                                      <p:cBhvr>
                                        <p:cTn id="42" dur="1000" spd="-100000" fill="hold"/>
                                        <p:tgtEl>
                                          <p:spTgt spid="128"/>
                                        </p:tgtEl>
                                        <p:attrNameLst>
                                          <p:attrName>ppt_x</p:attrName>
                                          <p:attrName>ppt_y</p:attrName>
                                        </p:attrNameLst>
                                      </p:cBhvr>
                                    </p:animMotion>
                                  </p:childTnLst>
                                </p:cTn>
                              </p:par>
                              <p:par>
                                <p:cTn id="43" presetID="9" presetClass="emph" presetSubtype="0" grpId="0" nodeType="withEffect">
                                  <p:stCondLst>
                                    <p:cond delay="0"/>
                                  </p:stCondLst>
                                  <p:childTnLst>
                                    <p:set>
                                      <p:cBhvr rctx="PPT">
                                        <p:cTn id="44" dur="2000"/>
                                        <p:tgtEl>
                                          <p:spTgt spid="123"/>
                                        </p:tgtEl>
                                        <p:attrNameLst>
                                          <p:attrName>style.opacity</p:attrName>
                                        </p:attrNameLst>
                                      </p:cBhvr>
                                      <p:to>
                                        <p:strVal val="0"/>
                                      </p:to>
                                    </p:set>
                                    <p:animEffect filter="image" prLst="opacity: 0">
                                      <p:cBhvr rctx="IE">
                                        <p:cTn id="45" dur="2000"/>
                                        <p:tgtEl>
                                          <p:spTgt spid="123"/>
                                        </p:tgtEl>
                                      </p:cBhvr>
                                    </p:animEffect>
                                  </p:childTnLst>
                                </p:cTn>
                              </p:par>
                              <p:par>
                                <p:cTn id="46" presetID="0" presetClass="path" presetSubtype="0" accel="50000" decel="50000" fill="hold" grpId="1" nodeType="withEffect">
                                  <p:stCondLst>
                                    <p:cond delay="2000"/>
                                  </p:stCondLst>
                                  <p:childTnLst>
                                    <p:animMotion origin="layout" path="M 3.88889E-6 -8.67362E-19 C 0.00729 -0.03935 0.01458 -0.0787 0.03125 -0.11111 C 0.04791 -0.14352 0.05486 -0.17801 0.1 -0.19444 C 0.14514 -0.21088 0.22361 -0.21042 0.30208 -0.20972 " pathEditMode="relative" ptsTypes="aaaA">
                                      <p:cBhvr>
                                        <p:cTn id="47" dur="1000" spd="-100000" fill="hold"/>
                                        <p:tgtEl>
                                          <p:spTgt spid="123"/>
                                        </p:tgtEl>
                                        <p:attrNameLst>
                                          <p:attrName>ppt_x</p:attrName>
                                          <p:attrName>ppt_y</p:attrName>
                                        </p:attrNameLst>
                                      </p:cBhvr>
                                    </p:animMotion>
                                  </p:childTnLst>
                                </p:cTn>
                              </p:par>
                              <p:par>
                                <p:cTn id="48" presetID="9" presetClass="emph" presetSubtype="0" grpId="0" nodeType="withEffect">
                                  <p:stCondLst>
                                    <p:cond delay="0"/>
                                  </p:stCondLst>
                                  <p:childTnLst>
                                    <p:set>
                                      <p:cBhvr rctx="PPT">
                                        <p:cTn id="49" dur="2100"/>
                                        <p:tgtEl>
                                          <p:spTgt spid="124"/>
                                        </p:tgtEl>
                                        <p:attrNameLst>
                                          <p:attrName>style.opacity</p:attrName>
                                        </p:attrNameLst>
                                      </p:cBhvr>
                                      <p:to>
                                        <p:strVal val="0"/>
                                      </p:to>
                                    </p:set>
                                    <p:animEffect filter="image" prLst="opacity: 0">
                                      <p:cBhvr rctx="IE">
                                        <p:cTn id="50" dur="2100"/>
                                        <p:tgtEl>
                                          <p:spTgt spid="124"/>
                                        </p:tgtEl>
                                      </p:cBhvr>
                                    </p:animEffect>
                                  </p:childTnLst>
                                </p:cTn>
                              </p:par>
                              <p:par>
                                <p:cTn id="51" presetID="0" presetClass="path" presetSubtype="0" accel="50000" decel="50000" fill="hold" grpId="1" nodeType="withEffect">
                                  <p:stCondLst>
                                    <p:cond delay="2000"/>
                                  </p:stCondLst>
                                  <p:childTnLst>
                                    <p:animMotion origin="layout" path="M -6.38889E-6 2.22222E-6 C 0.01527 -0.03519 0.03055 -0.07037 0.05833 -0.08472 C 0.0861 -0.09908 0.12378 -0.07847 0.16666 -0.08611 C 0.20954 -0.09375 0.28263 -0.1169 0.31562 -0.13056 C 0.3486 -0.14421 0.35659 -0.15625 0.36458 -0.16806 " pathEditMode="relative" ptsTypes="aaaaA">
                                      <p:cBhvr>
                                        <p:cTn id="52" dur="1000" spd="-100000" fill="hold"/>
                                        <p:tgtEl>
                                          <p:spTgt spid="124"/>
                                        </p:tgtEl>
                                        <p:attrNameLst>
                                          <p:attrName>ppt_x</p:attrName>
                                          <p:attrName>ppt_y</p:attrName>
                                        </p:attrNameLst>
                                      </p:cBhvr>
                                    </p:animMotion>
                                  </p:childTnLst>
                                </p:cTn>
                              </p:par>
                              <p:par>
                                <p:cTn id="53" presetID="9" presetClass="emph" presetSubtype="0" grpId="0" nodeType="withEffect">
                                  <p:stCondLst>
                                    <p:cond delay="0"/>
                                  </p:stCondLst>
                                  <p:childTnLst>
                                    <p:set>
                                      <p:cBhvr rctx="PPT">
                                        <p:cTn id="54" dur="2700"/>
                                        <p:tgtEl>
                                          <p:spTgt spid="114"/>
                                        </p:tgtEl>
                                        <p:attrNameLst>
                                          <p:attrName>style.opacity</p:attrName>
                                        </p:attrNameLst>
                                      </p:cBhvr>
                                      <p:to>
                                        <p:strVal val="0"/>
                                      </p:to>
                                    </p:set>
                                    <p:animEffect filter="image" prLst="opacity: 0">
                                      <p:cBhvr rctx="IE">
                                        <p:cTn id="55" dur="2700"/>
                                        <p:tgtEl>
                                          <p:spTgt spid="114"/>
                                        </p:tgtEl>
                                      </p:cBhvr>
                                    </p:animEffect>
                                  </p:childTnLst>
                                </p:cTn>
                              </p:par>
                              <p:par>
                                <p:cTn id="56" presetID="0" presetClass="path" presetSubtype="0" accel="50000" decel="50000" fill="hold" grpId="1" nodeType="withEffect">
                                  <p:stCondLst>
                                    <p:cond delay="2500"/>
                                  </p:stCondLst>
                                  <p:childTnLst>
                                    <p:animMotion origin="layout" path="M 0.00017 -1.11111E-6 C -0.00139 0.02315 0.00816 0.03588 -0.0132 0.06806 C -0.0349 0.10023 -0.08282 0.17014 -0.129 0.19306 C -0.175 0.21597 -0.22796 0.20556 -0.28924 0.20556 " pathEditMode="relative" rAng="0" ptsTypes="aaaa">
                                      <p:cBhvr>
                                        <p:cTn id="57" dur="700" spd="-100000" fill="hold"/>
                                        <p:tgtEl>
                                          <p:spTgt spid="114"/>
                                        </p:tgtEl>
                                        <p:attrNameLst>
                                          <p:attrName>ppt_x</p:attrName>
                                          <p:attrName>ppt_y</p:attrName>
                                        </p:attrNameLst>
                                      </p:cBhvr>
                                      <p:rCtr x="-14100" y="10800"/>
                                    </p:animMotion>
                                  </p:childTnLst>
                                </p:cTn>
                              </p:par>
                              <p:par>
                                <p:cTn id="58" presetID="9" presetClass="emph" presetSubtype="0" grpId="0" nodeType="withEffect">
                                  <p:stCondLst>
                                    <p:cond delay="0"/>
                                  </p:stCondLst>
                                  <p:childTnLst>
                                    <p:set>
                                      <p:cBhvr rctx="PPT">
                                        <p:cTn id="59" dur="3000"/>
                                        <p:tgtEl>
                                          <p:spTgt spid="115"/>
                                        </p:tgtEl>
                                        <p:attrNameLst>
                                          <p:attrName>style.opacity</p:attrName>
                                        </p:attrNameLst>
                                      </p:cBhvr>
                                      <p:to>
                                        <p:strVal val="0"/>
                                      </p:to>
                                    </p:set>
                                    <p:animEffect filter="image" prLst="opacity: 0">
                                      <p:cBhvr rctx="IE">
                                        <p:cTn id="60" dur="3000"/>
                                        <p:tgtEl>
                                          <p:spTgt spid="115"/>
                                        </p:tgtEl>
                                      </p:cBhvr>
                                    </p:animEffect>
                                  </p:childTnLst>
                                </p:cTn>
                              </p:par>
                              <p:par>
                                <p:cTn id="61" presetID="0" presetClass="path" presetSubtype="0" accel="50000" decel="50000" fill="hold" grpId="1" nodeType="withEffect">
                                  <p:stCondLst>
                                    <p:cond delay="2600"/>
                                  </p:stCondLst>
                                  <p:childTnLst>
                                    <p:animMotion origin="layout" path="M -4.44444E-6 2.22222E-6 C 0.05365 -0.03495 0.10729 -0.06991 0.16042 -0.08611 C 0.21354 -0.10232 0.26875 -0.08357 0.31875 -0.09722 C 0.36875 -0.11088 0.41458 -0.13958 0.46042 -0.16806 " pathEditMode="relative" ptsTypes="aaaA">
                                      <p:cBhvr>
                                        <p:cTn id="62" dur="1000" spd="-100000" fill="hold"/>
                                        <p:tgtEl>
                                          <p:spTgt spid="1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4" grpId="0" animBg="1"/>
      <p:bldP spid="113" grpId="0" animBg="1"/>
      <p:bldP spid="114" grpId="0" animBg="1"/>
      <p:bldP spid="114" grpId="1" animBg="1"/>
      <p:bldP spid="115" grpId="0" animBg="1"/>
      <p:bldP spid="115"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7" grpId="0" animBg="1"/>
      <p:bldP spid="127" grpId="1" animBg="1"/>
      <p:bldP spid="128" grpId="0" animBg="1"/>
      <p:bldP spid="128"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3989735" y="360000"/>
            <a:ext cx="4212530" cy="428628"/>
          </a:xfrm>
          <a:prstGeom prst="rect">
            <a:avLst/>
          </a:prstGeom>
        </p:spPr>
        <p:txBody>
          <a:bodyPr/>
          <a:lstStyle/>
          <a:p>
            <a:pPr algn="ctr" eaLnBrk="0" hangingPunct="0">
              <a:defRPr/>
            </a:pPr>
            <a:r>
              <a:rPr lang="zh-CN" altLang="en-US" sz="2400" b="1" dirty="0">
                <a:solidFill>
                  <a:srgbClr val="7F7F7F"/>
                </a:solidFill>
                <a:latin typeface="微软雅黑" panose="020B0503020204020204" pitchFamily="34" charset="-122"/>
                <a:ea typeface="微软雅黑" panose="020B0503020204020204" pitchFamily="34" charset="-122"/>
                <a:cs typeface="+mj-cs"/>
              </a:rPr>
              <a:t>应用案例</a:t>
            </a:r>
          </a:p>
        </p:txBody>
      </p:sp>
      <p:sp>
        <p:nvSpPr>
          <p:cNvPr id="3" name="矩形 2"/>
          <p:cNvSpPr>
            <a:spLocks noChangeArrowheads="1"/>
          </p:cNvSpPr>
          <p:nvPr/>
        </p:nvSpPr>
        <p:spPr bwMode="auto">
          <a:xfrm>
            <a:off x="1795615" y="2564904"/>
            <a:ext cx="8652817" cy="1135054"/>
          </a:xfrm>
          <a:prstGeom prst="rect">
            <a:avLst/>
          </a:prstGeom>
          <a:noFill/>
          <a:ln w="9525">
            <a:noFill/>
            <a:miter lim="800000"/>
          </a:ln>
        </p:spPr>
        <p:txBody>
          <a:bodyPr wrap="square">
            <a:spAutoFit/>
          </a:bodyPr>
          <a:lstStyle/>
          <a:p>
            <a:pPr algn="ctr">
              <a:lnSpc>
                <a:spcPct val="150000"/>
              </a:lnSpc>
            </a:pPr>
            <a:r>
              <a:rPr lang="zh-CN" altLang="en-US" sz="2400" dirty="0">
                <a:solidFill>
                  <a:srgbClr val="7F7F7F"/>
                </a:solidFill>
                <a:latin typeface="微软雅黑" panose="020B0503020204020204" pitchFamily="34" charset="-122"/>
                <a:ea typeface="微软雅黑" panose="020B0503020204020204" pitchFamily="34" charset="-122"/>
              </a:rPr>
              <a:t>从 </a:t>
            </a:r>
            <a:r>
              <a:rPr lang="en-US" altLang="zh-CN" sz="2400" dirty="0">
                <a:solidFill>
                  <a:srgbClr val="7F7F7F"/>
                </a:solidFill>
                <a:latin typeface="微软雅黑" panose="020B0503020204020204" pitchFamily="34" charset="-122"/>
                <a:ea typeface="微软雅黑" panose="020B0503020204020204" pitchFamily="34" charset="-122"/>
              </a:rPr>
              <a:t>2006 </a:t>
            </a:r>
            <a:r>
              <a:rPr lang="zh-CN" altLang="en-US" sz="2400" dirty="0">
                <a:solidFill>
                  <a:srgbClr val="7F7F7F"/>
                </a:solidFill>
                <a:latin typeface="微软雅黑" panose="020B0503020204020204" pitchFamily="34" charset="-122"/>
                <a:ea typeface="微软雅黑" panose="020B0503020204020204" pitchFamily="34" charset="-122"/>
              </a:rPr>
              <a:t>年至今，</a:t>
            </a:r>
            <a:r>
              <a:rPr lang="en-US" altLang="zh-CN" sz="2400" dirty="0">
                <a:solidFill>
                  <a:srgbClr val="7F7F7F"/>
                </a:solidFill>
                <a:latin typeface="微软雅黑" panose="020B0503020204020204" pitchFamily="34" charset="-122"/>
                <a:ea typeface="微软雅黑" panose="020B0503020204020204" pitchFamily="34" charset="-122"/>
              </a:rPr>
              <a:t>SylixOS </a:t>
            </a:r>
            <a:r>
              <a:rPr lang="zh-CN" altLang="en-US" sz="2400" dirty="0">
                <a:solidFill>
                  <a:srgbClr val="7F7F7F"/>
                </a:solidFill>
                <a:latin typeface="微软雅黑" panose="020B0503020204020204" pitchFamily="34" charset="-122"/>
                <a:ea typeface="微软雅黑" panose="020B0503020204020204" pitchFamily="34" charset="-122"/>
              </a:rPr>
              <a:t>已经广泛应用于工业、军事等领域。</a:t>
            </a:r>
            <a:endParaRPr lang="en-US" altLang="zh-CN" sz="2400" dirty="0">
              <a:solidFill>
                <a:srgbClr val="7F7F7F"/>
              </a:solidFill>
              <a:latin typeface="微软雅黑" panose="020B0503020204020204" pitchFamily="34" charset="-122"/>
              <a:ea typeface="微软雅黑" panose="020B0503020204020204" pitchFamily="34" charset="-122"/>
            </a:endParaRPr>
          </a:p>
          <a:p>
            <a:pPr algn="ctr">
              <a:lnSpc>
                <a:spcPct val="150000"/>
              </a:lnSpc>
            </a:pPr>
            <a:r>
              <a:rPr lang="zh-CN" altLang="en-US" sz="2400" dirty="0">
                <a:solidFill>
                  <a:srgbClr val="7F7F7F"/>
                </a:solidFill>
                <a:latin typeface="微软雅黑" panose="020B0503020204020204" pitchFamily="34" charset="-122"/>
                <a:ea typeface="微软雅黑" panose="020B0503020204020204" pitchFamily="34" charset="-122"/>
              </a:rPr>
              <a:t>以下是部分案例展示：</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3989735" y="503510"/>
            <a:ext cx="4212530" cy="428628"/>
          </a:xfrm>
          <a:prstGeom prst="rect">
            <a:avLst/>
          </a:prstGeom>
        </p:spPr>
        <p:txBody>
          <a:bodyPr/>
          <a:lstStyle/>
          <a:p>
            <a:pPr algn="ctr">
              <a:defRPr/>
            </a:pPr>
            <a:r>
              <a:rPr lang="zh-CN" altLang="en-US" sz="2400" b="1" dirty="0">
                <a:solidFill>
                  <a:srgbClr val="7F7F7F"/>
                </a:solidFill>
                <a:latin typeface="微软雅黑" panose="020B0503020204020204" pitchFamily="34" charset="-122"/>
                <a:ea typeface="微软雅黑" panose="020B0503020204020204" pitchFamily="34" charset="-122"/>
              </a:rPr>
              <a:t>军用案例</a:t>
            </a:r>
          </a:p>
        </p:txBody>
      </p:sp>
      <p:grpSp>
        <p:nvGrpSpPr>
          <p:cNvPr id="46" name="组合 45">
            <a:extLst>
              <a:ext uri="{FF2B5EF4-FFF2-40B4-BE49-F238E27FC236}">
                <a16:creationId xmlns:a16="http://schemas.microsoft.com/office/drawing/2014/main" id="{44141C71-5EE2-47FB-B7EB-0D713A5CA427}"/>
              </a:ext>
            </a:extLst>
          </p:cNvPr>
          <p:cNvGrpSpPr/>
          <p:nvPr/>
        </p:nvGrpSpPr>
        <p:grpSpPr>
          <a:xfrm>
            <a:off x="695324" y="1627506"/>
            <a:ext cx="10729267" cy="4825830"/>
            <a:chOff x="1831341" y="1627506"/>
            <a:chExt cx="8554084" cy="4457065"/>
          </a:xfrm>
        </p:grpSpPr>
        <p:grpSp>
          <p:nvGrpSpPr>
            <p:cNvPr id="8" name="组合 7"/>
            <p:cNvGrpSpPr/>
            <p:nvPr/>
          </p:nvGrpSpPr>
          <p:grpSpPr>
            <a:xfrm>
              <a:off x="1840231" y="1635126"/>
              <a:ext cx="1530985" cy="1341755"/>
              <a:chOff x="909365" y="2310978"/>
              <a:chExt cx="1934443" cy="1694086"/>
            </a:xfrm>
          </p:grpSpPr>
          <p:sp>
            <p:nvSpPr>
              <p:cNvPr id="9" name="矩形 8"/>
              <p:cNvSpPr/>
              <p:nvPr/>
            </p:nvSpPr>
            <p:spPr bwMode="auto">
              <a:xfrm>
                <a:off x="909365" y="2310978"/>
                <a:ext cx="1934443" cy="1694086"/>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10" name="Text Box 10"/>
              <p:cNvSpPr txBox="1">
                <a:spLocks noChangeArrowheads="1"/>
              </p:cNvSpPr>
              <p:nvPr/>
            </p:nvSpPr>
            <p:spPr bwMode="auto">
              <a:xfrm>
                <a:off x="959647" y="3693120"/>
                <a:ext cx="1834165" cy="290231"/>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潜艇电力控制系统</a:t>
                </a:r>
              </a:p>
            </p:txBody>
          </p:sp>
          <p:pic>
            <p:nvPicPr>
              <p:cNvPr id="11" name="Picture 2" descr="C:\Users\zhangpengcheng1@acoinfo.co\Desktop\核潜艇.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358" y="2348880"/>
                <a:ext cx="1834455" cy="130051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矩形 11"/>
            <p:cNvSpPr/>
            <p:nvPr/>
          </p:nvSpPr>
          <p:spPr bwMode="auto">
            <a:xfrm>
              <a:off x="3589656" y="1635126"/>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13" name="Text Box 10"/>
            <p:cNvSpPr txBox="1">
              <a:spLocks noChangeArrowheads="1"/>
            </p:cNvSpPr>
            <p:nvPr/>
          </p:nvSpPr>
          <p:spPr bwMode="auto">
            <a:xfrm>
              <a:off x="3623945" y="2728595"/>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相控阵雷达实时控制系统</a:t>
              </a:r>
            </a:p>
          </p:txBody>
        </p:sp>
        <p:sp>
          <p:nvSpPr>
            <p:cNvPr id="14" name="矩形 13"/>
            <p:cNvSpPr/>
            <p:nvPr/>
          </p:nvSpPr>
          <p:spPr bwMode="auto">
            <a:xfrm>
              <a:off x="5339715" y="1629411"/>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15" name="Text Box 10"/>
            <p:cNvSpPr txBox="1">
              <a:spLocks noChangeArrowheads="1"/>
            </p:cNvSpPr>
            <p:nvPr/>
          </p:nvSpPr>
          <p:spPr bwMode="auto">
            <a:xfrm>
              <a:off x="5379086" y="2728595"/>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弹载制导与控制系统</a:t>
              </a:r>
            </a:p>
          </p:txBody>
        </p:sp>
        <p:sp>
          <p:nvSpPr>
            <p:cNvPr id="16" name="矩形 15"/>
            <p:cNvSpPr/>
            <p:nvPr/>
          </p:nvSpPr>
          <p:spPr bwMode="auto">
            <a:xfrm>
              <a:off x="7089141" y="1627506"/>
              <a:ext cx="1530985" cy="134937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17" name="Text Box 10"/>
            <p:cNvSpPr txBox="1">
              <a:spLocks noChangeArrowheads="1"/>
            </p:cNvSpPr>
            <p:nvPr/>
          </p:nvSpPr>
          <p:spPr bwMode="auto">
            <a:xfrm>
              <a:off x="7139305" y="2728595"/>
              <a:ext cx="145415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endParaRPr lang="zh-CN" altLang="en-US" sz="900" dirty="0">
                <a:solidFill>
                  <a:schemeClr val="bg1"/>
                </a:solidFill>
                <a:latin typeface="微软雅黑" panose="020B0503020204020204" pitchFamily="34" charset="-122"/>
                <a:ea typeface="微软雅黑" panose="020B0503020204020204" pitchFamily="34" charset="-122"/>
              </a:endParaRPr>
            </a:p>
          </p:txBody>
        </p:sp>
        <p:pic>
          <p:nvPicPr>
            <p:cNvPr id="18" name="Picture 2" descr="C:\Users\zhangpengcheng1@acoinfo.co\Desktop\相控阵雷达实时控制系统.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9025" y="1664970"/>
              <a:ext cx="1451610" cy="10299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yangyang@acoinfo.co\Desktop\10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00" r="4635"/>
            <a:stretch>
              <a:fillRect/>
            </a:stretch>
          </p:blipFill>
          <p:spPr bwMode="auto">
            <a:xfrm>
              <a:off x="5379086" y="1663066"/>
              <a:ext cx="1452245" cy="10280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zhangpengcheng1@acoinfo.co\Desktop\图片1 拷贝副本.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2955" y="1662430"/>
              <a:ext cx="1451610" cy="102997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bwMode="auto">
            <a:xfrm>
              <a:off x="1840231" y="3208656"/>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22" name="Text Box 10"/>
            <p:cNvSpPr txBox="1">
              <a:spLocks noChangeArrowheads="1"/>
            </p:cNvSpPr>
            <p:nvPr/>
          </p:nvSpPr>
          <p:spPr bwMode="auto">
            <a:xfrm>
              <a:off x="1891030" y="4284345"/>
              <a:ext cx="143002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船舰声纳控制系统</a:t>
              </a:r>
            </a:p>
          </p:txBody>
        </p:sp>
        <p:sp>
          <p:nvSpPr>
            <p:cNvPr id="23" name="矩形 22"/>
            <p:cNvSpPr/>
            <p:nvPr/>
          </p:nvSpPr>
          <p:spPr bwMode="auto">
            <a:xfrm>
              <a:off x="3589656" y="3202306"/>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24" name="Text Box 10"/>
            <p:cNvSpPr txBox="1">
              <a:spLocks noChangeArrowheads="1"/>
            </p:cNvSpPr>
            <p:nvPr/>
          </p:nvSpPr>
          <p:spPr bwMode="auto">
            <a:xfrm>
              <a:off x="3633470" y="4284345"/>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远程火箭炮制导系统</a:t>
              </a:r>
            </a:p>
          </p:txBody>
        </p:sp>
        <p:sp>
          <p:nvSpPr>
            <p:cNvPr id="25" name="矩形 24"/>
            <p:cNvSpPr/>
            <p:nvPr/>
          </p:nvSpPr>
          <p:spPr bwMode="auto">
            <a:xfrm>
              <a:off x="5339715" y="3190876"/>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26" name="Text Box 10"/>
            <p:cNvSpPr txBox="1">
              <a:spLocks noChangeArrowheads="1"/>
            </p:cNvSpPr>
            <p:nvPr/>
          </p:nvSpPr>
          <p:spPr bwMode="auto">
            <a:xfrm>
              <a:off x="5384166" y="4284345"/>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分布式自动化系统</a:t>
              </a:r>
            </a:p>
          </p:txBody>
        </p:sp>
        <p:sp>
          <p:nvSpPr>
            <p:cNvPr id="27" name="矩形 26"/>
            <p:cNvSpPr/>
            <p:nvPr/>
          </p:nvSpPr>
          <p:spPr bwMode="auto">
            <a:xfrm>
              <a:off x="7089141" y="3190875"/>
              <a:ext cx="1530985" cy="135763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28" name="Text Box 10"/>
            <p:cNvSpPr txBox="1">
              <a:spLocks noChangeArrowheads="1"/>
            </p:cNvSpPr>
            <p:nvPr/>
          </p:nvSpPr>
          <p:spPr bwMode="auto">
            <a:xfrm>
              <a:off x="7132955" y="4284345"/>
              <a:ext cx="145415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多旋翼察打无人机</a:t>
              </a:r>
            </a:p>
          </p:txBody>
        </p:sp>
        <p:pic>
          <p:nvPicPr>
            <p:cNvPr id="29" name="Picture 2" descr="C:\Users\zhangpengcheng1\Desktop\军用案例\船舰声纳控制系统.jpg船舰声纳控制系统"/>
            <p:cNvPicPr>
              <a:picLocks noChangeAspect="1" noChangeArrowheads="1"/>
            </p:cNvPicPr>
            <p:nvPr/>
          </p:nvPicPr>
          <p:blipFill>
            <a:blip r:embed="rId6"/>
            <a:srcRect l="13803" r="9202"/>
            <a:stretch>
              <a:fillRect/>
            </a:stretch>
          </p:blipFill>
          <p:spPr bwMode="auto">
            <a:xfrm>
              <a:off x="1894841" y="3245486"/>
              <a:ext cx="1429385" cy="10128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E:\工作\网站文案及产品图片\应用案例\军用案例\远程火箭炮制导系统.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865"/>
            <a:stretch>
              <a:fillRect/>
            </a:stretch>
          </p:blipFill>
          <p:spPr bwMode="auto">
            <a:xfrm>
              <a:off x="3633470" y="3248026"/>
              <a:ext cx="1451610" cy="101028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zhangpengcheng1\Desktop\军用案例\分布式自动化系统.jpg分布式自动化系统"/>
            <p:cNvPicPr>
              <a:picLocks noChangeAspect="1" noChangeArrowheads="1"/>
            </p:cNvPicPr>
            <p:nvPr/>
          </p:nvPicPr>
          <p:blipFill>
            <a:blip r:embed="rId8"/>
            <a:srcRect/>
            <a:stretch>
              <a:fillRect/>
            </a:stretch>
          </p:blipFill>
          <p:spPr bwMode="auto">
            <a:xfrm>
              <a:off x="5384165" y="3253740"/>
              <a:ext cx="1452880" cy="984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zhangpengcheng1@acoinfo.co\Desktop\多旋翼察打无人机.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98"/>
            <a:stretch>
              <a:fillRect/>
            </a:stretch>
          </p:blipFill>
          <p:spPr bwMode="auto">
            <a:xfrm>
              <a:off x="7132955" y="3238501"/>
              <a:ext cx="1451610" cy="101028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170491" y="2732368"/>
              <a:ext cx="2199005" cy="341110"/>
            </a:xfrm>
            <a:prstGeom prst="rect">
              <a:avLst/>
            </a:prstGeom>
            <a:noFill/>
          </p:spPr>
          <p:txBody>
            <a:bodyPr wrap="square" rtlCol="0">
              <a:spAutoFit/>
            </a:bodyPr>
            <a:lstStyle/>
            <a:p>
              <a:r>
                <a:rPr lang="zh-CN" altLang="en-US" sz="900" dirty="0">
                  <a:solidFill>
                    <a:schemeClr val="bg1"/>
                  </a:solidFill>
                  <a:latin typeface="微软雅黑" panose="020B0503020204020204" pitchFamily="34" charset="-122"/>
                  <a:ea typeface="微软雅黑" panose="020B0503020204020204" pitchFamily="34" charset="-122"/>
                  <a:sym typeface="+mn-ea"/>
                </a:rPr>
                <a:t>轮式装甲车全车电子监控系统</a:t>
              </a:r>
              <a:endParaRPr lang="zh-CN" altLang="en-US" sz="900" dirty="0">
                <a:solidFill>
                  <a:schemeClr val="bg1"/>
                </a:solidFill>
                <a:latin typeface="微软雅黑" panose="020B0503020204020204" pitchFamily="34" charset="-122"/>
                <a:ea typeface="微软雅黑" panose="020B0503020204020204" pitchFamily="34" charset="-122"/>
              </a:endParaRPr>
            </a:p>
            <a:p>
              <a:endParaRPr lang="zh-CN" altLang="en-US" sz="900" dirty="0"/>
            </a:p>
          </p:txBody>
        </p:sp>
        <p:sp>
          <p:nvSpPr>
            <p:cNvPr id="5" name="矩形 4"/>
            <p:cNvSpPr/>
            <p:nvPr/>
          </p:nvSpPr>
          <p:spPr bwMode="auto">
            <a:xfrm>
              <a:off x="8853805" y="1633221"/>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6" name="Text Box 10"/>
            <p:cNvSpPr txBox="1">
              <a:spLocks noChangeArrowheads="1"/>
            </p:cNvSpPr>
            <p:nvPr/>
          </p:nvSpPr>
          <p:spPr bwMode="auto">
            <a:xfrm>
              <a:off x="8889366" y="2732405"/>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火炮综合化电子集成系统</a:t>
              </a:r>
            </a:p>
          </p:txBody>
        </p:sp>
        <p:pic>
          <p:nvPicPr>
            <p:cNvPr id="33" name="Picture 2" descr="C:\Users\zhangpengcheng1\Desktop\军用案例\火炮综合化电子集成系统.jpg火炮综合化电子集成系统"/>
            <p:cNvPicPr>
              <a:picLocks noChangeAspect="1" noChangeArrowheads="1"/>
            </p:cNvPicPr>
            <p:nvPr/>
          </p:nvPicPr>
          <p:blipFill rotWithShape="1">
            <a:blip r:embed="rId10"/>
            <a:srcRect r="24418"/>
            <a:stretch>
              <a:fillRect/>
            </a:stretch>
          </p:blipFill>
          <p:spPr bwMode="auto">
            <a:xfrm>
              <a:off x="8889365" y="1664336"/>
              <a:ext cx="1464310" cy="1026795"/>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p:cNvSpPr/>
            <p:nvPr/>
          </p:nvSpPr>
          <p:spPr bwMode="auto">
            <a:xfrm>
              <a:off x="8853805" y="3194686"/>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5" name="Text Box 10"/>
            <p:cNvSpPr txBox="1">
              <a:spLocks noChangeArrowheads="1"/>
            </p:cNvSpPr>
            <p:nvPr/>
          </p:nvSpPr>
          <p:spPr bwMode="auto">
            <a:xfrm>
              <a:off x="8898256" y="4288155"/>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水下监测系统</a:t>
              </a:r>
            </a:p>
          </p:txBody>
        </p:sp>
        <p:pic>
          <p:nvPicPr>
            <p:cNvPr id="36" name="Picture 2" descr="C:\Users\zhangpengcheng1\Desktop\军用案例\水下监测系统.jpg水下监测系统"/>
            <p:cNvPicPr>
              <a:picLocks noChangeAspect="1" noChangeArrowheads="1"/>
            </p:cNvPicPr>
            <p:nvPr/>
          </p:nvPicPr>
          <p:blipFill>
            <a:blip r:embed="rId11"/>
            <a:srcRect/>
            <a:stretch>
              <a:fillRect/>
            </a:stretch>
          </p:blipFill>
          <p:spPr bwMode="auto">
            <a:xfrm>
              <a:off x="8893811" y="3232150"/>
              <a:ext cx="1447165" cy="1022350"/>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bwMode="auto">
            <a:xfrm>
              <a:off x="1831341" y="4742816"/>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8" name="Text Box 10"/>
            <p:cNvSpPr txBox="1">
              <a:spLocks noChangeArrowheads="1"/>
            </p:cNvSpPr>
            <p:nvPr/>
          </p:nvSpPr>
          <p:spPr bwMode="auto">
            <a:xfrm>
              <a:off x="1882140" y="5818506"/>
              <a:ext cx="1430020" cy="213995"/>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800" dirty="0">
                  <a:solidFill>
                    <a:schemeClr val="bg1"/>
                  </a:solidFill>
                  <a:latin typeface="微软雅黑" panose="020B0503020204020204" pitchFamily="34" charset="-122"/>
                  <a:ea typeface="微软雅黑" panose="020B0503020204020204" pitchFamily="34" charset="-122"/>
                </a:rPr>
                <a:t>新型战机国产化航电系统</a:t>
              </a:r>
            </a:p>
          </p:txBody>
        </p:sp>
        <p:sp>
          <p:nvSpPr>
            <p:cNvPr id="39" name="矩形 38"/>
            <p:cNvSpPr/>
            <p:nvPr/>
          </p:nvSpPr>
          <p:spPr bwMode="auto">
            <a:xfrm>
              <a:off x="3580766" y="4736466"/>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0" name="Text Box 10"/>
            <p:cNvSpPr txBox="1">
              <a:spLocks noChangeArrowheads="1"/>
            </p:cNvSpPr>
            <p:nvPr/>
          </p:nvSpPr>
          <p:spPr bwMode="auto">
            <a:xfrm>
              <a:off x="3624580" y="5818505"/>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星载任务计算机系统</a:t>
              </a:r>
            </a:p>
          </p:txBody>
        </p:sp>
        <p:sp>
          <p:nvSpPr>
            <p:cNvPr id="41" name="矩形 40"/>
            <p:cNvSpPr/>
            <p:nvPr/>
          </p:nvSpPr>
          <p:spPr bwMode="auto">
            <a:xfrm>
              <a:off x="5330825" y="4725036"/>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2" name="Text Box 10"/>
            <p:cNvSpPr txBox="1">
              <a:spLocks noChangeArrowheads="1"/>
            </p:cNvSpPr>
            <p:nvPr/>
          </p:nvSpPr>
          <p:spPr bwMode="auto">
            <a:xfrm>
              <a:off x="5375276" y="5818505"/>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水中兵器及发射装置系统</a:t>
              </a:r>
            </a:p>
          </p:txBody>
        </p:sp>
        <p:pic>
          <p:nvPicPr>
            <p:cNvPr id="43" name="Picture 2" descr="C:\Users\zhangpengcheng1\Desktop\军用案例\新型战机国产化航电系统.jpg新型战机国产化航电系统"/>
            <p:cNvPicPr>
              <a:picLocks noChangeAspect="1" noChangeArrowheads="1"/>
            </p:cNvPicPr>
            <p:nvPr/>
          </p:nvPicPr>
          <p:blipFill>
            <a:blip r:embed="rId12"/>
            <a:srcRect/>
            <a:stretch>
              <a:fillRect/>
            </a:stretch>
          </p:blipFill>
          <p:spPr bwMode="auto">
            <a:xfrm>
              <a:off x="1879601" y="4787900"/>
              <a:ext cx="1429385" cy="9842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zhangpengcheng1\Desktop\军用案例\星载任务计算机系统.jpg星载任务计算机系统"/>
            <p:cNvPicPr>
              <a:picLocks noChangeAspect="1" noChangeArrowheads="1"/>
            </p:cNvPicPr>
            <p:nvPr/>
          </p:nvPicPr>
          <p:blipFill rotWithShape="1">
            <a:blip r:embed="rId13"/>
            <a:srcRect/>
            <a:stretch>
              <a:fillRect/>
            </a:stretch>
          </p:blipFill>
          <p:spPr bwMode="auto">
            <a:xfrm>
              <a:off x="3624581" y="4767581"/>
              <a:ext cx="1445895" cy="103314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Users\zhangpengcheng1\Desktop\军用案例\水中兵器及发射装置系统.jpg水中兵器及发射装置系统"/>
            <p:cNvPicPr>
              <a:picLocks noChangeAspect="1" noChangeArrowheads="1"/>
            </p:cNvPicPr>
            <p:nvPr/>
          </p:nvPicPr>
          <p:blipFill>
            <a:blip r:embed="rId14"/>
            <a:srcRect r="25499"/>
            <a:stretch>
              <a:fillRect/>
            </a:stretch>
          </p:blipFill>
          <p:spPr bwMode="auto">
            <a:xfrm>
              <a:off x="5375275" y="4770121"/>
              <a:ext cx="1445260" cy="10306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bwMode="auto">
            <a:xfrm>
              <a:off x="8853805" y="4726306"/>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 name="Text Box 10"/>
            <p:cNvSpPr txBox="1">
              <a:spLocks noChangeArrowheads="1"/>
            </p:cNvSpPr>
            <p:nvPr/>
          </p:nvSpPr>
          <p:spPr bwMode="auto">
            <a:xfrm>
              <a:off x="8889366" y="582549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sym typeface="+mn-ea"/>
                </a:rPr>
                <a:t>特种车辆车载网络设备</a:t>
              </a:r>
            </a:p>
          </p:txBody>
        </p:sp>
        <p:sp>
          <p:nvSpPr>
            <p:cNvPr id="47" name="矩形 46"/>
            <p:cNvSpPr/>
            <p:nvPr/>
          </p:nvSpPr>
          <p:spPr bwMode="auto">
            <a:xfrm>
              <a:off x="7097395" y="4735196"/>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8" name="Text Box 10"/>
            <p:cNvSpPr txBox="1">
              <a:spLocks noChangeArrowheads="1"/>
            </p:cNvSpPr>
            <p:nvPr/>
          </p:nvSpPr>
          <p:spPr bwMode="auto">
            <a:xfrm>
              <a:off x="7132956" y="583438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sym typeface="+mn-ea"/>
                </a:rPr>
                <a:t>战略导弹地面发控系统</a:t>
              </a:r>
              <a:endParaRPr lang="zh-CN" altLang="en-US" sz="900" dirty="0">
                <a:solidFill>
                  <a:schemeClr val="bg1"/>
                </a:solidFill>
                <a:latin typeface="微软雅黑" panose="020B0503020204020204" pitchFamily="34" charset="-122"/>
                <a:ea typeface="微软雅黑" panose="020B0503020204020204" pitchFamily="34" charset="-122"/>
              </a:endParaRPr>
            </a:p>
          </p:txBody>
        </p:sp>
        <p:pic>
          <p:nvPicPr>
            <p:cNvPr id="50" name="图片 49" descr="15"/>
            <p:cNvPicPr>
              <a:picLocks noChangeAspect="1"/>
            </p:cNvPicPr>
            <p:nvPr/>
          </p:nvPicPr>
          <p:blipFill>
            <a:blip r:embed="rId15"/>
            <a:srcRect t="538" b="12338"/>
            <a:stretch>
              <a:fillRect/>
            </a:stretch>
          </p:blipFill>
          <p:spPr>
            <a:xfrm>
              <a:off x="7132956" y="4792346"/>
              <a:ext cx="1450975" cy="1017905"/>
            </a:xfrm>
            <a:prstGeom prst="rect">
              <a:avLst/>
            </a:prstGeom>
          </p:spPr>
        </p:pic>
        <p:pic>
          <p:nvPicPr>
            <p:cNvPr id="51" name="图片 50" descr="C:\Users\mktg-ZhPCheng\Desktop\16.png16"/>
            <p:cNvPicPr>
              <a:picLocks noChangeAspect="1"/>
            </p:cNvPicPr>
            <p:nvPr/>
          </p:nvPicPr>
          <p:blipFill>
            <a:blip r:embed="rId16"/>
            <a:srcRect l="2701" r="7314" b="1225"/>
            <a:stretch>
              <a:fillRect/>
            </a:stretch>
          </p:blipFill>
          <p:spPr>
            <a:xfrm>
              <a:off x="8889365" y="4776471"/>
              <a:ext cx="1455420" cy="1024255"/>
            </a:xfrm>
            <a:prstGeom prst="rect">
              <a:avLst/>
            </a:prstGeom>
          </p:spPr>
        </p:pic>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3989735" y="431755"/>
            <a:ext cx="4212530" cy="428628"/>
          </a:xfrm>
          <a:prstGeom prst="rect">
            <a:avLst/>
          </a:prstGeom>
        </p:spPr>
        <p:txBody>
          <a:bodyPr/>
          <a:lstStyle/>
          <a:p>
            <a:pPr algn="ctr">
              <a:defRPr/>
            </a:pPr>
            <a:r>
              <a:rPr lang="zh-CN" altLang="en-US" sz="2400" b="1" dirty="0">
                <a:solidFill>
                  <a:srgbClr val="7F7F7F"/>
                </a:solidFill>
                <a:latin typeface="微软雅黑" panose="020B0503020204020204" pitchFamily="34" charset="-122"/>
                <a:ea typeface="微软雅黑" panose="020B0503020204020204" pitchFamily="34" charset="-122"/>
              </a:rPr>
              <a:t>民用案例</a:t>
            </a:r>
          </a:p>
        </p:txBody>
      </p:sp>
      <p:grpSp>
        <p:nvGrpSpPr>
          <p:cNvPr id="4" name="组合 3">
            <a:extLst>
              <a:ext uri="{FF2B5EF4-FFF2-40B4-BE49-F238E27FC236}">
                <a16:creationId xmlns:a16="http://schemas.microsoft.com/office/drawing/2014/main" id="{DC107D12-6595-4AC1-B15C-80B17293D9B8}"/>
              </a:ext>
            </a:extLst>
          </p:cNvPr>
          <p:cNvGrpSpPr/>
          <p:nvPr/>
        </p:nvGrpSpPr>
        <p:grpSpPr>
          <a:xfrm>
            <a:off x="695325" y="1182370"/>
            <a:ext cx="10801275" cy="5198958"/>
            <a:chOff x="1831341" y="1182370"/>
            <a:chExt cx="8567419" cy="5086985"/>
          </a:xfrm>
        </p:grpSpPr>
        <p:sp>
          <p:nvSpPr>
            <p:cNvPr id="3" name="矩形 2"/>
            <p:cNvSpPr/>
            <p:nvPr/>
          </p:nvSpPr>
          <p:spPr bwMode="auto">
            <a:xfrm>
              <a:off x="1840231" y="1477011"/>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5" name="Text Box 10"/>
            <p:cNvSpPr txBox="1">
              <a:spLocks noChangeArrowheads="1"/>
            </p:cNvSpPr>
            <p:nvPr/>
          </p:nvSpPr>
          <p:spPr bwMode="auto">
            <a:xfrm>
              <a:off x="1880235" y="2571750"/>
              <a:ext cx="145161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en-US" altLang="zh-CN" sz="900" dirty="0">
                  <a:solidFill>
                    <a:schemeClr val="bg1"/>
                  </a:solidFill>
                  <a:latin typeface="微软雅黑" panose="020B0503020204020204" pitchFamily="34" charset="-122"/>
                  <a:ea typeface="微软雅黑" panose="020B0503020204020204" pitchFamily="34" charset="-122"/>
                  <a:sym typeface="+mn-ea"/>
                </a:rPr>
                <a:t>ABB </a:t>
              </a:r>
              <a:r>
                <a:rPr lang="zh-CN" altLang="en-US" sz="900" dirty="0">
                  <a:solidFill>
                    <a:schemeClr val="bg1"/>
                  </a:solidFill>
                  <a:latin typeface="微软雅黑" panose="020B0503020204020204" pitchFamily="34" charset="-122"/>
                  <a:ea typeface="微软雅黑" panose="020B0503020204020204" pitchFamily="34" charset="-122"/>
                  <a:sym typeface="+mn-ea"/>
                </a:rPr>
                <a:t>电气火灾报警系统</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bwMode="auto">
            <a:xfrm>
              <a:off x="3589656" y="1477011"/>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3" name="Text Box 10"/>
            <p:cNvSpPr txBox="1">
              <a:spLocks noChangeArrowheads="1"/>
            </p:cNvSpPr>
            <p:nvPr/>
          </p:nvSpPr>
          <p:spPr bwMode="auto">
            <a:xfrm>
              <a:off x="3623945" y="2570480"/>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sym typeface="+mn-ea"/>
                </a:rPr>
                <a:t>多轴联动机器人</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5339715" y="1471296"/>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5" name="Text Box 10"/>
            <p:cNvSpPr txBox="1">
              <a:spLocks noChangeArrowheads="1"/>
            </p:cNvSpPr>
            <p:nvPr/>
          </p:nvSpPr>
          <p:spPr bwMode="auto">
            <a:xfrm>
              <a:off x="5379086" y="257048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sym typeface="+mn-ea"/>
                </a:rPr>
                <a:t>固定翼无人机</a:t>
              </a:r>
            </a:p>
          </p:txBody>
        </p:sp>
        <p:sp>
          <p:nvSpPr>
            <p:cNvPr id="36" name="矩形 35"/>
            <p:cNvSpPr/>
            <p:nvPr/>
          </p:nvSpPr>
          <p:spPr bwMode="auto">
            <a:xfrm>
              <a:off x="7089141" y="1469391"/>
              <a:ext cx="1530985" cy="134937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7" name="Text Box 10"/>
            <p:cNvSpPr txBox="1">
              <a:spLocks noChangeArrowheads="1"/>
            </p:cNvSpPr>
            <p:nvPr/>
          </p:nvSpPr>
          <p:spPr bwMode="auto">
            <a:xfrm>
              <a:off x="7139305" y="2570480"/>
              <a:ext cx="145415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endParaRPr lang="zh-CN" altLang="en-US" sz="900" dirty="0">
                <a:solidFill>
                  <a:schemeClr val="bg1"/>
                </a:solidFill>
                <a:latin typeface="微软雅黑" panose="020B0503020204020204" pitchFamily="34" charset="-122"/>
                <a:ea typeface="微软雅黑" panose="020B0503020204020204" pitchFamily="34" charset="-122"/>
              </a:endParaRPr>
            </a:p>
          </p:txBody>
        </p:sp>
        <p:pic>
          <p:nvPicPr>
            <p:cNvPr id="38" name="Picture 2" descr="C:\Users\zhangpengcheng1\Desktop\民用案例\图片3.jpg图片3"/>
            <p:cNvPicPr>
              <a:picLocks noChangeAspect="1" noChangeArrowheads="1"/>
            </p:cNvPicPr>
            <p:nvPr/>
          </p:nvPicPr>
          <p:blipFill>
            <a:blip r:embed="rId2"/>
            <a:srcRect/>
            <a:stretch>
              <a:fillRect/>
            </a:stretch>
          </p:blipFill>
          <p:spPr bwMode="auto">
            <a:xfrm>
              <a:off x="3618865" y="1506855"/>
              <a:ext cx="145161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C:\Users\zhangpengcheng1\Desktop\民用案例\图片2.jpg图片2"/>
            <p:cNvPicPr>
              <a:picLocks noChangeAspect="1" noChangeArrowheads="1"/>
            </p:cNvPicPr>
            <p:nvPr/>
          </p:nvPicPr>
          <p:blipFill rotWithShape="1">
            <a:blip r:embed="rId3"/>
            <a:srcRect/>
            <a:stretch>
              <a:fillRect/>
            </a:stretch>
          </p:blipFill>
          <p:spPr bwMode="auto">
            <a:xfrm>
              <a:off x="5379086" y="1514158"/>
              <a:ext cx="1452245" cy="1009650"/>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40"/>
            <p:cNvSpPr/>
            <p:nvPr/>
          </p:nvSpPr>
          <p:spPr bwMode="auto">
            <a:xfrm>
              <a:off x="1840231" y="3050541"/>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2" name="Text Box 10"/>
            <p:cNvSpPr txBox="1">
              <a:spLocks noChangeArrowheads="1"/>
            </p:cNvSpPr>
            <p:nvPr/>
          </p:nvSpPr>
          <p:spPr bwMode="auto">
            <a:xfrm>
              <a:off x="1891030" y="4126230"/>
              <a:ext cx="143002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sym typeface="+mn-ea"/>
                </a:rPr>
                <a:t>电力保护和控制系统</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bwMode="auto">
            <a:xfrm>
              <a:off x="3589656" y="3044191"/>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4" name="Text Box 10"/>
            <p:cNvSpPr txBox="1">
              <a:spLocks noChangeArrowheads="1"/>
            </p:cNvSpPr>
            <p:nvPr/>
          </p:nvSpPr>
          <p:spPr bwMode="auto">
            <a:xfrm>
              <a:off x="3633470" y="4126230"/>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sym typeface="+mn-ea"/>
                </a:rPr>
                <a:t>世博会超级电容车</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bwMode="auto">
            <a:xfrm>
              <a:off x="5339715" y="3032761"/>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6" name="Text Box 10"/>
            <p:cNvSpPr txBox="1">
              <a:spLocks noChangeArrowheads="1"/>
            </p:cNvSpPr>
            <p:nvPr/>
          </p:nvSpPr>
          <p:spPr bwMode="auto">
            <a:xfrm>
              <a:off x="5384166" y="412623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sym typeface="+mn-ea"/>
                </a:rPr>
                <a:t>车辆信息安全系统</a:t>
              </a:r>
            </a:p>
          </p:txBody>
        </p:sp>
        <p:sp>
          <p:nvSpPr>
            <p:cNvPr id="47" name="矩形 46"/>
            <p:cNvSpPr/>
            <p:nvPr/>
          </p:nvSpPr>
          <p:spPr bwMode="auto">
            <a:xfrm>
              <a:off x="7089141" y="3032760"/>
              <a:ext cx="1530985" cy="135763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8" name="Text Box 10"/>
            <p:cNvSpPr txBox="1">
              <a:spLocks noChangeArrowheads="1"/>
            </p:cNvSpPr>
            <p:nvPr/>
          </p:nvSpPr>
          <p:spPr bwMode="auto">
            <a:xfrm>
              <a:off x="7132955" y="4126230"/>
              <a:ext cx="145415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家用新能源发电系统</a:t>
              </a:r>
            </a:p>
          </p:txBody>
        </p:sp>
        <p:pic>
          <p:nvPicPr>
            <p:cNvPr id="52" name="Picture 2" descr="C:\Users\zhangpengcheng1\Desktop\民用案例\家用新能源发电系统.jpg家用新能源发电系统"/>
            <p:cNvPicPr>
              <a:picLocks noChangeAspect="1" noChangeArrowheads="1"/>
            </p:cNvPicPr>
            <p:nvPr/>
          </p:nvPicPr>
          <p:blipFill rotWithShape="1">
            <a:blip r:embed="rId4"/>
            <a:srcRect/>
            <a:stretch>
              <a:fillRect/>
            </a:stretch>
          </p:blipFill>
          <p:spPr bwMode="auto">
            <a:xfrm>
              <a:off x="7136765" y="3074036"/>
              <a:ext cx="1436370" cy="1016635"/>
            </a:xfrm>
            <a:prstGeom prst="rect">
              <a:avLst/>
            </a:prstGeom>
            <a:noFill/>
            <a:extLst>
              <a:ext uri="{909E8E84-426E-40DD-AFC4-6F175D3DCCD1}">
                <a14:hiddenFill xmlns:a14="http://schemas.microsoft.com/office/drawing/2010/main">
                  <a:solidFill>
                    <a:srgbClr val="FFFFFF"/>
                  </a:solidFill>
                </a14:hiddenFill>
              </a:ext>
            </a:extLst>
          </p:spPr>
        </p:pic>
        <p:sp>
          <p:nvSpPr>
            <p:cNvPr id="53" name="文本框 52"/>
            <p:cNvSpPr txBox="1"/>
            <p:nvPr/>
          </p:nvSpPr>
          <p:spPr>
            <a:xfrm>
              <a:off x="7353300" y="2570481"/>
              <a:ext cx="1002030" cy="352425"/>
            </a:xfrm>
            <a:prstGeom prst="rect">
              <a:avLst/>
            </a:prstGeom>
            <a:noFill/>
          </p:spPr>
          <p:txBody>
            <a:bodyPr wrap="square" rtlCol="0">
              <a:spAutoFit/>
            </a:bodyPr>
            <a:lstStyle/>
            <a:p>
              <a:r>
                <a:rPr lang="zh-CN" altLang="en-US" sz="900" dirty="0">
                  <a:solidFill>
                    <a:schemeClr val="bg1"/>
                  </a:solidFill>
                  <a:latin typeface="微软雅黑" panose="020B0503020204020204" pitchFamily="34" charset="-122"/>
                  <a:ea typeface="微软雅黑" panose="020B0503020204020204" pitchFamily="34" charset="-122"/>
                  <a:sym typeface="+mn-ea"/>
                </a:rPr>
                <a:t>物联网通讯卫星</a:t>
              </a:r>
              <a:endParaRPr lang="zh-CN" altLang="en-US" sz="800" dirty="0">
                <a:solidFill>
                  <a:schemeClr val="bg1"/>
                </a:solidFill>
                <a:latin typeface="微软雅黑" panose="020B0503020204020204" pitchFamily="34" charset="-122"/>
                <a:ea typeface="微软雅黑" panose="020B0503020204020204" pitchFamily="34" charset="-122"/>
              </a:endParaRPr>
            </a:p>
            <a:p>
              <a:endParaRPr lang="zh-CN" altLang="en-US" sz="800"/>
            </a:p>
          </p:txBody>
        </p:sp>
        <p:sp>
          <p:nvSpPr>
            <p:cNvPr id="54" name="矩形 53"/>
            <p:cNvSpPr/>
            <p:nvPr/>
          </p:nvSpPr>
          <p:spPr bwMode="auto">
            <a:xfrm>
              <a:off x="8853805" y="1475106"/>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55" name="Text Box 10"/>
            <p:cNvSpPr txBox="1">
              <a:spLocks noChangeArrowheads="1"/>
            </p:cNvSpPr>
            <p:nvPr/>
          </p:nvSpPr>
          <p:spPr bwMode="auto">
            <a:xfrm>
              <a:off x="8889366" y="257429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sym typeface="+mn-ea"/>
                </a:rPr>
                <a:t>轨道信号控制系统</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bwMode="auto">
            <a:xfrm>
              <a:off x="8853805" y="3036571"/>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58" name="Text Box 10"/>
            <p:cNvSpPr txBox="1">
              <a:spLocks noChangeArrowheads="1"/>
            </p:cNvSpPr>
            <p:nvPr/>
          </p:nvSpPr>
          <p:spPr bwMode="auto">
            <a:xfrm>
              <a:off x="8898256" y="413004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核电控制系统</a:t>
              </a:r>
            </a:p>
          </p:txBody>
        </p:sp>
        <p:pic>
          <p:nvPicPr>
            <p:cNvPr id="59" name="Picture 2" descr="C:\Users\zhangpengcheng1\Desktop\民用案例\图片14.png图片14"/>
            <p:cNvPicPr>
              <a:picLocks noChangeAspect="1" noChangeArrowheads="1"/>
            </p:cNvPicPr>
            <p:nvPr/>
          </p:nvPicPr>
          <p:blipFill>
            <a:blip r:embed="rId5"/>
            <a:srcRect/>
            <a:stretch>
              <a:fillRect/>
            </a:stretch>
          </p:blipFill>
          <p:spPr bwMode="auto">
            <a:xfrm>
              <a:off x="8897621" y="3074035"/>
              <a:ext cx="1448435" cy="1022350"/>
            </a:xfrm>
            <a:prstGeom prst="rect">
              <a:avLst/>
            </a:prstGeom>
            <a:noFill/>
            <a:extLst>
              <a:ext uri="{909E8E84-426E-40DD-AFC4-6F175D3DCCD1}">
                <a14:hiddenFill xmlns:a14="http://schemas.microsoft.com/office/drawing/2010/main">
                  <a:solidFill>
                    <a:srgbClr val="FFFFFF"/>
                  </a:solidFill>
                </a14:hiddenFill>
              </a:ext>
            </a:extLst>
          </p:spPr>
        </p:pic>
        <p:sp>
          <p:nvSpPr>
            <p:cNvPr id="60" name="矩形 59"/>
            <p:cNvSpPr/>
            <p:nvPr/>
          </p:nvSpPr>
          <p:spPr bwMode="auto">
            <a:xfrm>
              <a:off x="1831341" y="4584701"/>
              <a:ext cx="1530985" cy="14484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61" name="Text Box 10"/>
            <p:cNvSpPr txBox="1">
              <a:spLocks noChangeArrowheads="1"/>
            </p:cNvSpPr>
            <p:nvPr/>
          </p:nvSpPr>
          <p:spPr bwMode="auto">
            <a:xfrm>
              <a:off x="1882140" y="5660391"/>
              <a:ext cx="1430020" cy="337185"/>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800" dirty="0">
                  <a:solidFill>
                    <a:schemeClr val="bg1"/>
                  </a:solidFill>
                  <a:latin typeface="微软雅黑" panose="020B0503020204020204" pitchFamily="34" charset="-122"/>
                  <a:ea typeface="微软雅黑" panose="020B0503020204020204" pitchFamily="34" charset="-122"/>
                </a:rPr>
                <a:t>高容错、低耦合卫星软件</a:t>
              </a:r>
            </a:p>
            <a:p>
              <a:pPr marL="342900" indent="-342900" algn="ctr"/>
              <a:r>
                <a:rPr lang="zh-CN" altLang="en-US" sz="800" dirty="0">
                  <a:solidFill>
                    <a:schemeClr val="bg1"/>
                  </a:solidFill>
                  <a:latin typeface="微软雅黑" panose="020B0503020204020204" pitchFamily="34" charset="-122"/>
                  <a:ea typeface="微软雅黑" panose="020B0503020204020204" pitchFamily="34" charset="-122"/>
                </a:rPr>
                <a:t>总体服务平台</a:t>
              </a:r>
            </a:p>
          </p:txBody>
        </p:sp>
        <p:sp>
          <p:nvSpPr>
            <p:cNvPr id="62" name="矩形 61"/>
            <p:cNvSpPr/>
            <p:nvPr/>
          </p:nvSpPr>
          <p:spPr bwMode="auto">
            <a:xfrm>
              <a:off x="3580766" y="4578351"/>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63" name="Text Box 10"/>
            <p:cNvSpPr txBox="1">
              <a:spLocks noChangeArrowheads="1"/>
            </p:cNvSpPr>
            <p:nvPr/>
          </p:nvSpPr>
          <p:spPr bwMode="auto">
            <a:xfrm>
              <a:off x="3624580" y="5660390"/>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煤矿智能液压支架</a:t>
              </a:r>
            </a:p>
          </p:txBody>
        </p:sp>
        <p:sp>
          <p:nvSpPr>
            <p:cNvPr id="64" name="矩形 63"/>
            <p:cNvSpPr/>
            <p:nvPr/>
          </p:nvSpPr>
          <p:spPr bwMode="auto">
            <a:xfrm>
              <a:off x="5330825" y="4566921"/>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65" name="Text Box 10"/>
            <p:cNvSpPr txBox="1">
              <a:spLocks noChangeArrowheads="1"/>
            </p:cNvSpPr>
            <p:nvPr/>
          </p:nvSpPr>
          <p:spPr bwMode="auto">
            <a:xfrm>
              <a:off x="5375276" y="566039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配电终端DTU</a:t>
              </a:r>
            </a:p>
          </p:txBody>
        </p:sp>
        <p:pic>
          <p:nvPicPr>
            <p:cNvPr id="66" name="Picture 2" descr="C:\Users\zhangpengcheng1\Desktop\民用案例\图片15.png图片15"/>
            <p:cNvPicPr>
              <a:picLocks noChangeAspect="1" noChangeArrowheads="1"/>
            </p:cNvPicPr>
            <p:nvPr/>
          </p:nvPicPr>
          <p:blipFill>
            <a:blip r:embed="rId6"/>
            <a:srcRect l="13242" r="16799"/>
            <a:stretch>
              <a:fillRect/>
            </a:stretch>
          </p:blipFill>
          <p:spPr bwMode="auto">
            <a:xfrm>
              <a:off x="1884046" y="4625341"/>
              <a:ext cx="1429385" cy="100139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C:\Users\zhangpengcheng1\Desktop\民用案例\煤矿智能液压支架 .jpg煤矿智能液压支架 "/>
            <p:cNvPicPr>
              <a:picLocks noChangeAspect="1" noChangeArrowheads="1"/>
            </p:cNvPicPr>
            <p:nvPr/>
          </p:nvPicPr>
          <p:blipFill rotWithShape="1">
            <a:blip r:embed="rId7"/>
            <a:srcRect/>
            <a:stretch>
              <a:fillRect/>
            </a:stretch>
          </p:blipFill>
          <p:spPr bwMode="auto">
            <a:xfrm>
              <a:off x="3624581" y="4678046"/>
              <a:ext cx="1445895" cy="8959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C:\Users\zhangpengcheng1\Desktop\民用案例\配电终端 DTU.png配电终端 DTU"/>
            <p:cNvPicPr>
              <a:picLocks noChangeAspect="1" noChangeArrowheads="1"/>
            </p:cNvPicPr>
            <p:nvPr/>
          </p:nvPicPr>
          <p:blipFill>
            <a:blip r:embed="rId8"/>
            <a:srcRect/>
            <a:stretch>
              <a:fillRect/>
            </a:stretch>
          </p:blipFill>
          <p:spPr bwMode="auto">
            <a:xfrm>
              <a:off x="5375275" y="4643120"/>
              <a:ext cx="1445260" cy="939800"/>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p:nvPicPr>
          <p:blipFill>
            <a:blip r:embed="rId9" cstate="print"/>
            <a:srcRect/>
            <a:stretch>
              <a:fillRect/>
            </a:stretch>
          </p:blipFill>
          <p:spPr bwMode="auto">
            <a:xfrm>
              <a:off x="1894840" y="1724661"/>
              <a:ext cx="1407160" cy="616585"/>
            </a:xfrm>
            <a:prstGeom prst="rect">
              <a:avLst/>
            </a:prstGeom>
            <a:noFill/>
            <a:ln w="9525">
              <a:noFill/>
              <a:miter lim="800000"/>
              <a:headEnd/>
              <a:tailEnd/>
            </a:ln>
          </p:spPr>
        </p:pic>
        <p:pic>
          <p:nvPicPr>
            <p:cNvPr id="27" name="Picture 2" descr="C:\Users\zhangpengcheng1@acoinfo.co\Desktop\通讯卫星.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32956" y="1518285"/>
              <a:ext cx="1434465" cy="101727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51218"/>
            <a:stretch>
              <a:fillRect/>
            </a:stretch>
          </p:blipFill>
          <p:spPr bwMode="auto">
            <a:xfrm>
              <a:off x="1894840" y="3092451"/>
              <a:ext cx="1414780" cy="10077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yangyang@acoinfo.co\Desktop\200.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154" r="2569"/>
            <a:stretch>
              <a:fillRect/>
            </a:stretch>
          </p:blipFill>
          <p:spPr bwMode="auto">
            <a:xfrm>
              <a:off x="3633471" y="3083561"/>
              <a:ext cx="1443355" cy="10166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zhangpengcheng1@acoinfo.co\Desktop\图片1 拷贝副本.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 r="50736"/>
            <a:stretch>
              <a:fillRect/>
            </a:stretch>
          </p:blipFill>
          <p:spPr bwMode="auto">
            <a:xfrm>
              <a:off x="5384166" y="3079116"/>
              <a:ext cx="1434465" cy="1011555"/>
            </a:xfrm>
            <a:prstGeom prst="rect">
              <a:avLst/>
            </a:prstGeom>
            <a:noFill/>
            <a:extLst>
              <a:ext uri="{909E8E84-426E-40DD-AFC4-6F175D3DCCD1}">
                <a14:hiddenFill xmlns:a14="http://schemas.microsoft.com/office/drawing/2010/main">
                  <a:solidFill>
                    <a:srgbClr val="FFFFFF"/>
                  </a:solidFill>
                </a14:hiddenFill>
              </a:ext>
            </a:extLst>
          </p:spPr>
        </p:pic>
        <p:sp>
          <p:nvSpPr>
            <p:cNvPr id="69" name="矩形 68"/>
            <p:cNvSpPr/>
            <p:nvPr/>
          </p:nvSpPr>
          <p:spPr bwMode="auto">
            <a:xfrm>
              <a:off x="7045326" y="4565016"/>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70" name="Text Box 10"/>
            <p:cNvSpPr txBox="1">
              <a:spLocks noChangeArrowheads="1"/>
            </p:cNvSpPr>
            <p:nvPr/>
          </p:nvSpPr>
          <p:spPr bwMode="auto">
            <a:xfrm>
              <a:off x="7089140" y="5647055"/>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r>
                <a:rPr lang="zh-CN" altLang="en-US" sz="900" dirty="0">
                  <a:solidFill>
                    <a:schemeClr val="bg1"/>
                  </a:solidFill>
                  <a:latin typeface="微软雅黑" panose="020B0503020204020204" pitchFamily="34" charset="-122"/>
                  <a:ea typeface="微软雅黑" panose="020B0503020204020204" pitchFamily="34" charset="-122"/>
                </a:rPr>
                <a:t>网络安全装置及管控系统</a:t>
              </a:r>
            </a:p>
          </p:txBody>
        </p:sp>
        <p:sp>
          <p:nvSpPr>
            <p:cNvPr id="71" name="矩形 70"/>
            <p:cNvSpPr/>
            <p:nvPr/>
          </p:nvSpPr>
          <p:spPr bwMode="auto">
            <a:xfrm>
              <a:off x="8867140" y="4553585"/>
              <a:ext cx="1531620" cy="171577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72" name="Text Box 10"/>
            <p:cNvSpPr txBox="1">
              <a:spLocks noChangeArrowheads="1"/>
            </p:cNvSpPr>
            <p:nvPr/>
          </p:nvSpPr>
          <p:spPr bwMode="auto">
            <a:xfrm>
              <a:off x="8911591" y="5647056"/>
              <a:ext cx="1456055" cy="583565"/>
            </a:xfrm>
            <a:prstGeom prst="rect">
              <a:avLst/>
            </a:prstGeom>
            <a:solidFill>
              <a:schemeClr val="tx1">
                <a:lumMod val="85000"/>
                <a:lumOff val="15000"/>
              </a:schemeClr>
            </a:solidFill>
            <a:ln w="9525">
              <a:noFill/>
              <a:miter lim="800000"/>
            </a:ln>
          </p:spPr>
          <p:txBody>
            <a:bodyPr wrap="square">
              <a:spAutoFit/>
            </a:bodyPr>
            <a:lstStyle/>
            <a:p>
              <a:pPr marL="342900" indent="-342900"/>
              <a:r>
                <a:rPr lang="zh-CN" altLang="en-US" sz="800" dirty="0">
                  <a:solidFill>
                    <a:schemeClr val="bg1"/>
                  </a:solidFill>
                  <a:latin typeface="微软雅黑" panose="020B0503020204020204" pitchFamily="34" charset="-122"/>
                  <a:ea typeface="微软雅黑" panose="020B0503020204020204" pitchFamily="34" charset="-122"/>
                  <a:sym typeface="+mn-ea"/>
                </a:rPr>
                <a:t>机车智能控制设备基础平台、</a:t>
              </a:r>
            </a:p>
            <a:p>
              <a:pPr marL="342900" indent="-342900"/>
              <a:r>
                <a:rPr lang="zh-CN" altLang="en-US" sz="800" dirty="0">
                  <a:solidFill>
                    <a:schemeClr val="bg1"/>
                  </a:solidFill>
                  <a:latin typeface="微软雅黑" panose="020B0503020204020204" pitchFamily="34" charset="-122"/>
                  <a:ea typeface="微软雅黑" panose="020B0503020204020204" pitchFamily="34" charset="-122"/>
                  <a:sym typeface="+mn-ea"/>
                </a:rPr>
                <a:t>        列车网络控制系统</a:t>
              </a:r>
            </a:p>
            <a:p>
              <a:pPr marL="342900" indent="-342900"/>
              <a:r>
                <a:rPr lang="zh-CN" altLang="en-US" sz="800" dirty="0">
                  <a:solidFill>
                    <a:schemeClr val="bg1"/>
                  </a:solidFill>
                  <a:latin typeface="微软雅黑" panose="020B0503020204020204" pitchFamily="34" charset="-122"/>
                  <a:ea typeface="微软雅黑" panose="020B0503020204020204" pitchFamily="34" charset="-122"/>
                  <a:sym typeface="+mn-ea"/>
                </a:rPr>
                <a:t>铁路通信信号设备制式标准化技术平台</a:t>
              </a:r>
            </a:p>
          </p:txBody>
        </p:sp>
        <p:pic>
          <p:nvPicPr>
            <p:cNvPr id="73" name="Picture 2" descr="C:\Users\zhangpengcheng1\Desktop\民用案例\图片13.png图片13"/>
            <p:cNvPicPr>
              <a:picLocks noChangeAspect="1" noChangeArrowheads="1"/>
            </p:cNvPicPr>
            <p:nvPr/>
          </p:nvPicPr>
          <p:blipFill rotWithShape="1">
            <a:blip r:embed="rId14"/>
            <a:srcRect l="11758" r="23090"/>
            <a:stretch>
              <a:fillRect/>
            </a:stretch>
          </p:blipFill>
          <p:spPr bwMode="auto">
            <a:xfrm>
              <a:off x="7082155" y="4601845"/>
              <a:ext cx="1456690" cy="99568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C:\Users\zhangpengcheng1\Desktop\民用案例\图片16.png图片16"/>
            <p:cNvPicPr>
              <a:picLocks noChangeAspect="1" noChangeArrowheads="1"/>
            </p:cNvPicPr>
            <p:nvPr/>
          </p:nvPicPr>
          <p:blipFill>
            <a:blip r:embed="rId15"/>
            <a:srcRect/>
            <a:stretch>
              <a:fillRect/>
            </a:stretch>
          </p:blipFill>
          <p:spPr bwMode="auto">
            <a:xfrm>
              <a:off x="8924925" y="4601845"/>
              <a:ext cx="1437640" cy="100203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17"/>
            <p:cNvPicPr>
              <a:picLocks noChangeAspect="1"/>
            </p:cNvPicPr>
            <p:nvPr/>
          </p:nvPicPr>
          <p:blipFill>
            <a:blip r:embed="rId16"/>
            <a:srcRect r="15669"/>
            <a:stretch>
              <a:fillRect/>
            </a:stretch>
          </p:blipFill>
          <p:spPr>
            <a:xfrm>
              <a:off x="8712201" y="1182370"/>
              <a:ext cx="1633855" cy="1621790"/>
            </a:xfrm>
            <a:prstGeom prst="rect">
              <a:avLst/>
            </a:prstGeom>
          </p:spPr>
        </p:pic>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3110298" y="360001"/>
            <a:ext cx="5971407" cy="449563"/>
          </a:xfrm>
          <a:prstGeom prst="rect">
            <a:avLst/>
          </a:prstGeom>
        </p:spPr>
        <p:txBody>
          <a:bodyPr lIns="100090" tIns="50045" rIns="100090" bIns="50045"/>
          <a:lstStyle/>
          <a:p>
            <a:pPr algn="ctr" defTabSz="1000760" eaLnBrk="0" hangingPunct="0">
              <a:defRPr/>
            </a:pPr>
            <a:r>
              <a:rPr lang="zh-CN" altLang="en-US" sz="2400" b="1" dirty="0">
                <a:solidFill>
                  <a:srgbClr val="7F7F7F"/>
                </a:solidFill>
                <a:latin typeface="微软雅黑" panose="020B0503020204020204" pitchFamily="34" charset="-122"/>
                <a:ea typeface="微软雅黑" panose="020B0503020204020204" pitchFamily="34" charset="-122"/>
                <a:cs typeface="+mj-cs"/>
              </a:rPr>
              <a:t>软件 </a:t>
            </a:r>
            <a:r>
              <a:rPr lang="en-US" altLang="zh-CN" sz="2400" b="1" dirty="0">
                <a:solidFill>
                  <a:srgbClr val="7F7F7F"/>
                </a:solidFill>
                <a:latin typeface="微软雅黑" panose="020B0503020204020204" pitchFamily="34" charset="-122"/>
                <a:ea typeface="微软雅黑" panose="020B0503020204020204" pitchFamily="34" charset="-122"/>
                <a:cs typeface="+mj-cs"/>
              </a:rPr>
              <a:t>IP </a:t>
            </a:r>
            <a:r>
              <a:rPr lang="zh-CN" altLang="en-US" sz="2400" b="1" dirty="0">
                <a:solidFill>
                  <a:srgbClr val="7F7F7F"/>
                </a:solidFill>
                <a:latin typeface="微软雅黑" panose="020B0503020204020204" pitchFamily="34" charset="-122"/>
                <a:ea typeface="微软雅黑" panose="020B0503020204020204" pitchFamily="34" charset="-122"/>
                <a:cs typeface="+mj-cs"/>
              </a:rPr>
              <a:t>授权</a:t>
            </a:r>
          </a:p>
        </p:txBody>
      </p:sp>
      <p:sp>
        <p:nvSpPr>
          <p:cNvPr id="4" name="TextBox 3"/>
          <p:cNvSpPr txBox="1"/>
          <p:nvPr/>
        </p:nvSpPr>
        <p:spPr>
          <a:xfrm>
            <a:off x="695325" y="1340768"/>
            <a:ext cx="10657259" cy="4440767"/>
          </a:xfrm>
          <a:prstGeom prst="rect">
            <a:avLst/>
          </a:prstGeom>
          <a:noFill/>
        </p:spPr>
        <p:txBody>
          <a:bodyPr wrap="square" rtlCol="0">
            <a:spAutoFit/>
          </a:bodyPr>
          <a:lstStyle/>
          <a:p>
            <a:pPr>
              <a:lnSpc>
                <a:spcPct val="200000"/>
              </a:lnSpc>
            </a:pPr>
            <a:r>
              <a:rPr lang="zh-CN" altLang="en-US" dirty="0">
                <a:solidFill>
                  <a:srgbClr val="7F7F7F"/>
                </a:solidFill>
                <a:latin typeface="微软雅黑" panose="020B0503020204020204" pitchFamily="34" charset="-122"/>
                <a:ea typeface="微软雅黑" panose="020B0503020204020204" pitchFamily="34" charset="-122"/>
              </a:rPr>
              <a:t>       传统的嵌入式操作系统厂商，只专注于计算机基础技术的研发，产品通过“卖光盘”的方式提供给用户。</a:t>
            </a:r>
          </a:p>
          <a:p>
            <a:pPr>
              <a:lnSpc>
                <a:spcPct val="200000"/>
              </a:lnSpc>
            </a:pPr>
            <a:r>
              <a:rPr lang="zh-CN" altLang="en-US" dirty="0">
                <a:solidFill>
                  <a:srgbClr val="7F7F7F"/>
                </a:solidFill>
                <a:latin typeface="微软雅黑" panose="020B0503020204020204" pitchFamily="34" charset="-122"/>
                <a:ea typeface="微软雅黑" panose="020B0503020204020204" pitchFamily="34" charset="-122"/>
              </a:rPr>
              <a:t>       随着软件的规模及复杂度的提高，多专业协同开发成为趋势，计算机基础技术与领域特定需求间的距离越来越大，传统的操作系统厂商通过“卖光盘”的方式提供产品给用户的模式，已经难以堆填计算机基础技术与领域特定需求间的沟壑。</a:t>
            </a:r>
          </a:p>
          <a:p>
            <a:pPr>
              <a:lnSpc>
                <a:spcPct val="200000"/>
              </a:lnSpc>
            </a:pPr>
            <a:r>
              <a:rPr lang="zh-CN" altLang="en-US" dirty="0">
                <a:solidFill>
                  <a:srgbClr val="7F7F7F"/>
                </a:solidFill>
                <a:latin typeface="微软雅黑" panose="020B0503020204020204" pitchFamily="34" charset="-122"/>
                <a:ea typeface="微软雅黑" panose="020B0503020204020204" pitchFamily="34" charset="-122"/>
              </a:rPr>
              <a:t>       基于此，</a:t>
            </a: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采用操作系统内核源码 </a:t>
            </a:r>
            <a:r>
              <a:rPr lang="en-US" altLang="zh-CN" dirty="0">
                <a:solidFill>
                  <a:srgbClr val="7F7F7F"/>
                </a:solidFill>
                <a:latin typeface="微软雅黑" panose="020B0503020204020204" pitchFamily="34" charset="-122"/>
                <a:ea typeface="微软雅黑" panose="020B0503020204020204" pitchFamily="34" charset="-122"/>
              </a:rPr>
              <a:t>IP </a:t>
            </a:r>
            <a:r>
              <a:rPr lang="zh-CN" altLang="en-US" dirty="0">
                <a:solidFill>
                  <a:srgbClr val="7F7F7F"/>
                </a:solidFill>
                <a:latin typeface="微软雅黑" panose="020B0503020204020204" pitchFamily="34" charset="-122"/>
                <a:ea typeface="微软雅黑" panose="020B0503020204020204" pitchFamily="34" charset="-122"/>
              </a:rPr>
              <a:t>授权的方式，搭建计算机基础技术与领域特定需求间的桥梁。被授权方可根据专业领域的应用需求和特点，在 </a:t>
            </a: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基础上进行功能裁剪、源码重构、性能优化、中间件研发以及更深层次的二次开发，进而定制一款满足领域特定需求的嵌入式操作系统。</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bwMode="auto">
          <a:xfrm>
            <a:off x="695325" y="2673791"/>
            <a:ext cx="1510417" cy="1510417"/>
          </a:xfrm>
          <a:prstGeom prst="ellipse">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7F7F7F"/>
              </a:solidFill>
            </a:endParaRPr>
          </a:p>
        </p:txBody>
      </p:sp>
      <p:sp>
        <p:nvSpPr>
          <p:cNvPr id="5" name="矩形 4"/>
          <p:cNvSpPr/>
          <p:nvPr/>
        </p:nvSpPr>
        <p:spPr>
          <a:xfrm>
            <a:off x="5000825" y="360000"/>
            <a:ext cx="2190353" cy="576064"/>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00090" tIns="50045" rIns="100090" bIns="50045" anchor="ctr"/>
          <a:lstStyle/>
          <a:p>
            <a:pPr algn="ctr">
              <a:defRPr/>
            </a:pPr>
            <a:r>
              <a:rPr lang="zh-CN" altLang="en-US" sz="2400" b="1" dirty="0">
                <a:solidFill>
                  <a:srgbClr val="7F7F7F"/>
                </a:solidFill>
                <a:latin typeface="微软雅黑" panose="020B0503020204020204" pitchFamily="34" charset="-122"/>
                <a:ea typeface="微软雅黑" panose="020B0503020204020204" pitchFamily="34" charset="-122"/>
              </a:rPr>
              <a:t>海鹰翼辉</a:t>
            </a:r>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23992" y="1916832"/>
            <a:ext cx="4389589" cy="3576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746715" y="2060848"/>
            <a:ext cx="2736304" cy="3372846"/>
          </a:xfrm>
          <a:prstGeom prst="rect">
            <a:avLst/>
          </a:prstGeom>
          <a:noFill/>
          <a:ln>
            <a:noFill/>
          </a:ln>
        </p:spPr>
        <p:txBody>
          <a:bodyPr wrap="square">
            <a:spAutoFit/>
          </a:bodyPr>
          <a:lstStyle/>
          <a:p>
            <a:pPr indent="457200">
              <a:lnSpc>
                <a:spcPct val="150000"/>
              </a:lnSpc>
            </a:pPr>
            <a:r>
              <a:rPr lang="en-US" altLang="zh-CN" sz="1600" dirty="0">
                <a:solidFill>
                  <a:srgbClr val="7F7F7F"/>
                </a:solidFill>
                <a:latin typeface="微软雅黑" panose="020B0503020204020204" pitchFamily="34" charset="-122"/>
                <a:ea typeface="微软雅黑" panose="020B0503020204020204" pitchFamily="34" charset="-122"/>
              </a:rPr>
              <a:t>2016</a:t>
            </a:r>
            <a:r>
              <a:rPr lang="zh-CN" altLang="en-US" sz="1600" dirty="0">
                <a:solidFill>
                  <a:srgbClr val="7F7F7F"/>
                </a:solidFill>
                <a:latin typeface="微软雅黑" panose="020B0503020204020204" pitchFamily="34" charset="-122"/>
                <a:ea typeface="微软雅黑" panose="020B0503020204020204" pitchFamily="34" charset="-122"/>
              </a:rPr>
              <a:t>年</a:t>
            </a:r>
            <a:r>
              <a:rPr lang="en-US" altLang="zh-CN" sz="1600" dirty="0">
                <a:solidFill>
                  <a:srgbClr val="7F7F7F"/>
                </a:solidFill>
                <a:latin typeface="微软雅黑" panose="020B0503020204020204" pitchFamily="34" charset="-122"/>
                <a:ea typeface="微软雅黑" panose="020B0503020204020204" pitchFamily="34" charset="-122"/>
              </a:rPr>
              <a:t>5</a:t>
            </a:r>
            <a:r>
              <a:rPr lang="zh-CN" altLang="en-US" sz="1600" dirty="0">
                <a:solidFill>
                  <a:srgbClr val="7F7F7F"/>
                </a:solidFill>
                <a:latin typeface="微软雅黑" panose="020B0503020204020204" pitchFamily="34" charset="-122"/>
                <a:ea typeface="微软雅黑" panose="020B0503020204020204" pitchFamily="34" charset="-122"/>
              </a:rPr>
              <a:t>月翼辉信息完成了中国第一份操作系统源码级软件授权协议，授权中国航天科工集团三院三部发布 </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发行版海鹰翼辉嵌入式实时操作系统， </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正式成为中国航天科工集团新一代武器系统的基础软件平台。</a:t>
            </a:r>
          </a:p>
        </p:txBody>
      </p:sp>
      <p:pic>
        <p:nvPicPr>
          <p:cNvPr id="6" name="Picture 3" descr="C:\Users\yangyang\Desktop\海鹰翼辉logo（定）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476" y="2805560"/>
            <a:ext cx="1008112" cy="11868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9" name="Picture 3" descr="C:\Users\yangyang\Desktop\图片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1632744"/>
            <a:ext cx="4335463" cy="359251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691556" y="1988840"/>
            <a:ext cx="3225304" cy="2680349"/>
          </a:xfrm>
          <a:prstGeom prst="rect">
            <a:avLst/>
          </a:prstGeom>
          <a:ln>
            <a:noFill/>
          </a:ln>
        </p:spPr>
        <p:txBody>
          <a:bodyPr wrap="square">
            <a:spAutoFit/>
          </a:bodyPr>
          <a:lstStyle/>
          <a:p>
            <a:pPr>
              <a:lnSpc>
                <a:spcPct val="150000"/>
              </a:lnSpc>
            </a:pPr>
            <a:r>
              <a:rPr lang="zh-CN" altLang="en-US" dirty="0">
                <a:solidFill>
                  <a:srgbClr val="7F7F7F"/>
                </a:solidFill>
                <a:latin typeface="微软雅黑" panose="020B0503020204020204" pitchFamily="34" charset="-122"/>
                <a:ea typeface="微软雅黑" panose="020B0503020204020204" pitchFamily="34" charset="-122"/>
              </a:rPr>
              <a:t>       </a:t>
            </a:r>
            <a:r>
              <a:rPr lang="zh-CN" altLang="en-US" sz="1600" dirty="0">
                <a:solidFill>
                  <a:srgbClr val="7F7F7F"/>
                </a:solidFill>
                <a:latin typeface="微软雅黑" panose="020B0503020204020204" pitchFamily="34" charset="-122"/>
                <a:ea typeface="微软雅黑" panose="020B0503020204020204" pitchFamily="34" charset="-122"/>
              </a:rPr>
              <a:t>翼辉信息已与中国航天科技集团八院八〇四所签署软件授权协议，授权八〇四所发布 </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发行版风云翼辉嵌入式操作系统，风云翼辉的诞生标志着 </a:t>
            </a:r>
            <a:r>
              <a:rPr lang="en-US" altLang="zh-CN" sz="1600" dirty="0">
                <a:solidFill>
                  <a:srgbClr val="7F7F7F"/>
                </a:solidFill>
                <a:latin typeface="微软雅黑" panose="020B0503020204020204" pitchFamily="34" charset="-122"/>
                <a:ea typeface="微软雅黑" panose="020B0503020204020204" pitchFamily="34" charset="-122"/>
              </a:rPr>
              <a:t>SylixOS </a:t>
            </a:r>
            <a:r>
              <a:rPr lang="zh-CN" altLang="en-US" sz="1600" dirty="0">
                <a:solidFill>
                  <a:srgbClr val="7F7F7F"/>
                </a:solidFill>
                <a:latin typeface="微软雅黑" panose="020B0503020204020204" pitchFamily="34" charset="-122"/>
                <a:ea typeface="微软雅黑" panose="020B0503020204020204" pitchFamily="34" charset="-122"/>
              </a:rPr>
              <a:t>实时操作系统正式进入中国卫星领域，助力中国宇航事业发展！</a:t>
            </a:r>
          </a:p>
        </p:txBody>
      </p:sp>
      <p:sp>
        <p:nvSpPr>
          <p:cNvPr id="5" name="矩形 4"/>
          <p:cNvSpPr/>
          <p:nvPr/>
        </p:nvSpPr>
        <p:spPr>
          <a:xfrm>
            <a:off x="5000825" y="360000"/>
            <a:ext cx="2190353" cy="576064"/>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00090" tIns="50045" rIns="100090" bIns="50045" anchor="ctr"/>
          <a:lstStyle/>
          <a:p>
            <a:pPr algn="ctr">
              <a:defRPr/>
            </a:pPr>
            <a:r>
              <a:rPr lang="zh-CN" altLang="en-US" sz="2400" b="1" dirty="0">
                <a:solidFill>
                  <a:srgbClr val="7F7F7F"/>
                </a:solidFill>
                <a:latin typeface="微软雅黑" panose="020B0503020204020204" pitchFamily="34" charset="-122"/>
                <a:ea typeface="微软雅黑" panose="020B0503020204020204" pitchFamily="34" charset="-122"/>
              </a:rPr>
              <a:t>风云翼辉</a:t>
            </a:r>
          </a:p>
        </p:txBody>
      </p:sp>
      <p:grpSp>
        <p:nvGrpSpPr>
          <p:cNvPr id="3" name="组合 2"/>
          <p:cNvGrpSpPr/>
          <p:nvPr/>
        </p:nvGrpSpPr>
        <p:grpSpPr>
          <a:xfrm>
            <a:off x="695325" y="2673791"/>
            <a:ext cx="1510417" cy="1510417"/>
            <a:chOff x="1839057" y="454216"/>
            <a:chExt cx="1510417" cy="1510417"/>
          </a:xfrm>
        </p:grpSpPr>
        <p:sp>
          <p:nvSpPr>
            <p:cNvPr id="10" name="椭圆 9"/>
            <p:cNvSpPr/>
            <p:nvPr/>
          </p:nvSpPr>
          <p:spPr bwMode="auto">
            <a:xfrm>
              <a:off x="1839057" y="454216"/>
              <a:ext cx="1510417" cy="1510417"/>
            </a:xfrm>
            <a:prstGeom prst="ellipse">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7F7F7F"/>
                </a:solidFill>
              </a:endParaRPr>
            </a:p>
          </p:txBody>
        </p:sp>
        <p:pic>
          <p:nvPicPr>
            <p:cNvPr id="99330" name="Picture 2" descr="C:\Users\yangyang\Desktop\风云翼辉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750780"/>
              <a:ext cx="1093649" cy="91728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98296" y="2197938"/>
            <a:ext cx="3081288" cy="2354491"/>
          </a:xfrm>
          <a:prstGeom prst="rect">
            <a:avLst/>
          </a:prstGeom>
          <a:ln>
            <a:noFill/>
          </a:ln>
        </p:spPr>
        <p:txBody>
          <a:bodyPr wrap="square">
            <a:spAutoFit/>
          </a:bodyPr>
          <a:lstStyle/>
          <a:p>
            <a:pPr>
              <a:lnSpc>
                <a:spcPct val="150000"/>
              </a:lnSpc>
            </a:pPr>
            <a:r>
              <a:rPr lang="zh-CN" altLang="en-US" dirty="0">
                <a:solidFill>
                  <a:srgbClr val="7F7F7F"/>
                </a:solidFill>
                <a:latin typeface="微软雅黑" panose="020B0503020204020204" pitchFamily="34" charset="-122"/>
                <a:ea typeface="微软雅黑" panose="020B0503020204020204" pitchFamily="34" charset="-122"/>
              </a:rPr>
              <a:t>       </a:t>
            </a:r>
            <a:r>
              <a:rPr lang="zh-CN" altLang="en-US" sz="1600" dirty="0">
                <a:solidFill>
                  <a:srgbClr val="7F7F7F"/>
                </a:solidFill>
                <a:latin typeface="微软雅黑" panose="020B0503020204020204" pitchFamily="34" charset="-122"/>
                <a:ea typeface="微软雅黑" panose="020B0503020204020204" pitchFamily="34" charset="-122"/>
              </a:rPr>
              <a:t>翼辉信息与龙芯中科携手构建国产化信息产业的基石，以深度战略合作的方式，推出龙芯翼辉实时操作系统，建设中国国产操作系统 </a:t>
            </a:r>
            <a:r>
              <a:rPr lang="en-US" altLang="zh-CN" sz="1600" dirty="0">
                <a:solidFill>
                  <a:srgbClr val="7F7F7F"/>
                </a:solidFill>
                <a:latin typeface="微软雅黑" panose="020B0503020204020204" pitchFamily="34" charset="-122"/>
                <a:ea typeface="微软雅黑" panose="020B0503020204020204" pitchFamily="34" charset="-122"/>
              </a:rPr>
              <a:t>+ </a:t>
            </a:r>
            <a:r>
              <a:rPr lang="zh-CN" altLang="en-US" sz="1600" dirty="0">
                <a:solidFill>
                  <a:srgbClr val="7F7F7F"/>
                </a:solidFill>
                <a:latin typeface="微软雅黑" panose="020B0503020204020204" pitchFamily="34" charset="-122"/>
                <a:ea typeface="微软雅黑" panose="020B0503020204020204" pitchFamily="34" charset="-122"/>
              </a:rPr>
              <a:t>国产 </a:t>
            </a:r>
            <a:r>
              <a:rPr lang="en-US" altLang="zh-CN" sz="1600" dirty="0">
                <a:solidFill>
                  <a:srgbClr val="7F7F7F"/>
                </a:solidFill>
                <a:latin typeface="微软雅黑" panose="020B0503020204020204" pitchFamily="34" charset="-122"/>
                <a:ea typeface="微软雅黑" panose="020B0503020204020204" pitchFamily="34" charset="-122"/>
              </a:rPr>
              <a:t>CPU </a:t>
            </a:r>
            <a:r>
              <a:rPr lang="zh-CN" altLang="en-US" sz="1600" dirty="0">
                <a:solidFill>
                  <a:srgbClr val="7F7F7F"/>
                </a:solidFill>
                <a:latin typeface="微软雅黑" panose="020B0503020204020204" pitchFamily="34" charset="-122"/>
                <a:ea typeface="微软雅黑" panose="020B0503020204020204" pitchFamily="34" charset="-122"/>
              </a:rPr>
              <a:t>自主生态联盟。</a:t>
            </a:r>
          </a:p>
        </p:txBody>
      </p:sp>
      <p:sp>
        <p:nvSpPr>
          <p:cNvPr id="5" name="矩形 4"/>
          <p:cNvSpPr/>
          <p:nvPr/>
        </p:nvSpPr>
        <p:spPr>
          <a:xfrm>
            <a:off x="5000825" y="360000"/>
            <a:ext cx="2190353" cy="576064"/>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00090" tIns="50045" rIns="100090" bIns="50045" anchor="ctr"/>
          <a:lstStyle/>
          <a:p>
            <a:pPr algn="ctr">
              <a:defRPr/>
            </a:pPr>
            <a:r>
              <a:rPr lang="zh-CN" altLang="en-US" sz="2400" b="1" dirty="0">
                <a:solidFill>
                  <a:srgbClr val="7F7F7F"/>
                </a:solidFill>
                <a:latin typeface="微软雅黑" panose="020B0503020204020204" pitchFamily="34" charset="-122"/>
                <a:ea typeface="微软雅黑" panose="020B0503020204020204" pitchFamily="34" charset="-122"/>
              </a:rPr>
              <a:t>龙芯翼辉</a:t>
            </a:r>
          </a:p>
        </p:txBody>
      </p:sp>
      <p:sp>
        <p:nvSpPr>
          <p:cNvPr id="10" name="椭圆 9"/>
          <p:cNvSpPr/>
          <p:nvPr/>
        </p:nvSpPr>
        <p:spPr bwMode="auto">
          <a:xfrm>
            <a:off x="695400" y="2672793"/>
            <a:ext cx="1510417" cy="1510417"/>
          </a:xfrm>
          <a:prstGeom prst="ellipse">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7F7F7F"/>
              </a:solidFill>
            </a:endParaRPr>
          </a:p>
        </p:txBody>
      </p:sp>
      <p:pic>
        <p:nvPicPr>
          <p:cNvPr id="98306" name="Picture 2" descr="C:\Users\yangyang\Desktop\龙芯翼辉.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2598" y="2866608"/>
            <a:ext cx="787281" cy="1124784"/>
          </a:xfrm>
          <a:prstGeom prst="rect">
            <a:avLst/>
          </a:prstGeom>
          <a:noFill/>
          <a:extLst>
            <a:ext uri="{909E8E84-426E-40DD-AFC4-6F175D3DCCD1}">
              <a14:hiddenFill xmlns:a14="http://schemas.microsoft.com/office/drawing/2010/main">
                <a:solidFill>
                  <a:srgbClr val="FFFFFF"/>
                </a:solidFill>
              </a14:hiddenFill>
            </a:ext>
          </a:extLst>
        </p:spPr>
      </p:pic>
      <p:pic>
        <p:nvPicPr>
          <p:cNvPr id="98307" name="Picture 3" descr="C:\Users\yangyang\Desktop\top_im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064" y="1966864"/>
            <a:ext cx="3908896" cy="202452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672064" y="4057942"/>
            <a:ext cx="3908896" cy="57606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rgbClr val="7F7F7F"/>
              </a:solidFill>
              <a:latin typeface="微软雅黑" panose="020B0503020204020204" pitchFamily="34" charset="-122"/>
              <a:ea typeface="微软雅黑" panose="020B0503020204020204" pitchFamily="34" charset="-122"/>
            </a:endParaRPr>
          </a:p>
        </p:txBody>
      </p:sp>
      <p:pic>
        <p:nvPicPr>
          <p:cNvPr id="98308" name="Picture 4" descr="C:\Users\yangyang\Desktop\loongson_logo_s (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0428" y="4139519"/>
            <a:ext cx="1512168" cy="412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40383" y="2060848"/>
            <a:ext cx="3168352" cy="2951898"/>
          </a:xfrm>
          <a:prstGeom prst="rect">
            <a:avLst/>
          </a:prstGeom>
          <a:ln>
            <a:noFill/>
          </a:ln>
        </p:spPr>
        <p:txBody>
          <a:bodyPr wrap="square">
            <a:spAutoFit/>
          </a:bodyPr>
          <a:lstStyle/>
          <a:p>
            <a:pPr>
              <a:lnSpc>
                <a:spcPct val="150000"/>
              </a:lnSpc>
            </a:pPr>
            <a:r>
              <a:rPr lang="zh-CN" altLang="en-US" dirty="0">
                <a:solidFill>
                  <a:srgbClr val="7F7F7F"/>
                </a:solidFill>
                <a:latin typeface="微软雅黑" panose="020B0503020204020204" pitchFamily="34" charset="-122"/>
                <a:ea typeface="微软雅黑" panose="020B0503020204020204" pitchFamily="34" charset="-122"/>
              </a:rPr>
              <a:t>       翼辉信息已与国防科学技术大学签署软件战略合作协议，联合国防科大发布 </a:t>
            </a: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发行版麒麟翼辉嵌入式操作系统，</a:t>
            </a:r>
            <a:r>
              <a:rPr lang="en-US" altLang="zh-CN" dirty="0">
                <a:solidFill>
                  <a:srgbClr val="7F7F7F"/>
                </a:solidFill>
                <a:latin typeface="微软雅黑" panose="020B0503020204020204" pitchFamily="34" charset="-122"/>
                <a:ea typeface="微软雅黑" panose="020B0503020204020204" pitchFamily="34" charset="-122"/>
              </a:rPr>
              <a:t>SylixOS </a:t>
            </a:r>
            <a:r>
              <a:rPr lang="zh-CN" altLang="en-US" dirty="0">
                <a:solidFill>
                  <a:srgbClr val="7F7F7F"/>
                </a:solidFill>
                <a:latin typeface="微软雅黑" panose="020B0503020204020204" pitchFamily="34" charset="-122"/>
                <a:ea typeface="微软雅黑" panose="020B0503020204020204" pitchFamily="34" charset="-122"/>
              </a:rPr>
              <a:t>成为国防科大自主处理器的首选实时操作系统。</a:t>
            </a:r>
          </a:p>
        </p:txBody>
      </p:sp>
      <p:sp>
        <p:nvSpPr>
          <p:cNvPr id="5" name="矩形 4"/>
          <p:cNvSpPr/>
          <p:nvPr/>
        </p:nvSpPr>
        <p:spPr>
          <a:xfrm>
            <a:off x="5000825" y="360000"/>
            <a:ext cx="2190353" cy="576064"/>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00090" tIns="50045" rIns="100090" bIns="50045" anchor="ctr"/>
          <a:lstStyle/>
          <a:p>
            <a:pPr algn="ctr">
              <a:defRPr/>
            </a:pPr>
            <a:r>
              <a:rPr lang="zh-CN" altLang="en-US" sz="2400" b="1" dirty="0">
                <a:solidFill>
                  <a:srgbClr val="7F7F7F"/>
                </a:solidFill>
                <a:latin typeface="微软雅黑" panose="020B0503020204020204" pitchFamily="34" charset="-122"/>
                <a:ea typeface="微软雅黑" panose="020B0503020204020204" pitchFamily="34" charset="-122"/>
              </a:rPr>
              <a:t>麒麟翼辉</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0016" y="1559818"/>
            <a:ext cx="4347700" cy="3738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95325" y="2673791"/>
            <a:ext cx="1517138" cy="1510417"/>
            <a:chOff x="1976351" y="463909"/>
            <a:chExt cx="1517138" cy="1510417"/>
          </a:xfrm>
        </p:grpSpPr>
        <p:sp>
          <p:nvSpPr>
            <p:cNvPr id="3" name="椭圆 2"/>
            <p:cNvSpPr/>
            <p:nvPr/>
          </p:nvSpPr>
          <p:spPr bwMode="auto">
            <a:xfrm>
              <a:off x="1979712" y="463909"/>
              <a:ext cx="1510417" cy="1510417"/>
            </a:xfrm>
            <a:prstGeom prst="ellipse">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7F7F7F"/>
                </a:solidFill>
              </a:endParaRPr>
            </a:p>
          </p:txBody>
        </p:sp>
        <p:pic>
          <p:nvPicPr>
            <p:cNvPr id="6" name="Picture 4" descr="C:\Users\yangyang\Desktop\图片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351" y="474984"/>
              <a:ext cx="1517138" cy="148826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3345653" y="507450"/>
            <a:ext cx="5500694" cy="428628"/>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企业荣誉</a:t>
            </a:r>
          </a:p>
        </p:txBody>
      </p:sp>
      <p:sp>
        <p:nvSpPr>
          <p:cNvPr id="13" name="矩形 12"/>
          <p:cNvSpPr/>
          <p:nvPr/>
        </p:nvSpPr>
        <p:spPr bwMode="auto">
          <a:xfrm>
            <a:off x="2207568" y="3902279"/>
            <a:ext cx="7776864" cy="2448271"/>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grpSp>
        <p:nvGrpSpPr>
          <p:cNvPr id="5" name="组合 4"/>
          <p:cNvGrpSpPr/>
          <p:nvPr/>
        </p:nvGrpSpPr>
        <p:grpSpPr>
          <a:xfrm>
            <a:off x="3788734" y="3970656"/>
            <a:ext cx="6127473" cy="2311517"/>
            <a:chOff x="1475655" y="4365104"/>
            <a:chExt cx="5934088" cy="2223119"/>
          </a:xfrm>
        </p:grpSpPr>
        <p:pic>
          <p:nvPicPr>
            <p:cNvPr id="9" name="Picture 2" descr="C:\Users\yangyang@acoinfo.co\Desktop\翼辉信息产品手册20170228\图片\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5" y="4365104"/>
              <a:ext cx="2976507" cy="22231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yangyang@acoinfo.co\Desktop\翼辉信息产品手册20170228\图片\1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024" y="4365104"/>
              <a:ext cx="2980719" cy="222311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矩形 1"/>
          <p:cNvSpPr/>
          <p:nvPr/>
        </p:nvSpPr>
        <p:spPr bwMode="auto">
          <a:xfrm>
            <a:off x="2207568" y="1309991"/>
            <a:ext cx="7776864" cy="2354643"/>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grpSp>
        <p:nvGrpSpPr>
          <p:cNvPr id="3" name="组合 2"/>
          <p:cNvGrpSpPr/>
          <p:nvPr/>
        </p:nvGrpSpPr>
        <p:grpSpPr>
          <a:xfrm>
            <a:off x="2268203" y="1395764"/>
            <a:ext cx="5999410" cy="2183094"/>
            <a:chOff x="1475656" y="1533938"/>
            <a:chExt cx="5999410" cy="2183094"/>
          </a:xfrm>
        </p:grpSpPr>
        <p:pic>
          <p:nvPicPr>
            <p:cNvPr id="11" name="Picture 4" descr="C:\Users\yangyang@acoinfo.co\Desktop\翼辉信息产品手册20170228\图片\8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5656" y="1533938"/>
              <a:ext cx="2910792" cy="21830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C:\Users\yangyang@acoinfo.co\Desktop\翼辉信息产品手册20170228\图片\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48" y="1533938"/>
              <a:ext cx="3088618" cy="218309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矩形 14"/>
          <p:cNvSpPr/>
          <p:nvPr/>
        </p:nvSpPr>
        <p:spPr bwMode="auto">
          <a:xfrm>
            <a:off x="8400256" y="1395765"/>
            <a:ext cx="1515950" cy="2183094"/>
          </a:xfrm>
          <a:prstGeom prst="rect">
            <a:avLst/>
          </a:prstGeom>
          <a:solidFill>
            <a:schemeClr val="tx1">
              <a:lumMod val="85000"/>
              <a:lumOff val="15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       翼辉信息董事长兼 </a:t>
            </a:r>
            <a:r>
              <a:rPr lang="en-US" altLang="zh-CN" sz="1400" dirty="0">
                <a:solidFill>
                  <a:schemeClr val="bg1"/>
                </a:solidFill>
                <a:latin typeface="微软雅黑" panose="020B0503020204020204" pitchFamily="34" charset="-122"/>
                <a:ea typeface="微软雅黑" panose="020B0503020204020204" pitchFamily="34" charset="-122"/>
              </a:rPr>
              <a:t>CEO </a:t>
            </a:r>
            <a:r>
              <a:rPr lang="zh-CN" altLang="en-US" sz="1400" dirty="0">
                <a:solidFill>
                  <a:schemeClr val="bg1"/>
                </a:solidFill>
                <a:latin typeface="微软雅黑" panose="020B0503020204020204" pitchFamily="34" charset="-122"/>
                <a:ea typeface="微软雅黑" panose="020B0503020204020204" pitchFamily="34" charset="-122"/>
              </a:rPr>
              <a:t>韩辉荣获工信部颁发的“</a:t>
            </a:r>
            <a:r>
              <a:rPr lang="en-US" altLang="zh-CN" sz="1400" dirty="0">
                <a:solidFill>
                  <a:schemeClr val="bg1"/>
                </a:solidFill>
                <a:latin typeface="微软雅黑" panose="020B0503020204020204" pitchFamily="34" charset="-122"/>
                <a:ea typeface="微软雅黑" panose="020B0503020204020204" pitchFamily="34" charset="-122"/>
              </a:rPr>
              <a:t>2016 </a:t>
            </a:r>
            <a:r>
              <a:rPr lang="zh-CN" altLang="en-US" sz="1400" dirty="0">
                <a:solidFill>
                  <a:schemeClr val="bg1"/>
                </a:solidFill>
                <a:latin typeface="微软雅黑" panose="020B0503020204020204" pitchFamily="34" charset="-122"/>
                <a:ea typeface="微软雅黑" panose="020B0503020204020204" pitchFamily="34" charset="-122"/>
              </a:rPr>
              <a:t>中国信息产业年度精英人物奖”</a:t>
            </a:r>
          </a:p>
        </p:txBody>
      </p:sp>
      <p:sp>
        <p:nvSpPr>
          <p:cNvPr id="16" name="矩形 15"/>
          <p:cNvSpPr/>
          <p:nvPr/>
        </p:nvSpPr>
        <p:spPr bwMode="auto">
          <a:xfrm>
            <a:off x="2268203" y="3970656"/>
            <a:ext cx="1520531" cy="2311517"/>
          </a:xfrm>
          <a:prstGeom prst="rect">
            <a:avLst/>
          </a:prstGeom>
          <a:solidFill>
            <a:schemeClr val="tx1">
              <a:lumMod val="85000"/>
              <a:lumOff val="15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lnSpc>
                <a:spcPts val="2200"/>
              </a:lnSpc>
            </a:pPr>
            <a:r>
              <a:rPr lang="zh-CN" altLang="en-US" sz="1400" dirty="0">
                <a:solidFill>
                  <a:schemeClr val="bg1"/>
                </a:solidFill>
                <a:latin typeface="微软雅黑" panose="020B0503020204020204" pitchFamily="34" charset="-122"/>
                <a:ea typeface="微软雅黑" panose="020B0503020204020204" pitchFamily="34" charset="-122"/>
              </a:rPr>
              <a:t>       翼辉信息董事长韩辉向工信部苗圩部长、教育部陈宝生部长及南京市相关领导汇报翼辉 </a:t>
            </a:r>
            <a:r>
              <a:rPr lang="en-US" altLang="zh-CN" sz="1400" dirty="0">
                <a:solidFill>
                  <a:schemeClr val="bg1"/>
                </a:solidFill>
                <a:latin typeface="微软雅黑" panose="020B0503020204020204" pitchFamily="34" charset="-122"/>
                <a:ea typeface="微软雅黑" panose="020B0503020204020204" pitchFamily="34" charset="-122"/>
              </a:rPr>
              <a:t>SylixOS </a:t>
            </a:r>
            <a:r>
              <a:rPr lang="zh-CN" altLang="en-US" sz="1400" dirty="0">
                <a:solidFill>
                  <a:schemeClr val="bg1"/>
                </a:solidFill>
                <a:latin typeface="微软雅黑" panose="020B0503020204020204" pitchFamily="34" charset="-122"/>
                <a:ea typeface="微软雅黑" panose="020B0503020204020204" pitchFamily="34" charset="-122"/>
              </a:rPr>
              <a:t>自主操作系统发展情况</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3345653" y="367750"/>
            <a:ext cx="5500694" cy="428628"/>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企业荣誉</a:t>
            </a:r>
          </a:p>
        </p:txBody>
      </p:sp>
      <p:grpSp>
        <p:nvGrpSpPr>
          <p:cNvPr id="4" name="组合 3">
            <a:extLst>
              <a:ext uri="{FF2B5EF4-FFF2-40B4-BE49-F238E27FC236}">
                <a16:creationId xmlns:a16="http://schemas.microsoft.com/office/drawing/2014/main" id="{DE106ED3-3EAE-4CAB-A118-459B16929F3C}"/>
              </a:ext>
            </a:extLst>
          </p:cNvPr>
          <p:cNvGrpSpPr/>
          <p:nvPr/>
        </p:nvGrpSpPr>
        <p:grpSpPr>
          <a:xfrm>
            <a:off x="1487488" y="1029586"/>
            <a:ext cx="9217024" cy="2493152"/>
            <a:chOff x="2135560" y="1052737"/>
            <a:chExt cx="7848872" cy="2285389"/>
          </a:xfrm>
        </p:grpSpPr>
        <p:sp>
          <p:nvSpPr>
            <p:cNvPr id="2" name="矩形 1"/>
            <p:cNvSpPr/>
            <p:nvPr/>
          </p:nvSpPr>
          <p:spPr bwMode="auto">
            <a:xfrm>
              <a:off x="2135560" y="1052737"/>
              <a:ext cx="7848872" cy="2285389"/>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11" name="Picture 4"/>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2351584" y="1138510"/>
              <a:ext cx="2825180" cy="21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5353520" y="1138510"/>
              <a:ext cx="2825180" cy="211888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bwMode="auto">
            <a:xfrm>
              <a:off x="8240870" y="1138511"/>
              <a:ext cx="1675336" cy="2118885"/>
            </a:xfrm>
            <a:prstGeom prst="rect">
              <a:avLst/>
            </a:prstGeom>
            <a:solidFill>
              <a:schemeClr val="tx1">
                <a:lumMod val="85000"/>
                <a:lumOff val="15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翼辉信息参加</a:t>
              </a:r>
              <a:r>
                <a:rPr lang="en-US" altLang="zh-CN" sz="1400" dirty="0">
                  <a:solidFill>
                    <a:schemeClr val="bg1"/>
                  </a:solidFill>
                  <a:latin typeface="微软雅黑" panose="020B0503020204020204" pitchFamily="34" charset="-122"/>
                  <a:ea typeface="微软雅黑" panose="020B0503020204020204" pitchFamily="34" charset="-122"/>
                </a:rPr>
                <a:t>2017</a:t>
              </a:r>
              <a:r>
                <a:rPr lang="zh-CN" altLang="en-US" sz="1400" dirty="0">
                  <a:solidFill>
                    <a:schemeClr val="bg1"/>
                  </a:solidFill>
                  <a:latin typeface="微软雅黑" panose="020B0503020204020204" pitchFamily="34" charset="-122"/>
                  <a:ea typeface="微软雅黑" panose="020B0503020204020204" pitchFamily="34" charset="-122"/>
                </a:rPr>
                <a:t>年第二十一届中国国际软件博览会</a:t>
              </a:r>
            </a:p>
            <a:p>
              <a:pPr>
                <a:lnSpc>
                  <a:spcPct val="150000"/>
                </a:lnSpc>
              </a:pP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29603BB9-2814-4D6F-9317-A52BA97ED821}"/>
              </a:ext>
            </a:extLst>
          </p:cNvPr>
          <p:cNvGrpSpPr/>
          <p:nvPr/>
        </p:nvGrpSpPr>
        <p:grpSpPr>
          <a:xfrm>
            <a:off x="1487488" y="3882563"/>
            <a:ext cx="9217024" cy="2592287"/>
            <a:chOff x="2135560" y="3645025"/>
            <a:chExt cx="7848872" cy="2376263"/>
          </a:xfrm>
        </p:grpSpPr>
        <p:sp>
          <p:nvSpPr>
            <p:cNvPr id="13" name="矩形 12"/>
            <p:cNvSpPr/>
            <p:nvPr/>
          </p:nvSpPr>
          <p:spPr bwMode="auto">
            <a:xfrm>
              <a:off x="2135560" y="3645025"/>
              <a:ext cx="7848872" cy="2376263"/>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99399" y="3725581"/>
              <a:ext cx="3312368" cy="22082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123886" y="3725581"/>
              <a:ext cx="1704517" cy="2209719"/>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bwMode="auto">
            <a:xfrm>
              <a:off x="2248761" y="3713402"/>
              <a:ext cx="2119047" cy="2243531"/>
            </a:xfrm>
            <a:prstGeom prst="rect">
              <a:avLst/>
            </a:prstGeom>
            <a:solidFill>
              <a:schemeClr val="tx1">
                <a:lumMod val="85000"/>
                <a:lumOff val="15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微软雅黑" panose="020B0503020204020204" pitchFamily="34" charset="-122"/>
                  <a:ea typeface="微软雅黑" panose="020B0503020204020204" pitchFamily="34" charset="-122"/>
                </a:rPr>
                <a:t>SylixOS </a:t>
              </a:r>
              <a:r>
                <a:rPr lang="zh-CN" altLang="en-US" sz="1400" dirty="0">
                  <a:solidFill>
                    <a:schemeClr val="bg1"/>
                  </a:solidFill>
                  <a:latin typeface="微软雅黑" panose="020B0503020204020204" pitchFamily="34" charset="-122"/>
                  <a:ea typeface="微软雅黑" panose="020B0503020204020204" pitchFamily="34" charset="-122"/>
                </a:rPr>
                <a:t>斩获本次中国国际软件博览会</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金提名奖</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POSIX"/>
          <p:cNvGrpSpPr/>
          <p:nvPr/>
        </p:nvGrpSpPr>
        <p:grpSpPr>
          <a:xfrm>
            <a:off x="695651" y="1010960"/>
            <a:ext cx="4821753" cy="844736"/>
            <a:chOff x="107504" y="1172885"/>
            <a:chExt cx="3924000" cy="844736"/>
          </a:xfrm>
        </p:grpSpPr>
        <p:sp>
          <p:nvSpPr>
            <p:cNvPr id="98" name="矩形 97"/>
            <p:cNvSpPr/>
            <p:nvPr/>
          </p:nvSpPr>
          <p:spPr>
            <a:xfrm>
              <a:off x="107504" y="1172885"/>
              <a:ext cx="3924000"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99" name="矩形 98"/>
            <p:cNvSpPr/>
            <p:nvPr/>
          </p:nvSpPr>
          <p:spPr>
            <a:xfrm>
              <a:off x="119918" y="1187618"/>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rgbClr val="00B050"/>
                  </a:solidFill>
                  <a:latin typeface="微软雅黑" panose="020B0503020204020204" pitchFamily="34" charset="-122"/>
                  <a:ea typeface="微软雅黑" panose="020B0503020204020204" pitchFamily="34" charset="-122"/>
                </a:rPr>
                <a:t>POSIX</a:t>
              </a:r>
              <a:endParaRPr lang="zh-CN" altLang="en-US" sz="1400" b="1" dirty="0">
                <a:solidFill>
                  <a:srgbClr val="00B050"/>
                </a:solidFill>
                <a:latin typeface="微软雅黑" panose="020B0503020204020204" pitchFamily="34" charset="-122"/>
                <a:ea typeface="微软雅黑" panose="020B0503020204020204" pitchFamily="34" charset="-122"/>
              </a:endParaRPr>
            </a:p>
          </p:txBody>
        </p:sp>
      </p:grpSp>
      <p:grpSp>
        <p:nvGrpSpPr>
          <p:cNvPr id="100" name="IO_system"/>
          <p:cNvGrpSpPr/>
          <p:nvPr/>
        </p:nvGrpSpPr>
        <p:grpSpPr>
          <a:xfrm>
            <a:off x="695652" y="1859060"/>
            <a:ext cx="4821753" cy="879576"/>
            <a:chOff x="107059" y="1277552"/>
            <a:chExt cx="3924446" cy="879576"/>
          </a:xfrm>
        </p:grpSpPr>
        <p:sp>
          <p:nvSpPr>
            <p:cNvPr id="101" name="IO_sys"/>
            <p:cNvSpPr/>
            <p:nvPr/>
          </p:nvSpPr>
          <p:spPr>
            <a:xfrm>
              <a:off x="107059" y="1303928"/>
              <a:ext cx="3924446" cy="853200"/>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2" name="矩形 101"/>
            <p:cNvSpPr/>
            <p:nvPr/>
          </p:nvSpPr>
          <p:spPr>
            <a:xfrm>
              <a:off x="120771" y="1277552"/>
              <a:ext cx="1145779" cy="261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I/O System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103" name="矩形 102"/>
          <p:cNvSpPr/>
          <p:nvPr/>
        </p:nvSpPr>
        <p:spPr>
          <a:xfrm>
            <a:off x="695652" y="2770725"/>
            <a:ext cx="4821752" cy="191066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04" name="矩形 103"/>
          <p:cNvSpPr/>
          <p:nvPr/>
        </p:nvSpPr>
        <p:spPr>
          <a:xfrm>
            <a:off x="647831" y="2760554"/>
            <a:ext cx="2630314" cy="2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Standard device module</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grpSp>
        <p:nvGrpSpPr>
          <p:cNvPr id="105" name="组合 104"/>
          <p:cNvGrpSpPr/>
          <p:nvPr/>
        </p:nvGrpSpPr>
        <p:grpSpPr>
          <a:xfrm>
            <a:off x="931562" y="3120397"/>
            <a:ext cx="2030819" cy="1215287"/>
            <a:chOff x="445725" y="3053736"/>
            <a:chExt cx="813907" cy="1209194"/>
          </a:xfrm>
        </p:grpSpPr>
        <p:sp>
          <p:nvSpPr>
            <p:cNvPr id="106" name="矩形 105"/>
            <p:cNvSpPr/>
            <p:nvPr/>
          </p:nvSpPr>
          <p:spPr>
            <a:xfrm>
              <a:off x="445726" y="3053736"/>
              <a:ext cx="813906" cy="9361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7" name="矩形 106"/>
            <p:cNvSpPr/>
            <p:nvPr/>
          </p:nvSpPr>
          <p:spPr>
            <a:xfrm>
              <a:off x="445725" y="3989890"/>
              <a:ext cx="438887" cy="273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08" name="圆角矩形 107"/>
          <p:cNvSpPr/>
          <p:nvPr/>
        </p:nvSpPr>
        <p:spPr>
          <a:xfrm>
            <a:off x="1449424" y="3124399"/>
            <a:ext cx="1149323" cy="1566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latin typeface="微软雅黑" panose="020B0503020204020204" pitchFamily="34" charset="-122"/>
                <a:ea typeface="微软雅黑" panose="020B0503020204020204" pitchFamily="34" charset="-122"/>
              </a:rPr>
              <a:t>File System</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nvGrpSpPr>
          <p:cNvPr id="109" name="3RD"/>
          <p:cNvGrpSpPr/>
          <p:nvPr/>
        </p:nvGrpSpPr>
        <p:grpSpPr>
          <a:xfrm>
            <a:off x="695652" y="199306"/>
            <a:ext cx="7018431" cy="792088"/>
            <a:chOff x="107504" y="1052736"/>
            <a:chExt cx="5760640" cy="792088"/>
          </a:xfrm>
        </p:grpSpPr>
        <p:sp>
          <p:nvSpPr>
            <p:cNvPr id="110" name="矩形 109"/>
            <p:cNvSpPr/>
            <p:nvPr/>
          </p:nvSpPr>
          <p:spPr>
            <a:xfrm>
              <a:off x="107504" y="1052736"/>
              <a:ext cx="5760640" cy="792088"/>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111" name="矩形 110"/>
            <p:cNvSpPr/>
            <p:nvPr/>
          </p:nvSpPr>
          <p:spPr>
            <a:xfrm>
              <a:off x="137580" y="1052736"/>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latin typeface="微软雅黑" panose="020B0503020204020204" pitchFamily="34" charset="-122"/>
                  <a:ea typeface="微软雅黑" panose="020B0503020204020204" pitchFamily="34" charset="-122"/>
                </a:rPr>
                <a:t>3rd part software &amp; tools</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112" name="矩形 111"/>
          <p:cNvSpPr/>
          <p:nvPr/>
        </p:nvSpPr>
        <p:spPr>
          <a:xfrm>
            <a:off x="695652" y="4707235"/>
            <a:ext cx="7018432" cy="108012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113" name="矩形 112"/>
          <p:cNvSpPr/>
          <p:nvPr/>
        </p:nvSpPr>
        <p:spPr>
          <a:xfrm>
            <a:off x="680274" y="4697064"/>
            <a:ext cx="236003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latin typeface="微软雅黑" panose="020B0503020204020204" pitchFamily="34" charset="-122"/>
                <a:ea typeface="微软雅黑" panose="020B0503020204020204" pitchFamily="34" charset="-122"/>
              </a:rPr>
              <a:t>LongWing</a:t>
            </a:r>
            <a:r>
              <a:rPr lang="en-US" altLang="zh-CN" sz="1400" b="1" baseline="30000" dirty="0">
                <a:solidFill>
                  <a:schemeClr val="tx1"/>
                </a:solidFill>
                <a:latin typeface="微软雅黑" panose="020B0503020204020204" pitchFamily="34" charset="-122"/>
                <a:ea typeface="微软雅黑" panose="020B0503020204020204" pitchFamily="34" charset="-122"/>
              </a:rPr>
              <a:t>(TM)</a:t>
            </a:r>
            <a:r>
              <a:rPr lang="en-US" altLang="zh-CN" sz="1400" b="1" dirty="0">
                <a:solidFill>
                  <a:schemeClr val="tx1"/>
                </a:solidFill>
                <a:latin typeface="微软雅黑" panose="020B0503020204020204" pitchFamily="34" charset="-122"/>
                <a:ea typeface="微软雅黑" panose="020B0503020204020204" pitchFamily="34" charset="-122"/>
              </a:rPr>
              <a:t> Kernel</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931562" y="5053553"/>
            <a:ext cx="1054860" cy="3144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Interrupt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15" name="圆角矩形 114"/>
          <p:cNvSpPr/>
          <p:nvPr/>
        </p:nvSpPr>
        <p:spPr>
          <a:xfrm>
            <a:off x="2294612" y="5053553"/>
            <a:ext cx="1056776" cy="3144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RMS</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6" name="圆角矩形 115"/>
          <p:cNvSpPr/>
          <p:nvPr/>
        </p:nvSpPr>
        <p:spPr>
          <a:xfrm>
            <a:off x="3659578" y="5053552"/>
            <a:ext cx="1056776"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Timer</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7" name="K_cache"/>
          <p:cNvSpPr/>
          <p:nvPr/>
        </p:nvSpPr>
        <p:spPr>
          <a:xfrm>
            <a:off x="5019810" y="5406472"/>
            <a:ext cx="1056776"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CACHE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8" name="圆角矩形 117"/>
          <p:cNvSpPr/>
          <p:nvPr/>
        </p:nvSpPr>
        <p:spPr>
          <a:xfrm>
            <a:off x="931562" y="5406472"/>
            <a:ext cx="1054860"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Message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9" name="圆角矩形 118"/>
          <p:cNvSpPr/>
          <p:nvPr/>
        </p:nvSpPr>
        <p:spPr>
          <a:xfrm>
            <a:off x="5024544" y="5053552"/>
            <a:ext cx="1056776" cy="314474"/>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Thread</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0" name="矩形 119"/>
          <p:cNvSpPr/>
          <p:nvPr/>
        </p:nvSpPr>
        <p:spPr>
          <a:xfrm>
            <a:off x="695652" y="6147395"/>
            <a:ext cx="701843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Hardware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1" name="矩形 120"/>
          <p:cNvSpPr/>
          <p:nvPr/>
        </p:nvSpPr>
        <p:spPr>
          <a:xfrm>
            <a:off x="695652" y="5831315"/>
            <a:ext cx="701843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BSP &amp; Drivers</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2" name="TextBox 121"/>
          <p:cNvSpPr txBox="1">
            <a:spLocks noChangeArrowheads="1"/>
          </p:cNvSpPr>
          <p:nvPr/>
        </p:nvSpPr>
        <p:spPr bwMode="auto">
          <a:xfrm>
            <a:off x="8019711" y="4500435"/>
            <a:ext cx="3862977" cy="1993238"/>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165380"/>
                </a:solidFill>
                <a:latin typeface="微软雅黑" panose="020B0503020204020204" pitchFamily="34" charset="-122"/>
                <a:ea typeface="微软雅黑" panose="020B0503020204020204" pitchFamily="34" charset="-122"/>
              </a:rPr>
              <a:t>2010</a:t>
            </a:r>
            <a:r>
              <a:rPr lang="zh-CN" altLang="en-US" sz="2800" b="1" dirty="0">
                <a:solidFill>
                  <a:srgbClr val="165380"/>
                </a:solidFill>
                <a:latin typeface="微软雅黑" panose="020B0503020204020204" pitchFamily="34" charset="-122"/>
                <a:ea typeface="微软雅黑" panose="020B0503020204020204" pitchFamily="34" charset="-122"/>
              </a:rPr>
              <a:t>年</a:t>
            </a:r>
            <a:endParaRPr lang="en-US" altLang="zh-CN" sz="2800" b="1" dirty="0">
              <a:solidFill>
                <a:srgbClr val="165380"/>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rPr>
              <a:t>支持标准 </a:t>
            </a:r>
            <a:r>
              <a:rPr lang="en-US" altLang="zh-CN" sz="1400" dirty="0">
                <a:solidFill>
                  <a:srgbClr val="7F7F7F"/>
                </a:solidFill>
                <a:latin typeface="微软雅黑" panose="020B0503020204020204" pitchFamily="34" charset="-122"/>
                <a:ea typeface="微软雅黑" panose="020B0503020204020204" pitchFamily="34" charset="-122"/>
              </a:rPr>
              <a:t>C++, </a:t>
            </a:r>
            <a:r>
              <a:rPr lang="zh-CN" altLang="en-US" sz="1400" dirty="0">
                <a:solidFill>
                  <a:srgbClr val="7F7F7F"/>
                </a:solidFill>
                <a:latin typeface="微软雅黑" panose="020B0503020204020204" pitchFamily="34" charset="-122"/>
                <a:ea typeface="微软雅黑" panose="020B0503020204020204" pitchFamily="34" charset="-122"/>
              </a:rPr>
              <a:t>完善了 </a:t>
            </a:r>
            <a:r>
              <a:rPr lang="en-US" altLang="zh-CN" sz="1400" dirty="0">
                <a:solidFill>
                  <a:srgbClr val="7F7F7F"/>
                </a:solidFill>
                <a:latin typeface="微软雅黑" panose="020B0503020204020204" pitchFamily="34" charset="-122"/>
                <a:ea typeface="微软雅黑" panose="020B0503020204020204" pitchFamily="34" charset="-122"/>
              </a:rPr>
              <a:t>I/O </a:t>
            </a:r>
            <a:r>
              <a:rPr lang="zh-CN" altLang="en-US" sz="1400" dirty="0">
                <a:solidFill>
                  <a:srgbClr val="7F7F7F"/>
                </a:solidFill>
                <a:latin typeface="微软雅黑" panose="020B0503020204020204" pitchFamily="34" charset="-122"/>
                <a:ea typeface="微软雅黑" panose="020B0503020204020204" pitchFamily="34" charset="-122"/>
              </a:rPr>
              <a:t>系统，支持 </a:t>
            </a:r>
            <a:r>
              <a:rPr lang="en-US" altLang="zh-CN" sz="1400" dirty="0">
                <a:solidFill>
                  <a:srgbClr val="7F7F7F"/>
                </a:solidFill>
                <a:latin typeface="微软雅黑" panose="020B0503020204020204" pitchFamily="34" charset="-122"/>
                <a:ea typeface="微软雅黑" panose="020B0503020204020204" pitchFamily="34" charset="-122"/>
              </a:rPr>
              <a:t>POSIX </a:t>
            </a:r>
            <a:r>
              <a:rPr lang="zh-CN" altLang="en-US" sz="1400" dirty="0">
                <a:solidFill>
                  <a:srgbClr val="7F7F7F"/>
                </a:solidFill>
                <a:latin typeface="微软雅黑" panose="020B0503020204020204" pitchFamily="34" charset="-122"/>
                <a:ea typeface="微软雅黑" panose="020B0503020204020204" pitchFamily="34" charset="-122"/>
              </a:rPr>
              <a:t>标准，进一步丰富了网络功能，从这一版本开始，</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逐步开始了对多媒体的支持</a:t>
            </a:r>
            <a:r>
              <a:rPr lang="en-US" altLang="zh-CN" sz="1400" dirty="0">
                <a:solidFill>
                  <a:srgbClr val="7F7F7F"/>
                </a:solidFill>
                <a:latin typeface="微软雅黑" panose="020B0503020204020204" pitchFamily="34" charset="-122"/>
                <a:ea typeface="微软雅黑" panose="020B0503020204020204" pitchFamily="34" charset="-122"/>
              </a:rPr>
              <a:t>(SDL, FFMPEG)</a:t>
            </a:r>
            <a:r>
              <a:rPr lang="zh-CN" altLang="en-US" sz="1400" dirty="0">
                <a:solidFill>
                  <a:srgbClr val="7F7F7F"/>
                </a:solidFill>
                <a:latin typeface="微软雅黑" panose="020B0503020204020204" pitchFamily="34" charset="-122"/>
                <a:ea typeface="微软雅黑" panose="020B0503020204020204" pitchFamily="34" charset="-122"/>
              </a:rPr>
              <a:t>。 </a:t>
            </a:r>
          </a:p>
        </p:txBody>
      </p:sp>
      <p:sp>
        <p:nvSpPr>
          <p:cNvPr id="123" name="TTY"/>
          <p:cNvSpPr/>
          <p:nvPr/>
        </p:nvSpPr>
        <p:spPr>
          <a:xfrm>
            <a:off x="3098700" y="3171734"/>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TTY</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24" name="RTC"/>
          <p:cNvSpPr/>
          <p:nvPr/>
        </p:nvSpPr>
        <p:spPr>
          <a:xfrm>
            <a:off x="3098700" y="3472409"/>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RTC</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25" name="SPI"/>
          <p:cNvSpPr/>
          <p:nvPr/>
        </p:nvSpPr>
        <p:spPr>
          <a:xfrm>
            <a:off x="3098701" y="2871059"/>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SPI</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26" name="圆角矩形 125"/>
          <p:cNvSpPr/>
          <p:nvPr/>
        </p:nvSpPr>
        <p:spPr>
          <a:xfrm>
            <a:off x="2293034" y="5410939"/>
            <a:ext cx="1056776"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Event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7" name="圆角矩形 126"/>
          <p:cNvSpPr/>
          <p:nvPr/>
        </p:nvSpPr>
        <p:spPr>
          <a:xfrm>
            <a:off x="3656422" y="5406472"/>
            <a:ext cx="1056776"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Memory</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8" name="FS_yaffs"/>
          <p:cNvSpPr/>
          <p:nvPr/>
        </p:nvSpPr>
        <p:spPr>
          <a:xfrm>
            <a:off x="1124544" y="3884171"/>
            <a:ext cx="857181" cy="40490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1000" dirty="0" err="1">
                <a:latin typeface="微软雅黑" panose="020B0503020204020204" pitchFamily="34" charset="-122"/>
                <a:ea typeface="微软雅黑" panose="020B0503020204020204" pitchFamily="34" charset="-122"/>
              </a:rPr>
              <a:t>Yaffs</a:t>
            </a:r>
            <a:endParaRPr lang="en-US" altLang="zh-CN" sz="1000" dirty="0">
              <a:latin typeface="微软雅黑" panose="020B0503020204020204" pitchFamily="34" charset="-122"/>
              <a:ea typeface="微软雅黑" panose="020B0503020204020204" pitchFamily="34" charset="-122"/>
            </a:endParaRPr>
          </a:p>
          <a:p>
            <a:pPr algn="ctr">
              <a:lnSpc>
                <a:spcPts val="500"/>
              </a:lnSpc>
            </a:pPr>
            <a:r>
              <a:rPr lang="en-US" altLang="zh-CN" sz="1000" dirty="0">
                <a:latin typeface="微软雅黑" panose="020B0503020204020204" pitchFamily="34" charset="-122"/>
                <a:ea typeface="微软雅黑" panose="020B0503020204020204" pitchFamily="34" charset="-122"/>
              </a:rPr>
              <a:t>+</a:t>
            </a:r>
          </a:p>
          <a:p>
            <a:pPr algn="ctr">
              <a:lnSpc>
                <a:spcPts val="500"/>
              </a:lnSpc>
            </a:pPr>
            <a:r>
              <a:rPr lang="en-US" altLang="zh-CN" sz="1000" dirty="0" err="1">
                <a:latin typeface="微软雅黑" panose="020B0503020204020204" pitchFamily="34" charset="-122"/>
                <a:ea typeface="微软雅黑" panose="020B0503020204020204" pitchFamily="34" charset="-122"/>
              </a:rPr>
              <a:t>mtd</a:t>
            </a:r>
            <a:endParaRPr lang="zh-CN" altLang="en-US" sz="1000" dirty="0">
              <a:latin typeface="微软雅黑" panose="020B0503020204020204" pitchFamily="34" charset="-122"/>
              <a:ea typeface="微软雅黑" panose="020B0503020204020204" pitchFamily="34" charset="-122"/>
            </a:endParaRPr>
          </a:p>
        </p:txBody>
      </p:sp>
      <p:sp>
        <p:nvSpPr>
          <p:cNvPr id="129" name="FS_fatfs"/>
          <p:cNvSpPr/>
          <p:nvPr/>
        </p:nvSpPr>
        <p:spPr>
          <a:xfrm>
            <a:off x="2060463" y="3677054"/>
            <a:ext cx="858630" cy="12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fatFS</a:t>
            </a:r>
            <a:endParaRPr lang="zh-CN" altLang="en-US" sz="700" dirty="0">
              <a:latin typeface="微软雅黑" panose="020B0503020204020204" pitchFamily="34" charset="-122"/>
              <a:ea typeface="微软雅黑" panose="020B0503020204020204" pitchFamily="34" charset="-122"/>
            </a:endParaRPr>
          </a:p>
        </p:txBody>
      </p:sp>
      <p:sp>
        <p:nvSpPr>
          <p:cNvPr id="130" name="FS_romfs"/>
          <p:cNvSpPr/>
          <p:nvPr/>
        </p:nvSpPr>
        <p:spPr>
          <a:xfrm>
            <a:off x="1124546" y="3352972"/>
            <a:ext cx="857180"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rootFS</a:t>
            </a:r>
            <a:endParaRPr lang="zh-CN" altLang="en-US" sz="1000" dirty="0">
              <a:latin typeface="微软雅黑" panose="020B0503020204020204" pitchFamily="34" charset="-122"/>
              <a:ea typeface="微软雅黑" panose="020B0503020204020204" pitchFamily="34" charset="-122"/>
            </a:endParaRPr>
          </a:p>
        </p:txBody>
      </p:sp>
      <p:sp>
        <p:nvSpPr>
          <p:cNvPr id="131" name="FS_nfs"/>
          <p:cNvSpPr/>
          <p:nvPr/>
        </p:nvSpPr>
        <p:spPr>
          <a:xfrm>
            <a:off x="2060463" y="3863996"/>
            <a:ext cx="858630" cy="12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NFS</a:t>
            </a:r>
            <a:endParaRPr lang="zh-CN" altLang="en-US" sz="1000" dirty="0">
              <a:latin typeface="微软雅黑" panose="020B0503020204020204" pitchFamily="34" charset="-122"/>
              <a:ea typeface="微软雅黑" panose="020B0503020204020204" pitchFamily="34" charset="-122"/>
            </a:endParaRPr>
          </a:p>
        </p:txBody>
      </p:sp>
      <p:sp>
        <p:nvSpPr>
          <p:cNvPr id="132" name="圆角矩形 131"/>
          <p:cNvSpPr/>
          <p:nvPr/>
        </p:nvSpPr>
        <p:spPr>
          <a:xfrm>
            <a:off x="964210" y="4440884"/>
            <a:ext cx="966267" cy="216548"/>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latin typeface="微软雅黑" panose="020B0503020204020204" pitchFamily="34" charset="-122"/>
                <a:ea typeface="微软雅黑" panose="020B0503020204020204" pitchFamily="34" charset="-122"/>
              </a:rPr>
              <a:t>nand</a:t>
            </a:r>
            <a:r>
              <a:rPr lang="en-US" altLang="zh-CN" sz="900" dirty="0">
                <a:solidFill>
                  <a:schemeClr val="bg1"/>
                </a:solidFill>
                <a:latin typeface="微软雅黑" panose="020B0503020204020204" pitchFamily="34" charset="-122"/>
                <a:ea typeface="微软雅黑" panose="020B0503020204020204" pitchFamily="34" charset="-122"/>
              </a:rPr>
              <a:t> cache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3" name="下箭头 132"/>
          <p:cNvSpPr/>
          <p:nvPr/>
        </p:nvSpPr>
        <p:spPr>
          <a:xfrm>
            <a:off x="1414645" y="4341640"/>
            <a:ext cx="94499" cy="9924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4" name="圆角矩形 133"/>
          <p:cNvSpPr/>
          <p:nvPr/>
        </p:nvSpPr>
        <p:spPr>
          <a:xfrm>
            <a:off x="2085164" y="4086286"/>
            <a:ext cx="825887" cy="264341"/>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partition</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35" name="圆角矩形 134"/>
          <p:cNvSpPr/>
          <p:nvPr/>
        </p:nvSpPr>
        <p:spPr>
          <a:xfrm>
            <a:off x="2029546" y="4446725"/>
            <a:ext cx="952561" cy="21655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disk cache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6" name="下箭头 135"/>
          <p:cNvSpPr/>
          <p:nvPr/>
        </p:nvSpPr>
        <p:spPr>
          <a:xfrm>
            <a:off x="2440723" y="4352146"/>
            <a:ext cx="112795" cy="9924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7" name="DMA"/>
          <p:cNvSpPr/>
          <p:nvPr/>
        </p:nvSpPr>
        <p:spPr>
          <a:xfrm>
            <a:off x="3805912" y="2871059"/>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DMA</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8" name="PTY"/>
          <p:cNvSpPr/>
          <p:nvPr/>
        </p:nvSpPr>
        <p:spPr>
          <a:xfrm>
            <a:off x="3805912" y="3171734"/>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PTY</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9" name="IIC"/>
          <p:cNvSpPr/>
          <p:nvPr/>
        </p:nvSpPr>
        <p:spPr>
          <a:xfrm>
            <a:off x="3805912" y="3472409"/>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IIC</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40" name="Net_Box"/>
          <p:cNvSpPr/>
          <p:nvPr/>
        </p:nvSpPr>
        <p:spPr>
          <a:xfrm>
            <a:off x="5236990" y="1010960"/>
            <a:ext cx="2477094" cy="3670426"/>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1" name="Net_Afinet_Inet6"/>
          <p:cNvGrpSpPr/>
          <p:nvPr/>
        </p:nvGrpSpPr>
        <p:grpSpPr>
          <a:xfrm>
            <a:off x="5337489" y="2681257"/>
            <a:ext cx="2254345" cy="1179466"/>
            <a:chOff x="3779911" y="3287393"/>
            <a:chExt cx="1965984" cy="1269352"/>
          </a:xfrm>
        </p:grpSpPr>
        <p:sp>
          <p:nvSpPr>
            <p:cNvPr id="142" name="矩形 141"/>
            <p:cNvSpPr/>
            <p:nvPr/>
          </p:nvSpPr>
          <p:spPr>
            <a:xfrm>
              <a:off x="3779912" y="3287393"/>
              <a:ext cx="1965983"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3" name="矩形 142"/>
            <p:cNvSpPr/>
            <p:nvPr/>
          </p:nvSpPr>
          <p:spPr>
            <a:xfrm>
              <a:off x="3779911" y="3334928"/>
              <a:ext cx="1965983" cy="213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DA8F20"/>
                  </a:solidFill>
                  <a:latin typeface="微软雅黑" panose="020B0503020204020204" pitchFamily="34" charset="-122"/>
                  <a:ea typeface="微软雅黑" panose="020B0503020204020204" pitchFamily="34" charset="-122"/>
                </a:rPr>
                <a:t>AF_INET/AF_INET6</a:t>
              </a:r>
              <a:endParaRPr lang="zh-CN" altLang="en-US" sz="1200" b="1" dirty="0">
                <a:solidFill>
                  <a:srgbClr val="DA8F20"/>
                </a:solidFill>
                <a:latin typeface="微软雅黑" panose="020B0503020204020204" pitchFamily="34" charset="-122"/>
                <a:ea typeface="微软雅黑" panose="020B0503020204020204" pitchFamily="34" charset="-122"/>
              </a:endParaRPr>
            </a:p>
          </p:txBody>
        </p:sp>
      </p:grpSp>
      <p:sp>
        <p:nvSpPr>
          <p:cNvPr id="144" name="Socket"/>
          <p:cNvSpPr/>
          <p:nvPr/>
        </p:nvSpPr>
        <p:spPr>
          <a:xfrm>
            <a:off x="5337492" y="2302825"/>
            <a:ext cx="2254344" cy="261754"/>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BSD socket</a:t>
            </a:r>
            <a:endParaRPr lang="zh-CN" altLang="en-US" sz="1200" dirty="0">
              <a:latin typeface="微软雅黑" panose="020B0503020204020204" pitchFamily="34" charset="-122"/>
              <a:ea typeface="微软雅黑" panose="020B0503020204020204" pitchFamily="34" charset="-122"/>
            </a:endParaRPr>
          </a:p>
        </p:txBody>
      </p:sp>
      <p:sp>
        <p:nvSpPr>
          <p:cNvPr id="145" name="Pint4/6"/>
          <p:cNvSpPr/>
          <p:nvPr/>
        </p:nvSpPr>
        <p:spPr>
          <a:xfrm>
            <a:off x="5712534" y="1394867"/>
            <a:ext cx="771942"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Ping4/6</a:t>
            </a:r>
            <a:endParaRPr lang="zh-CN" altLang="en-US" sz="900" dirty="0">
              <a:latin typeface="微软雅黑" panose="020B0503020204020204" pitchFamily="34" charset="-122"/>
              <a:ea typeface="微软雅黑" panose="020B0503020204020204" pitchFamily="34" charset="-122"/>
            </a:endParaRPr>
          </a:p>
        </p:txBody>
      </p:sp>
      <p:sp>
        <p:nvSpPr>
          <p:cNvPr id="146" name="IPv4/v6"/>
          <p:cNvSpPr/>
          <p:nvPr/>
        </p:nvSpPr>
        <p:spPr>
          <a:xfrm>
            <a:off x="5899472" y="3528023"/>
            <a:ext cx="1238547"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IPv4/v6</a:t>
            </a:r>
            <a:endParaRPr lang="zh-CN" altLang="en-US" sz="400" dirty="0">
              <a:latin typeface="微软雅黑" panose="020B0503020204020204" pitchFamily="34" charset="-122"/>
              <a:ea typeface="微软雅黑" panose="020B0503020204020204" pitchFamily="34" charset="-122"/>
            </a:endParaRPr>
          </a:p>
        </p:txBody>
      </p:sp>
      <p:sp>
        <p:nvSpPr>
          <p:cNvPr id="147" name="SQLite3"/>
          <p:cNvSpPr/>
          <p:nvPr/>
        </p:nvSpPr>
        <p:spPr>
          <a:xfrm>
            <a:off x="801316" y="574676"/>
            <a:ext cx="908167"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bg1"/>
                </a:solidFill>
                <a:latin typeface="微软雅黑" panose="020B0503020204020204" pitchFamily="34" charset="-122"/>
                <a:ea typeface="微软雅黑" panose="020B0503020204020204" pitchFamily="34" charset="-122"/>
              </a:rPr>
              <a:t>SQLite3</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8" name="Ini_parser"/>
          <p:cNvSpPr/>
          <p:nvPr/>
        </p:nvSpPr>
        <p:spPr>
          <a:xfrm>
            <a:off x="1778080" y="559346"/>
            <a:ext cx="908167"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latin typeface="微软雅黑" panose="020B0503020204020204" pitchFamily="34" charset="-122"/>
                <a:ea typeface="微软雅黑" panose="020B0503020204020204" pitchFamily="34" charset="-122"/>
              </a:rPr>
              <a:t>iniparser</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9" name="K_MMU"/>
          <p:cNvSpPr/>
          <p:nvPr/>
        </p:nvSpPr>
        <p:spPr>
          <a:xfrm>
            <a:off x="6389511" y="5053552"/>
            <a:ext cx="1056776"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MMU</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0" name="Ini_parser"/>
          <p:cNvSpPr/>
          <p:nvPr/>
        </p:nvSpPr>
        <p:spPr>
          <a:xfrm>
            <a:off x="2754844" y="559346"/>
            <a:ext cx="908167"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zLib</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1" name="Ini_parser"/>
          <p:cNvSpPr/>
          <p:nvPr/>
        </p:nvSpPr>
        <p:spPr>
          <a:xfrm>
            <a:off x="3731608" y="559346"/>
            <a:ext cx="908167"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miniXML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2" name="FS_romfs"/>
          <p:cNvSpPr/>
          <p:nvPr/>
        </p:nvSpPr>
        <p:spPr>
          <a:xfrm>
            <a:off x="1124546" y="3618571"/>
            <a:ext cx="857180"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procFS</a:t>
            </a:r>
            <a:endParaRPr lang="zh-CN" altLang="en-US" sz="1000" dirty="0">
              <a:latin typeface="微软雅黑" panose="020B0503020204020204" pitchFamily="34" charset="-122"/>
              <a:ea typeface="微软雅黑" panose="020B0503020204020204" pitchFamily="34" charset="-122"/>
            </a:endParaRPr>
          </a:p>
        </p:txBody>
      </p:sp>
      <p:sp>
        <p:nvSpPr>
          <p:cNvPr id="153" name="FS_fatfs"/>
          <p:cNvSpPr/>
          <p:nvPr/>
        </p:nvSpPr>
        <p:spPr>
          <a:xfrm>
            <a:off x="2060463" y="3490113"/>
            <a:ext cx="858630" cy="12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latin typeface="微软雅黑" panose="020B0503020204020204" pitchFamily="34" charset="-122"/>
                <a:ea typeface="微软雅黑" panose="020B0503020204020204" pitchFamily="34" charset="-122"/>
              </a:rPr>
              <a:t>romFS</a:t>
            </a:r>
            <a:endParaRPr lang="zh-CN" altLang="en-US" sz="700" dirty="0">
              <a:latin typeface="微软雅黑" panose="020B0503020204020204" pitchFamily="34" charset="-122"/>
              <a:ea typeface="微软雅黑" panose="020B0503020204020204" pitchFamily="34" charset="-122"/>
            </a:endParaRPr>
          </a:p>
        </p:txBody>
      </p:sp>
      <p:sp>
        <p:nvSpPr>
          <p:cNvPr id="154" name="FS_fatfs"/>
          <p:cNvSpPr/>
          <p:nvPr/>
        </p:nvSpPr>
        <p:spPr>
          <a:xfrm>
            <a:off x="2060463" y="3303172"/>
            <a:ext cx="858630" cy="12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ramFS</a:t>
            </a:r>
            <a:endParaRPr lang="zh-CN" altLang="en-US" sz="700" dirty="0">
              <a:latin typeface="微软雅黑" panose="020B0503020204020204" pitchFamily="34" charset="-122"/>
              <a:ea typeface="微软雅黑" panose="020B0503020204020204" pitchFamily="34" charset="-122"/>
            </a:endParaRPr>
          </a:p>
        </p:txBody>
      </p:sp>
      <p:sp>
        <p:nvSpPr>
          <p:cNvPr id="155" name="ATA"/>
          <p:cNvSpPr/>
          <p:nvPr/>
        </p:nvSpPr>
        <p:spPr>
          <a:xfrm>
            <a:off x="3098700" y="3773084"/>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ATA</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6" name="CAN"/>
          <p:cNvSpPr/>
          <p:nvPr/>
        </p:nvSpPr>
        <p:spPr>
          <a:xfrm>
            <a:off x="3098700" y="4073759"/>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CAN</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7" name="PCI"/>
          <p:cNvSpPr/>
          <p:nvPr/>
        </p:nvSpPr>
        <p:spPr>
          <a:xfrm>
            <a:off x="3805912" y="3773084"/>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PCI</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8" name="PIPE"/>
          <p:cNvSpPr/>
          <p:nvPr/>
        </p:nvSpPr>
        <p:spPr>
          <a:xfrm>
            <a:off x="3805912" y="4073759"/>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PIPE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9" name="Pint4/6"/>
          <p:cNvSpPr/>
          <p:nvPr/>
        </p:nvSpPr>
        <p:spPr>
          <a:xfrm>
            <a:off x="5712534" y="1878402"/>
            <a:ext cx="771942"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微软雅黑" panose="020B0503020204020204" pitchFamily="34" charset="-122"/>
                <a:ea typeface="微软雅黑" panose="020B0503020204020204" pitchFamily="34" charset="-122"/>
              </a:rPr>
              <a:t>FTP</a:t>
            </a:r>
            <a:endParaRPr lang="zh-CN" altLang="en-US" sz="900" dirty="0">
              <a:latin typeface="微软雅黑" panose="020B0503020204020204" pitchFamily="34" charset="-122"/>
              <a:ea typeface="微软雅黑" panose="020B0503020204020204" pitchFamily="34" charset="-122"/>
            </a:endParaRPr>
          </a:p>
        </p:txBody>
      </p:sp>
      <p:sp>
        <p:nvSpPr>
          <p:cNvPr id="160" name="Pint4/6"/>
          <p:cNvSpPr/>
          <p:nvPr/>
        </p:nvSpPr>
        <p:spPr>
          <a:xfrm>
            <a:off x="6652279" y="1878402"/>
            <a:ext cx="701765"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微软雅黑" panose="020B0503020204020204" pitchFamily="34" charset="-122"/>
                <a:ea typeface="微软雅黑" panose="020B0503020204020204" pitchFamily="34" charset="-122"/>
              </a:rPr>
              <a:t>syslog</a:t>
            </a:r>
            <a:endParaRPr lang="zh-CN" altLang="en-US" sz="1050" dirty="0">
              <a:latin typeface="微软雅黑" panose="020B0503020204020204" pitchFamily="34" charset="-122"/>
              <a:ea typeface="微软雅黑" panose="020B0503020204020204" pitchFamily="34" charset="-122"/>
            </a:endParaRPr>
          </a:p>
        </p:txBody>
      </p:sp>
      <p:sp>
        <p:nvSpPr>
          <p:cNvPr id="161" name="IPv4/v6"/>
          <p:cNvSpPr/>
          <p:nvPr/>
        </p:nvSpPr>
        <p:spPr>
          <a:xfrm>
            <a:off x="5537415" y="3102396"/>
            <a:ext cx="577989"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TCP</a:t>
            </a:r>
            <a:endParaRPr lang="zh-CN" altLang="en-US" sz="400" dirty="0">
              <a:latin typeface="微软雅黑" panose="020B0503020204020204" pitchFamily="34" charset="-122"/>
              <a:ea typeface="微软雅黑" panose="020B0503020204020204" pitchFamily="34" charset="-122"/>
            </a:endParaRPr>
          </a:p>
        </p:txBody>
      </p:sp>
      <p:sp>
        <p:nvSpPr>
          <p:cNvPr id="162" name="IPv4/v6"/>
          <p:cNvSpPr/>
          <p:nvPr/>
        </p:nvSpPr>
        <p:spPr>
          <a:xfrm>
            <a:off x="6841876" y="3094171"/>
            <a:ext cx="577989"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UDP</a:t>
            </a:r>
            <a:endParaRPr lang="zh-CN" altLang="en-US" sz="400" dirty="0">
              <a:latin typeface="微软雅黑" panose="020B0503020204020204" pitchFamily="34" charset="-122"/>
              <a:ea typeface="微软雅黑" panose="020B0503020204020204" pitchFamily="34" charset="-122"/>
            </a:endParaRPr>
          </a:p>
        </p:txBody>
      </p:sp>
      <p:sp>
        <p:nvSpPr>
          <p:cNvPr id="163" name="PPPoE"/>
          <p:cNvSpPr/>
          <p:nvPr/>
        </p:nvSpPr>
        <p:spPr>
          <a:xfrm>
            <a:off x="5846021" y="3986447"/>
            <a:ext cx="643927"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PPPoE</a:t>
            </a:r>
            <a:endParaRPr lang="zh-CN" altLang="en-US" sz="400" dirty="0">
              <a:latin typeface="微软雅黑" panose="020B0503020204020204" pitchFamily="34" charset="-122"/>
              <a:ea typeface="微软雅黑" panose="020B0503020204020204" pitchFamily="34" charset="-122"/>
            </a:endParaRPr>
          </a:p>
        </p:txBody>
      </p:sp>
      <p:sp>
        <p:nvSpPr>
          <p:cNvPr id="164" name="PPP"/>
          <p:cNvSpPr/>
          <p:nvPr/>
        </p:nvSpPr>
        <p:spPr>
          <a:xfrm>
            <a:off x="6638109" y="3986447"/>
            <a:ext cx="643927"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PPP</a:t>
            </a:r>
            <a:endParaRPr lang="zh-CN" altLang="en-US" sz="400" dirty="0">
              <a:latin typeface="微软雅黑" panose="020B0503020204020204" pitchFamily="34" charset="-122"/>
              <a:ea typeface="微软雅黑" panose="020B0503020204020204" pitchFamily="34" charset="-122"/>
            </a:endParaRPr>
          </a:p>
        </p:txBody>
      </p:sp>
      <p:sp>
        <p:nvSpPr>
          <p:cNvPr id="165" name="K_C++"/>
          <p:cNvSpPr/>
          <p:nvPr/>
        </p:nvSpPr>
        <p:spPr>
          <a:xfrm>
            <a:off x="6383200" y="5406472"/>
            <a:ext cx="1056776" cy="313200"/>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微软雅黑" panose="020B0503020204020204" pitchFamily="34" charset="-122"/>
                <a:ea typeface="微软雅黑" panose="020B0503020204020204" pitchFamily="34" charset="-122"/>
              </a:rPr>
              <a:t>C++</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6" name="DMA"/>
          <p:cNvSpPr/>
          <p:nvPr/>
        </p:nvSpPr>
        <p:spPr>
          <a:xfrm>
            <a:off x="4504497" y="2871059"/>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SHM</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67" name="PTY"/>
          <p:cNvSpPr/>
          <p:nvPr/>
        </p:nvSpPr>
        <p:spPr>
          <a:xfrm>
            <a:off x="4504497" y="3171734"/>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SD</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68" name="IIC"/>
          <p:cNvSpPr/>
          <p:nvPr/>
        </p:nvSpPr>
        <p:spPr>
          <a:xfrm>
            <a:off x="4504497" y="3472409"/>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BLOCK</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69" name="PCI"/>
          <p:cNvSpPr/>
          <p:nvPr/>
        </p:nvSpPr>
        <p:spPr>
          <a:xfrm>
            <a:off x="4504497" y="3773084"/>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a:solidFill>
                  <a:schemeClr val="bg1"/>
                </a:solidFill>
                <a:latin typeface="微软雅黑" panose="020B0503020204020204" pitchFamily="34" charset="-122"/>
                <a:ea typeface="微软雅黑" panose="020B0503020204020204" pitchFamily="34" charset="-122"/>
              </a:rPr>
              <a:t>Keyboard</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70" name="PIPE"/>
          <p:cNvSpPr/>
          <p:nvPr/>
        </p:nvSpPr>
        <p:spPr>
          <a:xfrm>
            <a:off x="4504497" y="4073759"/>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Mouse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71" name="CAN"/>
          <p:cNvSpPr/>
          <p:nvPr/>
        </p:nvSpPr>
        <p:spPr>
          <a:xfrm>
            <a:off x="3098700" y="4374435"/>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MII</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72" name="PIPE"/>
          <p:cNvSpPr/>
          <p:nvPr/>
        </p:nvSpPr>
        <p:spPr>
          <a:xfrm>
            <a:off x="3805912" y="4374435"/>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GRAPH</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73" name="PIPE"/>
          <p:cNvSpPr/>
          <p:nvPr/>
        </p:nvSpPr>
        <p:spPr>
          <a:xfrm>
            <a:off x="4504497" y="4374435"/>
            <a:ext cx="660485"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微软雅黑" panose="020B0503020204020204" pitchFamily="34" charset="-122"/>
                <a:ea typeface="微软雅黑" panose="020B0503020204020204" pitchFamily="34" charset="-122"/>
              </a:rPr>
              <a: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74" name="IO_select"/>
          <p:cNvSpPr/>
          <p:nvPr/>
        </p:nvSpPr>
        <p:spPr>
          <a:xfrm>
            <a:off x="842026" y="2158349"/>
            <a:ext cx="887114"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select</a:t>
            </a:r>
            <a:endParaRPr lang="zh-CN" altLang="en-US" sz="800" dirty="0">
              <a:latin typeface="微软雅黑" panose="020B0503020204020204" pitchFamily="34" charset="-122"/>
              <a:ea typeface="微软雅黑" panose="020B0503020204020204" pitchFamily="34" charset="-122"/>
            </a:endParaRPr>
          </a:p>
        </p:txBody>
      </p:sp>
      <p:sp>
        <p:nvSpPr>
          <p:cNvPr id="175" name="IO_timerfd"/>
          <p:cNvSpPr/>
          <p:nvPr/>
        </p:nvSpPr>
        <p:spPr>
          <a:xfrm>
            <a:off x="842026" y="2427762"/>
            <a:ext cx="887114"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timerfd</a:t>
            </a:r>
            <a:endParaRPr lang="zh-CN" altLang="en-US" sz="800" dirty="0">
              <a:latin typeface="微软雅黑" panose="020B0503020204020204" pitchFamily="34" charset="-122"/>
              <a:ea typeface="微软雅黑" panose="020B0503020204020204" pitchFamily="34" charset="-122"/>
            </a:endParaRPr>
          </a:p>
        </p:txBody>
      </p:sp>
      <p:sp>
        <p:nvSpPr>
          <p:cNvPr id="176" name="IO_poll"/>
          <p:cNvSpPr/>
          <p:nvPr/>
        </p:nvSpPr>
        <p:spPr>
          <a:xfrm>
            <a:off x="1964155" y="2166348"/>
            <a:ext cx="887114"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poll</a:t>
            </a:r>
            <a:endParaRPr lang="zh-CN" altLang="en-US" sz="800" dirty="0">
              <a:latin typeface="微软雅黑" panose="020B0503020204020204" pitchFamily="34" charset="-122"/>
              <a:ea typeface="微软雅黑" panose="020B0503020204020204" pitchFamily="34" charset="-122"/>
            </a:endParaRPr>
          </a:p>
        </p:txBody>
      </p:sp>
      <p:sp>
        <p:nvSpPr>
          <p:cNvPr id="177" name="IO_signalfd"/>
          <p:cNvSpPr/>
          <p:nvPr/>
        </p:nvSpPr>
        <p:spPr>
          <a:xfrm>
            <a:off x="1964155" y="2435761"/>
            <a:ext cx="887114"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signalfd</a:t>
            </a:r>
            <a:endParaRPr lang="zh-CN" altLang="en-US" sz="800" dirty="0">
              <a:latin typeface="微软雅黑" panose="020B0503020204020204" pitchFamily="34" charset="-122"/>
              <a:ea typeface="微软雅黑" panose="020B0503020204020204" pitchFamily="34" charset="-122"/>
            </a:endParaRPr>
          </a:p>
        </p:txBody>
      </p:sp>
      <p:sp>
        <p:nvSpPr>
          <p:cNvPr id="178" name="IO_epoll"/>
          <p:cNvSpPr/>
          <p:nvPr/>
        </p:nvSpPr>
        <p:spPr>
          <a:xfrm>
            <a:off x="3086284" y="2166348"/>
            <a:ext cx="887114"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epoll</a:t>
            </a:r>
            <a:endParaRPr lang="zh-CN" altLang="en-US" sz="800" dirty="0">
              <a:latin typeface="微软雅黑" panose="020B0503020204020204" pitchFamily="34" charset="-122"/>
              <a:ea typeface="微软雅黑" panose="020B0503020204020204" pitchFamily="34" charset="-122"/>
            </a:endParaRPr>
          </a:p>
        </p:txBody>
      </p:sp>
      <p:sp>
        <p:nvSpPr>
          <p:cNvPr id="179" name="IO_power"/>
          <p:cNvSpPr/>
          <p:nvPr/>
        </p:nvSpPr>
        <p:spPr>
          <a:xfrm>
            <a:off x="3086284" y="2435761"/>
            <a:ext cx="887114"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Power</a:t>
            </a:r>
            <a:endParaRPr lang="zh-CN" altLang="en-US" sz="800" dirty="0">
              <a:latin typeface="微软雅黑" panose="020B0503020204020204" pitchFamily="34" charset="-122"/>
              <a:ea typeface="微软雅黑" panose="020B0503020204020204" pitchFamily="34" charset="-122"/>
            </a:endParaRPr>
          </a:p>
        </p:txBody>
      </p:sp>
      <p:sp>
        <p:nvSpPr>
          <p:cNvPr id="180" name="IO_eventfd"/>
          <p:cNvSpPr/>
          <p:nvPr/>
        </p:nvSpPr>
        <p:spPr>
          <a:xfrm>
            <a:off x="4208412" y="2159682"/>
            <a:ext cx="887114"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eventfd</a:t>
            </a:r>
            <a:endParaRPr lang="zh-CN" altLang="en-US" sz="800" dirty="0">
              <a:latin typeface="微软雅黑" panose="020B0503020204020204" pitchFamily="34" charset="-122"/>
              <a:ea typeface="微软雅黑" panose="020B0503020204020204" pitchFamily="34" charset="-122"/>
            </a:endParaRPr>
          </a:p>
        </p:txBody>
      </p:sp>
      <p:sp>
        <p:nvSpPr>
          <p:cNvPr id="181" name="IO_hotplug"/>
          <p:cNvSpPr/>
          <p:nvPr/>
        </p:nvSpPr>
        <p:spPr>
          <a:xfrm>
            <a:off x="4208412" y="2429095"/>
            <a:ext cx="887114"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Hotplug</a:t>
            </a:r>
            <a:endParaRPr lang="zh-CN" altLang="en-US" sz="800" dirty="0">
              <a:latin typeface="微软雅黑" panose="020B0503020204020204" pitchFamily="34" charset="-122"/>
              <a:ea typeface="微软雅黑" panose="020B0503020204020204" pitchFamily="34" charset="-122"/>
            </a:endParaRPr>
          </a:p>
        </p:txBody>
      </p:sp>
      <p:sp>
        <p:nvSpPr>
          <p:cNvPr id="182" name="VPN"/>
          <p:cNvSpPr/>
          <p:nvPr/>
        </p:nvSpPr>
        <p:spPr>
          <a:xfrm>
            <a:off x="5846021" y="4346487"/>
            <a:ext cx="643927"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VPN</a:t>
            </a:r>
            <a:endParaRPr lang="zh-CN" altLang="en-US" sz="400" dirty="0">
              <a:latin typeface="微软雅黑" panose="020B0503020204020204" pitchFamily="34" charset="-122"/>
              <a:ea typeface="微软雅黑" panose="020B0503020204020204" pitchFamily="34" charset="-122"/>
            </a:endParaRPr>
          </a:p>
        </p:txBody>
      </p:sp>
      <p:sp>
        <p:nvSpPr>
          <p:cNvPr id="183" name="NAT"/>
          <p:cNvSpPr/>
          <p:nvPr/>
        </p:nvSpPr>
        <p:spPr>
          <a:xfrm>
            <a:off x="6638109" y="4346487"/>
            <a:ext cx="643927"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NAT</a:t>
            </a:r>
            <a:endParaRPr lang="zh-CN" altLang="en-US" sz="400" dirty="0">
              <a:latin typeface="微软雅黑" panose="020B0503020204020204" pitchFamily="34" charset="-122"/>
              <a:ea typeface="微软雅黑" panose="020B0503020204020204" pitchFamily="34" charset="-122"/>
            </a:endParaRPr>
          </a:p>
        </p:txBody>
      </p:sp>
      <p:sp>
        <p:nvSpPr>
          <p:cNvPr id="184" name="Pint4/6"/>
          <p:cNvSpPr/>
          <p:nvPr/>
        </p:nvSpPr>
        <p:spPr>
          <a:xfrm>
            <a:off x="6652279" y="1394867"/>
            <a:ext cx="701765"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微软雅黑" panose="020B0503020204020204" pitchFamily="34" charset="-122"/>
                <a:ea typeface="微软雅黑" panose="020B0503020204020204" pitchFamily="34" charset="-122"/>
              </a:rPr>
              <a:t>Telnet</a:t>
            </a:r>
            <a:endParaRPr lang="zh-CN" altLang="en-US" sz="1050" dirty="0">
              <a:latin typeface="微软雅黑" panose="020B0503020204020204" pitchFamily="34" charset="-122"/>
              <a:ea typeface="微软雅黑" panose="020B0503020204020204" pitchFamily="34" charset="-122"/>
            </a:endParaRPr>
          </a:p>
        </p:txBody>
      </p:sp>
      <p:sp>
        <p:nvSpPr>
          <p:cNvPr id="185" name="A_FFmpeg"/>
          <p:cNvSpPr/>
          <p:nvPr/>
        </p:nvSpPr>
        <p:spPr>
          <a:xfrm>
            <a:off x="4708372" y="559346"/>
            <a:ext cx="908167"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FFmpeg</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6" name="A_STL"/>
          <p:cNvSpPr/>
          <p:nvPr/>
        </p:nvSpPr>
        <p:spPr>
          <a:xfrm>
            <a:off x="5685136" y="559346"/>
            <a:ext cx="908167"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STL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7" name="A_SDL"/>
          <p:cNvSpPr/>
          <p:nvPr/>
        </p:nvSpPr>
        <p:spPr>
          <a:xfrm>
            <a:off x="6661901" y="559346"/>
            <a:ext cx="908167"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SDL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8" name="P_pthread"/>
          <p:cNvSpPr/>
          <p:nvPr/>
        </p:nvSpPr>
        <p:spPr>
          <a:xfrm>
            <a:off x="842027" y="1293221"/>
            <a:ext cx="666502"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pthread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89" name="P_dlllib"/>
          <p:cNvSpPr/>
          <p:nvPr/>
        </p:nvSpPr>
        <p:spPr>
          <a:xfrm>
            <a:off x="842026" y="1562634"/>
            <a:ext cx="666502"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dll</a:t>
            </a:r>
            <a:r>
              <a:rPr lang="en-US" altLang="zh-CN" sz="800" dirty="0">
                <a:solidFill>
                  <a:schemeClr val="bg1"/>
                </a:solidFill>
                <a:latin typeface="微软雅黑" panose="020B0503020204020204" pitchFamily="34" charset="-122"/>
                <a:ea typeface="微软雅黑" panose="020B0503020204020204" pitchFamily="34" charset="-122"/>
              </a:rPr>
              <a:t> lib</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0" name="P_semaphore"/>
          <p:cNvSpPr/>
          <p:nvPr/>
        </p:nvSpPr>
        <p:spPr>
          <a:xfrm>
            <a:off x="1710031" y="1299955"/>
            <a:ext cx="802944"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semaphore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1" name="P_asyncIo"/>
          <p:cNvSpPr/>
          <p:nvPr/>
        </p:nvSpPr>
        <p:spPr>
          <a:xfrm>
            <a:off x="1710030" y="1569368"/>
            <a:ext cx="802944"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async</a:t>
            </a:r>
            <a:r>
              <a:rPr lang="en-US" altLang="zh-CN" sz="800" dirty="0">
                <a:solidFill>
                  <a:schemeClr val="bg1"/>
                </a:solidFill>
                <a:latin typeface="微软雅黑" panose="020B0503020204020204" pitchFamily="34" charset="-122"/>
                <a:ea typeface="微软雅黑" panose="020B0503020204020204" pitchFamily="34" charset="-122"/>
              </a:rPr>
              <a:t> 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2" name="P_sched"/>
          <p:cNvSpPr/>
          <p:nvPr/>
        </p:nvSpPr>
        <p:spPr>
          <a:xfrm>
            <a:off x="2714477" y="1299955"/>
            <a:ext cx="666502"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sched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3" name="P_mulIo"/>
          <p:cNvSpPr/>
          <p:nvPr/>
        </p:nvSpPr>
        <p:spPr>
          <a:xfrm>
            <a:off x="2714476" y="1569368"/>
            <a:ext cx="666502"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multi 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4" name="P_mqueue"/>
          <p:cNvSpPr/>
          <p:nvPr/>
        </p:nvSpPr>
        <p:spPr>
          <a:xfrm>
            <a:off x="3582481" y="1299955"/>
            <a:ext cx="666502"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mqueue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5" name="P_spwan"/>
          <p:cNvSpPr/>
          <p:nvPr/>
        </p:nvSpPr>
        <p:spPr>
          <a:xfrm>
            <a:off x="3582480" y="1569368"/>
            <a:ext cx="666502"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spwan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6" name="P_mman"/>
          <p:cNvSpPr/>
          <p:nvPr/>
        </p:nvSpPr>
        <p:spPr>
          <a:xfrm>
            <a:off x="4450486" y="1299955"/>
            <a:ext cx="666502"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mman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7" name="P_fnmatch"/>
          <p:cNvSpPr/>
          <p:nvPr/>
        </p:nvSpPr>
        <p:spPr>
          <a:xfrm>
            <a:off x="4450486" y="1569368"/>
            <a:ext cx="666502"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fnmatch</a:t>
            </a:r>
            <a:endParaRPr lang="zh-CN" altLang="en-US" sz="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ppt_x"/>
                                          </p:val>
                                        </p:tav>
                                        <p:tav tm="100000">
                                          <p:val>
                                            <p:strVal val="#ppt_x"/>
                                          </p:val>
                                        </p:tav>
                                      </p:tavLst>
                                    </p:anim>
                                    <p:anim calcmode="lin" valueType="num">
                                      <p:cBhvr additive="base">
                                        <p:cTn id="8" dur="500" fill="hold"/>
                                        <p:tgtEl>
                                          <p:spTgt spid="122"/>
                                        </p:tgtEl>
                                        <p:attrNameLst>
                                          <p:attrName>ppt_y</p:attrName>
                                        </p:attrNameLst>
                                      </p:cBhvr>
                                      <p:tavLst>
                                        <p:tav tm="0">
                                          <p:val>
                                            <p:strVal val="1+#ppt_h/2"/>
                                          </p:val>
                                        </p:tav>
                                        <p:tav tm="100000">
                                          <p:val>
                                            <p:strVal val="#ppt_y"/>
                                          </p:val>
                                        </p:tav>
                                      </p:tavLst>
                                    </p:anim>
                                  </p:childTnLst>
                                </p:cTn>
                              </p:par>
                              <p:par>
                                <p:cTn id="9" presetID="9" presetClass="emph" presetSubtype="0" grpId="0" nodeType="withEffect">
                                  <p:stCondLst>
                                    <p:cond delay="0"/>
                                  </p:stCondLst>
                                  <p:childTnLst>
                                    <p:set>
                                      <p:cBhvr rctx="PPT">
                                        <p:cTn id="10" dur="600"/>
                                        <p:tgtEl>
                                          <p:spTgt spid="174"/>
                                        </p:tgtEl>
                                        <p:attrNameLst>
                                          <p:attrName>style.opacity</p:attrName>
                                        </p:attrNameLst>
                                      </p:cBhvr>
                                      <p:to>
                                        <p:strVal val="0"/>
                                      </p:to>
                                    </p:set>
                                    <p:animEffect filter="image" prLst="opacity: 0">
                                      <p:cBhvr rctx="IE">
                                        <p:cTn id="11" dur="600"/>
                                        <p:tgtEl>
                                          <p:spTgt spid="174"/>
                                        </p:tgtEl>
                                      </p:cBhvr>
                                    </p:animEffect>
                                  </p:childTnLst>
                                </p:cTn>
                              </p:par>
                              <p:par>
                                <p:cTn id="12" presetID="0" presetClass="path" presetSubtype="0" accel="50000" decel="50000" fill="hold" grpId="1" nodeType="withEffect">
                                  <p:stCondLst>
                                    <p:cond delay="600"/>
                                  </p:stCondLst>
                                  <p:childTnLst>
                                    <p:animMotion origin="layout" path="M -5.55556E-7 -2.82905E-6 L 0.59063 -0.14688 " pathEditMode="relative" ptsTypes="AA">
                                      <p:cBhvr>
                                        <p:cTn id="13" dur="200" spd="-100000" fill="hold"/>
                                        <p:tgtEl>
                                          <p:spTgt spid="174"/>
                                        </p:tgtEl>
                                        <p:attrNameLst>
                                          <p:attrName>ppt_x</p:attrName>
                                          <p:attrName>ppt_y</p:attrName>
                                        </p:attrNameLst>
                                      </p:cBhvr>
                                    </p:animMotion>
                                  </p:childTnLst>
                                </p:cTn>
                              </p:par>
                              <p:par>
                                <p:cTn id="14" presetID="9" presetClass="emph" presetSubtype="0" grpId="0" nodeType="withEffect">
                                  <p:stCondLst>
                                    <p:cond delay="0"/>
                                  </p:stCondLst>
                                  <p:childTnLst>
                                    <p:set>
                                      <p:cBhvr rctx="PPT">
                                        <p:cTn id="15" dur="800"/>
                                        <p:tgtEl>
                                          <p:spTgt spid="176"/>
                                        </p:tgtEl>
                                        <p:attrNameLst>
                                          <p:attrName>style.opacity</p:attrName>
                                        </p:attrNameLst>
                                      </p:cBhvr>
                                      <p:to>
                                        <p:strVal val="0"/>
                                      </p:to>
                                    </p:set>
                                    <p:animEffect filter="image" prLst="opacity: 0">
                                      <p:cBhvr rctx="IE">
                                        <p:cTn id="16" dur="800"/>
                                        <p:tgtEl>
                                          <p:spTgt spid="176"/>
                                        </p:tgtEl>
                                      </p:cBhvr>
                                    </p:animEffect>
                                  </p:childTnLst>
                                </p:cTn>
                              </p:par>
                              <p:par>
                                <p:cTn id="17" presetID="0" presetClass="path" presetSubtype="0" accel="50000" decel="50000" fill="hold" grpId="1" nodeType="withEffect">
                                  <p:stCondLst>
                                    <p:cond delay="800"/>
                                  </p:stCondLst>
                                  <p:childTnLst>
                                    <p:animMotion origin="layout" path="M -7.5E-6 -2.82905E-6 L 0.5434 -0.13648 " pathEditMode="relative" ptsTypes="AA">
                                      <p:cBhvr>
                                        <p:cTn id="18" dur="200" spd="-100000" fill="hold"/>
                                        <p:tgtEl>
                                          <p:spTgt spid="176"/>
                                        </p:tgtEl>
                                        <p:attrNameLst>
                                          <p:attrName>ppt_x</p:attrName>
                                          <p:attrName>ppt_y</p:attrName>
                                        </p:attrNameLst>
                                      </p:cBhvr>
                                    </p:animMotion>
                                  </p:childTnLst>
                                </p:cTn>
                              </p:par>
                              <p:par>
                                <p:cTn id="19" presetID="9" presetClass="emph" presetSubtype="0" grpId="0" nodeType="withEffect">
                                  <p:stCondLst>
                                    <p:cond delay="0"/>
                                  </p:stCondLst>
                                  <p:childTnLst>
                                    <p:set>
                                      <p:cBhvr rctx="PPT">
                                        <p:cTn id="20" dur="1000"/>
                                        <p:tgtEl>
                                          <p:spTgt spid="178"/>
                                        </p:tgtEl>
                                        <p:attrNameLst>
                                          <p:attrName>style.opacity</p:attrName>
                                        </p:attrNameLst>
                                      </p:cBhvr>
                                      <p:to>
                                        <p:strVal val="0"/>
                                      </p:to>
                                    </p:set>
                                    <p:animEffect filter="image" prLst="opacity: 0">
                                      <p:cBhvr rctx="IE">
                                        <p:cTn id="21" dur="1000"/>
                                        <p:tgtEl>
                                          <p:spTgt spid="178"/>
                                        </p:tgtEl>
                                      </p:cBhvr>
                                    </p:animEffect>
                                  </p:childTnLst>
                                </p:cTn>
                              </p:par>
                              <p:par>
                                <p:cTn id="22" presetID="0" presetClass="path" presetSubtype="0" accel="50000" decel="50000" fill="hold" grpId="1" nodeType="withEffect">
                                  <p:stCondLst>
                                    <p:cond delay="1000"/>
                                  </p:stCondLst>
                                  <p:childTnLst>
                                    <p:animMotion origin="layout" path="M -4.44444E-6 -2.82905E-6 L 0.49601 -0.12583 " pathEditMode="relative" ptsTypes="AA">
                                      <p:cBhvr>
                                        <p:cTn id="23" dur="200" spd="-100000" fill="hold"/>
                                        <p:tgtEl>
                                          <p:spTgt spid="178"/>
                                        </p:tgtEl>
                                        <p:attrNameLst>
                                          <p:attrName>ppt_x</p:attrName>
                                          <p:attrName>ppt_y</p:attrName>
                                        </p:attrNameLst>
                                      </p:cBhvr>
                                    </p:animMotion>
                                  </p:childTnLst>
                                </p:cTn>
                              </p:par>
                              <p:par>
                                <p:cTn id="24" presetID="9" presetClass="emph" presetSubtype="0" grpId="0" nodeType="withEffect">
                                  <p:stCondLst>
                                    <p:cond delay="0"/>
                                  </p:stCondLst>
                                  <p:childTnLst>
                                    <p:set>
                                      <p:cBhvr rctx="PPT">
                                        <p:cTn id="25" dur="1200"/>
                                        <p:tgtEl>
                                          <p:spTgt spid="180"/>
                                        </p:tgtEl>
                                        <p:attrNameLst>
                                          <p:attrName>style.opacity</p:attrName>
                                        </p:attrNameLst>
                                      </p:cBhvr>
                                      <p:to>
                                        <p:strVal val="0"/>
                                      </p:to>
                                    </p:set>
                                    <p:animEffect filter="image" prLst="opacity: 0">
                                      <p:cBhvr rctx="IE">
                                        <p:cTn id="26" dur="1200"/>
                                        <p:tgtEl>
                                          <p:spTgt spid="180"/>
                                        </p:tgtEl>
                                      </p:cBhvr>
                                    </p:animEffect>
                                  </p:childTnLst>
                                </p:cTn>
                              </p:par>
                              <p:par>
                                <p:cTn id="27" presetID="0" presetClass="path" presetSubtype="0" accel="50000" decel="50000" fill="hold" grpId="1" nodeType="withEffect">
                                  <p:stCondLst>
                                    <p:cond delay="1200"/>
                                  </p:stCondLst>
                                  <p:childTnLst>
                                    <p:animMotion origin="layout" path="M -1.38889E-6 -2.26694E-6 L 0.45677 -0.11543 " pathEditMode="relative" ptsTypes="AA">
                                      <p:cBhvr>
                                        <p:cTn id="28" dur="200" spd="-100000" fill="hold"/>
                                        <p:tgtEl>
                                          <p:spTgt spid="180"/>
                                        </p:tgtEl>
                                        <p:attrNameLst>
                                          <p:attrName>ppt_x</p:attrName>
                                          <p:attrName>ppt_y</p:attrName>
                                        </p:attrNameLst>
                                      </p:cBhvr>
                                    </p:animMotion>
                                  </p:childTnLst>
                                </p:cTn>
                              </p:par>
                              <p:par>
                                <p:cTn id="29" presetID="9" presetClass="emph" presetSubtype="0" grpId="0" nodeType="withEffect">
                                  <p:stCondLst>
                                    <p:cond delay="0"/>
                                  </p:stCondLst>
                                  <p:childTnLst>
                                    <p:set>
                                      <p:cBhvr rctx="PPT">
                                        <p:cTn id="30" dur="1300"/>
                                        <p:tgtEl>
                                          <p:spTgt spid="175"/>
                                        </p:tgtEl>
                                        <p:attrNameLst>
                                          <p:attrName>style.opacity</p:attrName>
                                        </p:attrNameLst>
                                      </p:cBhvr>
                                      <p:to>
                                        <p:strVal val="0"/>
                                      </p:to>
                                    </p:set>
                                    <p:animEffect filter="image" prLst="opacity: 0">
                                      <p:cBhvr rctx="IE">
                                        <p:cTn id="31" dur="1300"/>
                                        <p:tgtEl>
                                          <p:spTgt spid="175"/>
                                        </p:tgtEl>
                                      </p:cBhvr>
                                    </p:animEffect>
                                  </p:childTnLst>
                                </p:cTn>
                              </p:par>
                              <p:par>
                                <p:cTn id="32" presetID="0" presetClass="path" presetSubtype="0" accel="50000" decel="50000" fill="hold" grpId="1" nodeType="withEffect">
                                  <p:stCondLst>
                                    <p:cond delay="1300"/>
                                  </p:stCondLst>
                                  <p:childTnLst>
                                    <p:animMotion origin="layout" path="M -5.55556E-7 -4.90863E-6 L 0.55921 0.1573 " pathEditMode="relative" ptsTypes="AA">
                                      <p:cBhvr>
                                        <p:cTn id="33" dur="200" spd="-100000" fill="hold"/>
                                        <p:tgtEl>
                                          <p:spTgt spid="175"/>
                                        </p:tgtEl>
                                        <p:attrNameLst>
                                          <p:attrName>ppt_x</p:attrName>
                                          <p:attrName>ppt_y</p:attrName>
                                        </p:attrNameLst>
                                      </p:cBhvr>
                                    </p:animMotion>
                                  </p:childTnLst>
                                </p:cTn>
                              </p:par>
                              <p:par>
                                <p:cTn id="34" presetID="9" presetClass="emph" presetSubtype="0" grpId="0" nodeType="withEffect">
                                  <p:stCondLst>
                                    <p:cond delay="0"/>
                                  </p:stCondLst>
                                  <p:childTnLst>
                                    <p:set>
                                      <p:cBhvr rctx="PPT">
                                        <p:cTn id="35" dur="1500"/>
                                        <p:tgtEl>
                                          <p:spTgt spid="177"/>
                                        </p:tgtEl>
                                        <p:attrNameLst>
                                          <p:attrName>style.opacity</p:attrName>
                                        </p:attrNameLst>
                                      </p:cBhvr>
                                      <p:to>
                                        <p:strVal val="0"/>
                                      </p:to>
                                    </p:set>
                                    <p:animEffect filter="image" prLst="opacity: 0">
                                      <p:cBhvr rctx="IE">
                                        <p:cTn id="36" dur="1500"/>
                                        <p:tgtEl>
                                          <p:spTgt spid="177"/>
                                        </p:tgtEl>
                                      </p:cBhvr>
                                    </p:animEffect>
                                  </p:childTnLst>
                                </p:cTn>
                              </p:par>
                              <p:par>
                                <p:cTn id="37" presetID="0" presetClass="path" presetSubtype="0" accel="50000" decel="50000" fill="hold" grpId="1" nodeType="withEffect">
                                  <p:stCondLst>
                                    <p:cond delay="1500"/>
                                  </p:stCondLst>
                                  <p:childTnLst>
                                    <p:animMotion origin="layout" path="M -5E-6 -4.1499E-6 L 0.51962 0.14689 " pathEditMode="relative" ptsTypes="AA">
                                      <p:cBhvr>
                                        <p:cTn id="38" dur="300" spd="-100000" fill="hold"/>
                                        <p:tgtEl>
                                          <p:spTgt spid="177"/>
                                        </p:tgtEl>
                                        <p:attrNameLst>
                                          <p:attrName>ppt_x</p:attrName>
                                          <p:attrName>ppt_y</p:attrName>
                                        </p:attrNameLst>
                                      </p:cBhvr>
                                    </p:animMotion>
                                  </p:childTnLst>
                                </p:cTn>
                              </p:par>
                              <p:par>
                                <p:cTn id="39" presetID="9" presetClass="emph" presetSubtype="0" grpId="0" nodeType="withEffect">
                                  <p:stCondLst>
                                    <p:cond delay="0"/>
                                  </p:stCondLst>
                                  <p:childTnLst>
                                    <p:set>
                                      <p:cBhvr rctx="PPT">
                                        <p:cTn id="40" dur="1800"/>
                                        <p:tgtEl>
                                          <p:spTgt spid="179"/>
                                        </p:tgtEl>
                                        <p:attrNameLst>
                                          <p:attrName>style.opacity</p:attrName>
                                        </p:attrNameLst>
                                      </p:cBhvr>
                                      <p:to>
                                        <p:strVal val="0"/>
                                      </p:to>
                                    </p:set>
                                    <p:animEffect filter="image" prLst="opacity: 0">
                                      <p:cBhvr rctx="IE">
                                        <p:cTn id="41" dur="1800"/>
                                        <p:tgtEl>
                                          <p:spTgt spid="179"/>
                                        </p:tgtEl>
                                      </p:cBhvr>
                                    </p:animEffect>
                                  </p:childTnLst>
                                </p:cTn>
                              </p:par>
                              <p:par>
                                <p:cTn id="42" presetID="0" presetClass="path" presetSubtype="0" accel="50000" decel="50000" fill="hold" grpId="1" nodeType="withEffect">
                                  <p:stCondLst>
                                    <p:cond delay="1800"/>
                                  </p:stCondLst>
                                  <p:childTnLst>
                                    <p:animMotion origin="layout" path="M 1.66667E-6 -4.1499E-6 L 0.49618 0.13648 " pathEditMode="relative" ptsTypes="AA">
                                      <p:cBhvr>
                                        <p:cTn id="43" dur="200" spd="-100000" fill="hold"/>
                                        <p:tgtEl>
                                          <p:spTgt spid="179"/>
                                        </p:tgtEl>
                                        <p:attrNameLst>
                                          <p:attrName>ppt_x</p:attrName>
                                          <p:attrName>ppt_y</p:attrName>
                                        </p:attrNameLst>
                                      </p:cBhvr>
                                    </p:animMotion>
                                  </p:childTnLst>
                                </p:cTn>
                              </p:par>
                              <p:par>
                                <p:cTn id="44" presetID="9" presetClass="emph" presetSubtype="0" grpId="0" nodeType="withEffect">
                                  <p:stCondLst>
                                    <p:cond delay="0"/>
                                  </p:stCondLst>
                                  <p:childTnLst>
                                    <p:set>
                                      <p:cBhvr rctx="PPT">
                                        <p:cTn id="45" dur="2000"/>
                                        <p:tgtEl>
                                          <p:spTgt spid="181"/>
                                        </p:tgtEl>
                                        <p:attrNameLst>
                                          <p:attrName>style.opacity</p:attrName>
                                        </p:attrNameLst>
                                      </p:cBhvr>
                                      <p:to>
                                        <p:strVal val="0"/>
                                      </p:to>
                                    </p:set>
                                    <p:animEffect filter="image" prLst="opacity: 0">
                                      <p:cBhvr rctx="IE">
                                        <p:cTn id="46" dur="2000"/>
                                        <p:tgtEl>
                                          <p:spTgt spid="181"/>
                                        </p:tgtEl>
                                      </p:cBhvr>
                                    </p:animEffect>
                                  </p:childTnLst>
                                </p:cTn>
                              </p:par>
                              <p:par>
                                <p:cTn id="47" presetID="0" presetClass="path" presetSubtype="0" accel="50000" decel="50000" fill="hold" grpId="1" nodeType="withEffect">
                                  <p:stCondLst>
                                    <p:cond delay="2000"/>
                                  </p:stCondLst>
                                  <p:childTnLst>
                                    <p:animMotion origin="layout" path="M -7.5E-6 -4.1499E-6 L 0.46458 0.12607 " pathEditMode="relative" ptsTypes="AA">
                                      <p:cBhvr>
                                        <p:cTn id="48" dur="200" spd="-100000" fill="hold"/>
                                        <p:tgtEl>
                                          <p:spTgt spid="181"/>
                                        </p:tgtEl>
                                        <p:attrNameLst>
                                          <p:attrName>ppt_x</p:attrName>
                                          <p:attrName>ppt_y</p:attrName>
                                        </p:attrNameLst>
                                      </p:cBhvr>
                                    </p:animMotion>
                                  </p:childTnLst>
                                </p:cTn>
                              </p:par>
                              <p:par>
                                <p:cTn id="49" presetID="26" presetClass="emph" presetSubtype="0" fill="hold" nodeType="withEffect">
                                  <p:stCondLst>
                                    <p:cond delay="2200"/>
                                  </p:stCondLst>
                                  <p:childTnLst>
                                    <p:animEffect transition="out" filter="fade">
                                      <p:cBhvr>
                                        <p:cTn id="50" dur="500" tmFilter="0, 0; .2, .5; .8, .5; 1, 0"/>
                                        <p:tgtEl>
                                          <p:spTgt spid="100"/>
                                        </p:tgtEl>
                                      </p:cBhvr>
                                    </p:animEffect>
                                    <p:animScale>
                                      <p:cBhvr>
                                        <p:cTn id="51" dur="250" autoRev="1" fill="hold"/>
                                        <p:tgtEl>
                                          <p:spTgt spid="100"/>
                                        </p:tgtEl>
                                      </p:cBhvr>
                                      <p:by x="105000" y="105000"/>
                                    </p:animScale>
                                  </p:childTnLst>
                                </p:cTn>
                              </p:par>
                              <p:par>
                                <p:cTn id="52" presetID="9" presetClass="emph" presetSubtype="0" nodeType="withEffect">
                                  <p:stCondLst>
                                    <p:cond delay="0"/>
                                  </p:stCondLst>
                                  <p:childTnLst>
                                    <p:set>
                                      <p:cBhvr rctx="PPT">
                                        <p:cTn id="53" dur="2500"/>
                                        <p:tgtEl>
                                          <p:spTgt spid="94"/>
                                        </p:tgtEl>
                                        <p:attrNameLst>
                                          <p:attrName>style.opacity</p:attrName>
                                        </p:attrNameLst>
                                      </p:cBhvr>
                                      <p:to>
                                        <p:strVal val="0"/>
                                      </p:to>
                                    </p:set>
                                    <p:animEffect filter="image" prLst="opacity: 0">
                                      <p:cBhvr rctx="IE">
                                        <p:cTn id="54" dur="2500"/>
                                        <p:tgtEl>
                                          <p:spTgt spid="94"/>
                                        </p:tgtEl>
                                      </p:cBhvr>
                                    </p:animEffect>
                                  </p:childTnLst>
                                </p:cTn>
                              </p:par>
                              <p:par>
                                <p:cTn id="55" presetID="0" presetClass="path" presetSubtype="0" accel="50000" decel="50000" fill="hold" nodeType="withEffect">
                                  <p:stCondLst>
                                    <p:cond delay="2500"/>
                                  </p:stCondLst>
                                  <p:childTnLst>
                                    <p:animMotion origin="layout" path="M 1.38889E-6 4.41823E-7 C -0.0224 -0.00046 -0.09358 -0.00185 -0.13455 -0.00324 C -0.17552 -0.00463 -0.21667 -0.00648 -0.24549 -0.00856 C -0.27431 -0.01064 -0.28177 -0.00925 -0.30781 -0.01527 C -0.33386 -0.02128 -0.38229 -0.03817 -0.40191 -0.04418 " pathEditMode="relative" rAng="0" ptsTypes="aaaaa">
                                      <p:cBhvr>
                                        <p:cTn id="56" dur="900" spd="-100000" fill="hold"/>
                                        <p:tgtEl>
                                          <p:spTgt spid="94"/>
                                        </p:tgtEl>
                                        <p:attrNameLst>
                                          <p:attrName>ppt_x</p:attrName>
                                          <p:attrName>ppt_y</p:attrName>
                                        </p:attrNameLst>
                                      </p:cBhvr>
                                      <p:rCtr x="-20100" y="-2200"/>
                                    </p:animMotion>
                                  </p:childTnLst>
                                </p:cTn>
                              </p:par>
                              <p:par>
                                <p:cTn id="57" presetID="9" presetClass="emph" presetSubtype="0" grpId="0" nodeType="withEffect">
                                  <p:stCondLst>
                                    <p:cond delay="0"/>
                                  </p:stCondLst>
                                  <p:childTnLst>
                                    <p:set>
                                      <p:cBhvr rctx="PPT">
                                        <p:cTn id="58" dur="3400"/>
                                        <p:tgtEl>
                                          <p:spTgt spid="188"/>
                                        </p:tgtEl>
                                        <p:attrNameLst>
                                          <p:attrName>style.opacity</p:attrName>
                                        </p:attrNameLst>
                                      </p:cBhvr>
                                      <p:to>
                                        <p:strVal val="0"/>
                                      </p:to>
                                    </p:set>
                                    <p:animEffect filter="image" prLst="opacity: 0">
                                      <p:cBhvr rctx="IE">
                                        <p:cTn id="59" dur="3400"/>
                                        <p:tgtEl>
                                          <p:spTgt spid="188"/>
                                        </p:tgtEl>
                                      </p:cBhvr>
                                    </p:animEffect>
                                  </p:childTnLst>
                                </p:cTn>
                              </p:par>
                              <p:par>
                                <p:cTn id="60" presetID="0" presetClass="path" presetSubtype="0" accel="50000" decel="50000" fill="hold" grpId="1" nodeType="withEffect">
                                  <p:stCondLst>
                                    <p:cond delay="3400"/>
                                  </p:stCondLst>
                                  <p:childTnLst>
                                    <p:animMotion origin="layout" path="M 1.94444E-6 0.00092 C -0.01945 -0.00278 -0.03837 -0.00625 -0.05799 0.00092 C -0.07726 0.00809 -0.1007 0.03585 -0.11684 0.04395 C -0.13299 0.05204 -0.14358 0.04996 -0.154 0.04834 " pathEditMode="relative" rAng="0" ptsTypes="aaaA">
                                      <p:cBhvr>
                                        <p:cTn id="61" dur="200" spd="-100000" fill="hold"/>
                                        <p:tgtEl>
                                          <p:spTgt spid="188"/>
                                        </p:tgtEl>
                                        <p:attrNameLst>
                                          <p:attrName>ppt_x</p:attrName>
                                          <p:attrName>ppt_y</p:attrName>
                                        </p:attrNameLst>
                                      </p:cBhvr>
                                      <p:rCtr x="-7700" y="2200"/>
                                    </p:animMotion>
                                  </p:childTnLst>
                                </p:cTn>
                              </p:par>
                              <p:par>
                                <p:cTn id="62" presetID="9" presetClass="emph" presetSubtype="0" grpId="0" nodeType="withEffect">
                                  <p:stCondLst>
                                    <p:cond delay="0"/>
                                  </p:stCondLst>
                                  <p:childTnLst>
                                    <p:set>
                                      <p:cBhvr rctx="PPT">
                                        <p:cTn id="63" dur="3600"/>
                                        <p:tgtEl>
                                          <p:spTgt spid="189"/>
                                        </p:tgtEl>
                                        <p:attrNameLst>
                                          <p:attrName>style.opacity</p:attrName>
                                        </p:attrNameLst>
                                      </p:cBhvr>
                                      <p:to>
                                        <p:strVal val="0"/>
                                      </p:to>
                                    </p:set>
                                    <p:animEffect filter="image" prLst="opacity: 0">
                                      <p:cBhvr rctx="IE">
                                        <p:cTn id="64" dur="3600"/>
                                        <p:tgtEl>
                                          <p:spTgt spid="189"/>
                                        </p:tgtEl>
                                      </p:cBhvr>
                                    </p:animEffect>
                                  </p:childTnLst>
                                </p:cTn>
                              </p:par>
                              <p:par>
                                <p:cTn id="65" presetID="0" presetClass="path" presetSubtype="0" accel="50000" decel="50000" fill="hold" grpId="1" nodeType="withEffect">
                                  <p:stCondLst>
                                    <p:cond delay="3600"/>
                                  </p:stCondLst>
                                  <p:childTnLst>
                                    <p:animMotion origin="layout" path="M 1.94444E-6 0.00231 C -0.01129 -0.00255 -0.02257 -0.00741 -0.03854 0.00046 C -0.05452 0.00855 -0.07813 0.04001 -0.09618 0.05019 C -0.11424 0.06037 -0.13021 0.0613 -0.14618 0.06268 " pathEditMode="relative" rAng="0" ptsTypes="aaaA">
                                      <p:cBhvr>
                                        <p:cTn id="66" dur="200" spd="-100000" fill="hold"/>
                                        <p:tgtEl>
                                          <p:spTgt spid="189"/>
                                        </p:tgtEl>
                                        <p:attrNameLst>
                                          <p:attrName>ppt_x</p:attrName>
                                          <p:attrName>ppt_y</p:attrName>
                                        </p:attrNameLst>
                                      </p:cBhvr>
                                      <p:rCtr x="-7300" y="2500"/>
                                    </p:animMotion>
                                  </p:childTnLst>
                                </p:cTn>
                              </p:par>
                              <p:par>
                                <p:cTn id="67" presetID="9" presetClass="emph" presetSubtype="0" grpId="0" nodeType="withEffect">
                                  <p:stCondLst>
                                    <p:cond delay="0"/>
                                  </p:stCondLst>
                                  <p:childTnLst>
                                    <p:set>
                                      <p:cBhvr rctx="PPT">
                                        <p:cTn id="68" dur="3800"/>
                                        <p:tgtEl>
                                          <p:spTgt spid="190"/>
                                        </p:tgtEl>
                                        <p:attrNameLst>
                                          <p:attrName>style.opacity</p:attrName>
                                        </p:attrNameLst>
                                      </p:cBhvr>
                                      <p:to>
                                        <p:strVal val="0"/>
                                      </p:to>
                                    </p:set>
                                    <p:animEffect filter="image" prLst="opacity: 0">
                                      <p:cBhvr rctx="IE">
                                        <p:cTn id="69" dur="3800"/>
                                        <p:tgtEl>
                                          <p:spTgt spid="190"/>
                                        </p:tgtEl>
                                      </p:cBhvr>
                                    </p:animEffect>
                                  </p:childTnLst>
                                </p:cTn>
                              </p:par>
                              <p:par>
                                <p:cTn id="70" presetID="0" presetClass="path" presetSubtype="0" accel="50000" decel="50000" fill="hold" grpId="1" nodeType="withEffect">
                                  <p:stCondLst>
                                    <p:cond delay="3800"/>
                                  </p:stCondLst>
                                  <p:childTnLst>
                                    <p:animMotion origin="layout" path="M 3.05556E-6 2.70877E-6 C -0.01059 -0.02036 -0.02136 -0.04048 -0.04132 -0.05552 C -0.06129 -0.07056 -0.09688 -0.0687 -0.12049 -0.08929 C -0.1441 -0.10988 -0.16372 -0.14435 -0.18316 -0.17881 " pathEditMode="relative" rAng="0" ptsTypes="aaaA">
                                      <p:cBhvr>
                                        <p:cTn id="71" dur="200" spd="-100000" fill="hold"/>
                                        <p:tgtEl>
                                          <p:spTgt spid="190"/>
                                        </p:tgtEl>
                                        <p:attrNameLst>
                                          <p:attrName>ppt_x</p:attrName>
                                          <p:attrName>ppt_y</p:attrName>
                                        </p:attrNameLst>
                                      </p:cBhvr>
                                      <p:rCtr x="-9200" y="-9000"/>
                                    </p:animMotion>
                                  </p:childTnLst>
                                </p:cTn>
                              </p:par>
                              <p:par>
                                <p:cTn id="72" presetID="9" presetClass="emph" presetSubtype="0" grpId="0" nodeType="withEffect">
                                  <p:stCondLst>
                                    <p:cond delay="0"/>
                                  </p:stCondLst>
                                  <p:childTnLst>
                                    <p:set>
                                      <p:cBhvr rctx="PPT">
                                        <p:cTn id="73" dur="4000"/>
                                        <p:tgtEl>
                                          <p:spTgt spid="191"/>
                                        </p:tgtEl>
                                        <p:attrNameLst>
                                          <p:attrName>style.opacity</p:attrName>
                                        </p:attrNameLst>
                                      </p:cBhvr>
                                      <p:to>
                                        <p:strVal val="0"/>
                                      </p:to>
                                    </p:set>
                                    <p:animEffect filter="image" prLst="opacity: 0">
                                      <p:cBhvr rctx="IE">
                                        <p:cTn id="74" dur="4000"/>
                                        <p:tgtEl>
                                          <p:spTgt spid="191"/>
                                        </p:tgtEl>
                                      </p:cBhvr>
                                    </p:animEffect>
                                  </p:childTnLst>
                                </p:cTn>
                              </p:par>
                              <p:par>
                                <p:cTn id="75" presetID="0" presetClass="path" presetSubtype="0" accel="50000" decel="50000" fill="hold" grpId="1" nodeType="withEffect">
                                  <p:stCondLst>
                                    <p:cond delay="4000"/>
                                  </p:stCondLst>
                                  <p:childTnLst>
                                    <p:animMotion origin="layout" path="M -6.38889E-6 -1.88758E-6 C -0.01719 -0.02915 -0.03438 -0.05806 -0.05348 -0.07264 C -0.07258 -0.08721 -0.08855 -0.0657 -0.11476 -0.08721 C -0.14098 -0.10872 -0.17605 -0.15545 -0.21094 -0.20195 " pathEditMode="relative" ptsTypes="aaaA">
                                      <p:cBhvr>
                                        <p:cTn id="76" dur="200" spd="-100000" fill="hold"/>
                                        <p:tgtEl>
                                          <p:spTgt spid="191"/>
                                        </p:tgtEl>
                                        <p:attrNameLst>
                                          <p:attrName>ppt_x</p:attrName>
                                          <p:attrName>ppt_y</p:attrName>
                                        </p:attrNameLst>
                                      </p:cBhvr>
                                    </p:animMotion>
                                  </p:childTnLst>
                                </p:cTn>
                              </p:par>
                              <p:par>
                                <p:cTn id="77" presetID="9" presetClass="emph" presetSubtype="0" grpId="0" nodeType="withEffect">
                                  <p:stCondLst>
                                    <p:cond delay="0"/>
                                  </p:stCondLst>
                                  <p:childTnLst>
                                    <p:set>
                                      <p:cBhvr rctx="PPT">
                                        <p:cTn id="78" dur="4100"/>
                                        <p:tgtEl>
                                          <p:spTgt spid="192"/>
                                        </p:tgtEl>
                                        <p:attrNameLst>
                                          <p:attrName>style.opacity</p:attrName>
                                        </p:attrNameLst>
                                      </p:cBhvr>
                                      <p:to>
                                        <p:strVal val="0"/>
                                      </p:to>
                                    </p:set>
                                    <p:animEffect filter="image" prLst="opacity: 0">
                                      <p:cBhvr rctx="IE">
                                        <p:cTn id="79" dur="4100"/>
                                        <p:tgtEl>
                                          <p:spTgt spid="192"/>
                                        </p:tgtEl>
                                      </p:cBhvr>
                                    </p:animEffect>
                                  </p:childTnLst>
                                </p:cTn>
                              </p:par>
                              <p:par>
                                <p:cTn id="80" presetID="0" presetClass="path" presetSubtype="0" accel="50000" decel="50000" fill="hold" grpId="1" nodeType="withEffect">
                                  <p:stCondLst>
                                    <p:cond delay="4000"/>
                                  </p:stCondLst>
                                  <p:childTnLst>
                                    <p:animMotion origin="layout" path="M -5.83333E-6 -5.8501E-6 L -0.03855 -0.062 L -0.04949 -0.16239 L -0.13074 -0.20195 L -0.21477 -0.24151 " pathEditMode="relative" ptsTypes="AAAAA">
                                      <p:cBhvr>
                                        <p:cTn id="81" dur="200" spd="-100000" fill="hold"/>
                                        <p:tgtEl>
                                          <p:spTgt spid="192"/>
                                        </p:tgtEl>
                                        <p:attrNameLst>
                                          <p:attrName>ppt_x</p:attrName>
                                          <p:attrName>ppt_y</p:attrName>
                                        </p:attrNameLst>
                                      </p:cBhvr>
                                    </p:animMotion>
                                  </p:childTnLst>
                                </p:cTn>
                              </p:par>
                              <p:par>
                                <p:cTn id="82" presetID="9" presetClass="emph" presetSubtype="0" grpId="0" nodeType="withEffect">
                                  <p:stCondLst>
                                    <p:cond delay="0"/>
                                  </p:stCondLst>
                                  <p:childTnLst>
                                    <p:set>
                                      <p:cBhvr rctx="PPT">
                                        <p:cTn id="83" dur="4300"/>
                                        <p:tgtEl>
                                          <p:spTgt spid="193"/>
                                        </p:tgtEl>
                                        <p:attrNameLst>
                                          <p:attrName>style.opacity</p:attrName>
                                        </p:attrNameLst>
                                      </p:cBhvr>
                                      <p:to>
                                        <p:strVal val="0"/>
                                      </p:to>
                                    </p:set>
                                    <p:animEffect filter="image" prLst="opacity: 0">
                                      <p:cBhvr rctx="IE">
                                        <p:cTn id="84" dur="4300"/>
                                        <p:tgtEl>
                                          <p:spTgt spid="193"/>
                                        </p:tgtEl>
                                      </p:cBhvr>
                                    </p:animEffect>
                                  </p:childTnLst>
                                </p:cTn>
                              </p:par>
                              <p:par>
                                <p:cTn id="85" presetID="0" presetClass="path" presetSubtype="0" accel="50000" decel="50000" fill="hold" grpId="1" nodeType="withEffect">
                                  <p:stCondLst>
                                    <p:cond delay="4300"/>
                                  </p:stCondLst>
                                  <p:childTnLst>
                                    <p:animMotion origin="layout" path="M -5.83333E-6 -1.50821E-6 C -0.0257 -0.03054 -0.0514 -0.06107 -0.06633 -0.09114 C -0.08126 -0.12122 -0.06008 -0.15244 -0.08907 -0.18067 C -0.11806 -0.20889 -0.17935 -0.23456 -0.24063 -0.26001 " pathEditMode="relative" ptsTypes="aaaA">
                                      <p:cBhvr>
                                        <p:cTn id="86" dur="200" spd="-100000" fill="hold"/>
                                        <p:tgtEl>
                                          <p:spTgt spid="193"/>
                                        </p:tgtEl>
                                        <p:attrNameLst>
                                          <p:attrName>ppt_x</p:attrName>
                                          <p:attrName>ppt_y</p:attrName>
                                        </p:attrNameLst>
                                      </p:cBhvr>
                                    </p:animMotion>
                                  </p:childTnLst>
                                </p:cTn>
                              </p:par>
                              <p:par>
                                <p:cTn id="87" presetID="9" presetClass="emph" presetSubtype="0" grpId="0" nodeType="withEffect">
                                  <p:stCondLst>
                                    <p:cond delay="0"/>
                                  </p:stCondLst>
                                  <p:childTnLst>
                                    <p:set>
                                      <p:cBhvr rctx="PPT">
                                        <p:cTn id="88" dur="4500"/>
                                        <p:tgtEl>
                                          <p:spTgt spid="194"/>
                                        </p:tgtEl>
                                        <p:attrNameLst>
                                          <p:attrName>style.opacity</p:attrName>
                                        </p:attrNameLst>
                                      </p:cBhvr>
                                      <p:to>
                                        <p:strVal val="0"/>
                                      </p:to>
                                    </p:set>
                                    <p:animEffect filter="image" prLst="opacity: 0">
                                      <p:cBhvr rctx="IE">
                                        <p:cTn id="89" dur="4500"/>
                                        <p:tgtEl>
                                          <p:spTgt spid="194"/>
                                        </p:tgtEl>
                                      </p:cBhvr>
                                    </p:animEffect>
                                  </p:childTnLst>
                                </p:cTn>
                              </p:par>
                              <p:par>
                                <p:cTn id="90" presetID="0" presetClass="path" presetSubtype="0" accel="50000" decel="50000" fill="hold" grpId="1" nodeType="withEffect">
                                  <p:stCondLst>
                                    <p:cond delay="4500"/>
                                  </p:stCondLst>
                                  <p:childTnLst>
                                    <p:animMotion origin="layout" path="M 1.38889E-6 2.07495E-6 C 0.00625 -0.04835 0.01267 -0.09647 0.02465 -0.12654 C 0.03663 -0.15661 0.05659 -0.1543 0.07222 -0.18067 C 0.08784 -0.20704 0.09618 -0.25908 0.11875 -0.28499 C 0.14132 -0.3109 0.17448 -0.32362 0.20781 -0.33635 " pathEditMode="relative" ptsTypes="aaaaA">
                                      <p:cBhvr>
                                        <p:cTn id="91" dur="200" spd="-100000" fill="hold"/>
                                        <p:tgtEl>
                                          <p:spTgt spid="194"/>
                                        </p:tgtEl>
                                        <p:attrNameLst>
                                          <p:attrName>ppt_x</p:attrName>
                                          <p:attrName>ppt_y</p:attrName>
                                        </p:attrNameLst>
                                      </p:cBhvr>
                                    </p:animMotion>
                                  </p:childTnLst>
                                </p:cTn>
                              </p:par>
                              <p:par>
                                <p:cTn id="92" presetID="9" presetClass="emph" presetSubtype="0" grpId="0" nodeType="withEffect">
                                  <p:stCondLst>
                                    <p:cond delay="0"/>
                                  </p:stCondLst>
                                  <p:childTnLst>
                                    <p:set>
                                      <p:cBhvr rctx="PPT">
                                        <p:cTn id="93" dur="4700"/>
                                        <p:tgtEl>
                                          <p:spTgt spid="195"/>
                                        </p:tgtEl>
                                        <p:attrNameLst>
                                          <p:attrName>style.opacity</p:attrName>
                                        </p:attrNameLst>
                                      </p:cBhvr>
                                      <p:to>
                                        <p:strVal val="0"/>
                                      </p:to>
                                    </p:set>
                                    <p:animEffect filter="image" prLst="opacity: 0">
                                      <p:cBhvr rctx="IE">
                                        <p:cTn id="94" dur="4700"/>
                                        <p:tgtEl>
                                          <p:spTgt spid="195"/>
                                        </p:tgtEl>
                                      </p:cBhvr>
                                    </p:animEffect>
                                  </p:childTnLst>
                                </p:cTn>
                              </p:par>
                              <p:par>
                                <p:cTn id="95" presetID="0" presetClass="path" presetSubtype="0" accel="50000" decel="50000" fill="hold" grpId="1" nodeType="withEffect">
                                  <p:stCondLst>
                                    <p:cond delay="4700"/>
                                  </p:stCondLst>
                                  <p:childTnLst>
                                    <p:animMotion origin="layout" path="M 1.11111E-6 -8.87115E-6 C 0.00503 -0.04766 0.01024 -0.09508 0.0276 -0.13186 C 0.04496 -0.16864 0.08628 -0.19131 0.10399 -0.22022 C 0.1217 -0.24914 0.10885 -0.28499 0.13368 -0.30604 C 0.1585 -0.32709 0.2059 -0.33704 0.25347 -0.34699 " pathEditMode="relative" ptsTypes="aaaaA">
                                      <p:cBhvr>
                                        <p:cTn id="96" dur="200" spd="-100000" fill="hold"/>
                                        <p:tgtEl>
                                          <p:spTgt spid="195"/>
                                        </p:tgtEl>
                                        <p:attrNameLst>
                                          <p:attrName>ppt_x</p:attrName>
                                          <p:attrName>ppt_y</p:attrName>
                                        </p:attrNameLst>
                                      </p:cBhvr>
                                    </p:animMotion>
                                  </p:childTnLst>
                                </p:cTn>
                              </p:par>
                              <p:par>
                                <p:cTn id="97" presetID="9" presetClass="emph" presetSubtype="0" grpId="0" nodeType="withEffect">
                                  <p:stCondLst>
                                    <p:cond delay="0"/>
                                  </p:stCondLst>
                                  <p:childTnLst>
                                    <p:set>
                                      <p:cBhvr rctx="PPT">
                                        <p:cTn id="98" dur="5000"/>
                                        <p:tgtEl>
                                          <p:spTgt spid="196"/>
                                        </p:tgtEl>
                                        <p:attrNameLst>
                                          <p:attrName>style.opacity</p:attrName>
                                        </p:attrNameLst>
                                      </p:cBhvr>
                                      <p:to>
                                        <p:strVal val="0"/>
                                      </p:to>
                                    </p:set>
                                    <p:animEffect filter="image" prLst="opacity: 0">
                                      <p:cBhvr rctx="IE">
                                        <p:cTn id="99" dur="5000"/>
                                        <p:tgtEl>
                                          <p:spTgt spid="196"/>
                                        </p:tgtEl>
                                      </p:cBhvr>
                                    </p:animEffect>
                                  </p:childTnLst>
                                </p:cTn>
                              </p:par>
                              <p:par>
                                <p:cTn id="100" presetID="0" presetClass="path" presetSubtype="0" accel="50000" decel="50000" fill="hold" grpId="1" nodeType="withEffect">
                                  <p:stCondLst>
                                    <p:cond delay="5000"/>
                                  </p:stCondLst>
                                  <p:childTnLst>
                                    <p:animMotion origin="layout" path="M -2.22222E-6 -5.09137E-6 C 0.01927 -0.05205 0.03871 -0.10387 0.06233 -0.13325 C 0.08594 -0.16263 0.09844 -0.15522 0.14167 -0.17674 C 0.1849 -0.19825 0.2533 -0.2304 0.32187 -0.26256 " pathEditMode="relative" ptsTypes="aaaA">
                                      <p:cBhvr>
                                        <p:cTn id="101" dur="200" spd="-100000" fill="hold"/>
                                        <p:tgtEl>
                                          <p:spTgt spid="196"/>
                                        </p:tgtEl>
                                        <p:attrNameLst>
                                          <p:attrName>ppt_x</p:attrName>
                                          <p:attrName>ppt_y</p:attrName>
                                        </p:attrNameLst>
                                      </p:cBhvr>
                                    </p:animMotion>
                                  </p:childTnLst>
                                </p:cTn>
                              </p:par>
                              <p:par>
                                <p:cTn id="102" presetID="9" presetClass="emph" presetSubtype="0" grpId="0" nodeType="withEffect">
                                  <p:stCondLst>
                                    <p:cond delay="0"/>
                                  </p:stCondLst>
                                  <p:childTnLst>
                                    <p:set>
                                      <p:cBhvr rctx="PPT">
                                        <p:cTn id="103" dur="5200"/>
                                        <p:tgtEl>
                                          <p:spTgt spid="197"/>
                                        </p:tgtEl>
                                        <p:attrNameLst>
                                          <p:attrName>style.opacity</p:attrName>
                                        </p:attrNameLst>
                                      </p:cBhvr>
                                      <p:to>
                                        <p:strVal val="0"/>
                                      </p:to>
                                    </p:set>
                                    <p:animEffect filter="image" prLst="opacity: 0">
                                      <p:cBhvr rctx="IE">
                                        <p:cTn id="104" dur="5200"/>
                                        <p:tgtEl>
                                          <p:spTgt spid="197"/>
                                        </p:tgtEl>
                                      </p:cBhvr>
                                    </p:animEffect>
                                  </p:childTnLst>
                                </p:cTn>
                              </p:par>
                              <p:par>
                                <p:cTn id="105" presetID="0" presetClass="path" presetSubtype="0" accel="50000" decel="50000" fill="hold" grpId="1" nodeType="withEffect">
                                  <p:stCondLst>
                                    <p:cond delay="5200"/>
                                  </p:stCondLst>
                                  <p:childTnLst>
                                    <p:animMotion origin="layout" path="M -5.27778E-6 -6.41684E-6 C 0.0151 -0.04141 0.0302 -0.08282 0.07812 -0.124 C 0.12603 -0.16517 0.23576 -0.21814 0.28715 -0.2466 C 0.33853 -0.27505 0.36232 -0.28523 0.3861 -0.29541 " pathEditMode="relative" ptsTypes="aaaA">
                                      <p:cBhvr>
                                        <p:cTn id="106" dur="200" spd="-100000" fill="hold"/>
                                        <p:tgtEl>
                                          <p:spTgt spid="197"/>
                                        </p:tgtEl>
                                        <p:attrNameLst>
                                          <p:attrName>ppt_x</p:attrName>
                                          <p:attrName>ppt_y</p:attrName>
                                        </p:attrNameLst>
                                      </p:cBhvr>
                                    </p:animMotion>
                                  </p:childTnLst>
                                </p:cTn>
                              </p:par>
                              <p:par>
                                <p:cTn id="107" presetID="9" presetClass="emph" presetSubtype="0" grpId="0" nodeType="withEffect">
                                  <p:stCondLst>
                                    <p:cond delay="0"/>
                                  </p:stCondLst>
                                  <p:childTnLst>
                                    <p:set>
                                      <p:cBhvr rctx="PPT">
                                        <p:cTn id="108" dur="3000"/>
                                        <p:tgtEl>
                                          <p:spTgt spid="182"/>
                                        </p:tgtEl>
                                        <p:attrNameLst>
                                          <p:attrName>style.opacity</p:attrName>
                                        </p:attrNameLst>
                                      </p:cBhvr>
                                      <p:to>
                                        <p:strVal val="0"/>
                                      </p:to>
                                    </p:set>
                                    <p:animEffect filter="image" prLst="opacity: 0">
                                      <p:cBhvr rctx="IE">
                                        <p:cTn id="109" dur="3000"/>
                                        <p:tgtEl>
                                          <p:spTgt spid="182"/>
                                        </p:tgtEl>
                                      </p:cBhvr>
                                    </p:animEffect>
                                  </p:childTnLst>
                                </p:cTn>
                              </p:par>
                              <p:par>
                                <p:cTn id="110" presetID="0" presetClass="path" presetSubtype="0" accel="50000" decel="50000" fill="hold" grpId="1" nodeType="withEffect">
                                  <p:stCondLst>
                                    <p:cond delay="2800"/>
                                  </p:stCondLst>
                                  <p:childTnLst>
                                    <p:animMotion origin="layout" path="M -6.66667E-6 7.35832E-6 C 0.08246 -0.02405 0.16492 -0.04788 0.23176 -0.07124 C 0.29861 -0.0946 0.3519 -0.13231 0.40104 -0.13971 C 0.45017 -0.14711 0.50381 -0.12028 0.52673 -0.11612 C 0.54965 -0.11195 0.54409 -0.11334 0.53871 -0.11473 " pathEditMode="relative" ptsTypes="aaaaA">
                                      <p:cBhvr>
                                        <p:cTn id="111" dur="1400" spd="-100000" fill="hold"/>
                                        <p:tgtEl>
                                          <p:spTgt spid="182"/>
                                        </p:tgtEl>
                                        <p:attrNameLst>
                                          <p:attrName>ppt_x</p:attrName>
                                          <p:attrName>ppt_y</p:attrName>
                                        </p:attrNameLst>
                                      </p:cBhvr>
                                    </p:animMotion>
                                  </p:childTnLst>
                                </p:cTn>
                              </p:par>
                              <p:par>
                                <p:cTn id="112" presetID="9" presetClass="emph" presetSubtype="0" grpId="0" nodeType="withEffect">
                                  <p:stCondLst>
                                    <p:cond delay="0"/>
                                  </p:stCondLst>
                                  <p:childTnLst>
                                    <p:set>
                                      <p:cBhvr rctx="PPT">
                                        <p:cTn id="113" dur="3200"/>
                                        <p:tgtEl>
                                          <p:spTgt spid="183"/>
                                        </p:tgtEl>
                                        <p:attrNameLst>
                                          <p:attrName>style.opacity</p:attrName>
                                        </p:attrNameLst>
                                      </p:cBhvr>
                                      <p:to>
                                        <p:strVal val="0"/>
                                      </p:to>
                                    </p:set>
                                    <p:animEffect filter="image" prLst="opacity: 0">
                                      <p:cBhvr rctx="IE">
                                        <p:cTn id="114" dur="3200"/>
                                        <p:tgtEl>
                                          <p:spTgt spid="183"/>
                                        </p:tgtEl>
                                      </p:cBhvr>
                                    </p:animEffect>
                                  </p:childTnLst>
                                </p:cTn>
                              </p:par>
                              <p:par>
                                <p:cTn id="115" presetID="0" presetClass="path" presetSubtype="0" accel="50000" decel="50000" fill="hold" grpId="1" nodeType="withEffect">
                                  <p:stCondLst>
                                    <p:cond delay="2800"/>
                                  </p:stCondLst>
                                  <p:childTnLst>
                                    <p:animMotion origin="layout" path="M -8.67362E-19 3.96253E-6 C 0.07917 -0.02013 0.15851 -0.04002 0.20799 -0.05922 C 0.25747 -0.07842 0.26302 -0.10965 0.29705 -0.11474 C 0.33108 -0.11983 0.38455 -0.11034 0.41198 -0.08976 C 0.43941 -0.06917 0.45035 -0.03008 0.46146 0.00925 " pathEditMode="relative" ptsTypes="aaaaA">
                                      <p:cBhvr>
                                        <p:cTn id="116" dur="1300" spd="-100000" fill="hold"/>
                                        <p:tgtEl>
                                          <p:spTgt spid="183"/>
                                        </p:tgtEl>
                                        <p:attrNameLst>
                                          <p:attrName>ppt_x</p:attrName>
                                          <p:attrName>ppt_y</p:attrName>
                                        </p:attrNameLst>
                                      </p:cBhvr>
                                    </p:animMotion>
                                  </p:childTnLst>
                                </p:cTn>
                              </p:par>
                              <p:par>
                                <p:cTn id="117" presetID="0" presetClass="path" presetSubtype="0" accel="50000" decel="50000" fill="hold" grpId="0" nodeType="withEffect">
                                  <p:stCondLst>
                                    <p:cond delay="0"/>
                                  </p:stCondLst>
                                  <p:childTnLst>
                                    <p:animMotion origin="layout" path="M -1.11111E-6 -0.00024 L 0.37014 -0.0421 " pathEditMode="relative" ptsTypes="AA">
                                      <p:cBhvr>
                                        <p:cTn id="118" dur="1000" spd="-100000" fill="hold"/>
                                        <p:tgtEl>
                                          <p:spTgt spid="186"/>
                                        </p:tgtEl>
                                        <p:attrNameLst>
                                          <p:attrName>ppt_x</p:attrName>
                                          <p:attrName>ppt_y</p:attrName>
                                        </p:attrNameLst>
                                      </p:cBhvr>
                                    </p:animMotion>
                                  </p:childTnLst>
                                </p:cTn>
                              </p:par>
                              <p:par>
                                <p:cTn id="119" presetID="26" presetClass="emph" presetSubtype="0" fill="hold" grpId="0" nodeType="withEffect">
                                  <p:stCondLst>
                                    <p:cond delay="4300"/>
                                  </p:stCondLst>
                                  <p:childTnLst>
                                    <p:animEffect transition="out" filter="fade">
                                      <p:cBhvr>
                                        <p:cTn id="120" dur="500" tmFilter="0, 0; .2, .5; .8, .5; 1, 0"/>
                                        <p:tgtEl>
                                          <p:spTgt spid="140"/>
                                        </p:tgtEl>
                                      </p:cBhvr>
                                    </p:animEffect>
                                    <p:animScale>
                                      <p:cBhvr>
                                        <p:cTn id="121" dur="250" autoRev="1" fill="hold"/>
                                        <p:tgtEl>
                                          <p:spTgt spid="140"/>
                                        </p:tgtEl>
                                      </p:cBhvr>
                                      <p:by x="105000" y="105000"/>
                                    </p:animScale>
                                  </p:childTnLst>
                                </p:cTn>
                              </p:par>
                              <p:par>
                                <p:cTn id="122" presetID="0" presetClass="path" presetSubtype="0" accel="50000" decel="50000" fill="hold" grpId="0" nodeType="withEffect">
                                  <p:stCondLst>
                                    <p:cond delay="0"/>
                                  </p:stCondLst>
                                  <p:childTnLst>
                                    <p:animMotion origin="layout" path="M -1.11111E-6 -0.00024 L 0.37014 -0.0421 " pathEditMode="relative" ptsTypes="AA">
                                      <p:cBhvr>
                                        <p:cTn id="123" dur="500" spd="-100000" fill="hold"/>
                                        <p:tgtEl>
                                          <p:spTgt spid="185"/>
                                        </p:tgtEl>
                                        <p:attrNameLst>
                                          <p:attrName>ppt_x</p:attrName>
                                          <p:attrName>ppt_y</p:attrName>
                                        </p:attrNameLst>
                                      </p:cBhvr>
                                    </p:animMotion>
                                  </p:childTnLst>
                                </p:cTn>
                              </p:par>
                              <p:par>
                                <p:cTn id="124" presetID="0" presetClass="path" presetSubtype="0" accel="50000" decel="50000" fill="hold" grpId="0" nodeType="withEffect">
                                  <p:stCondLst>
                                    <p:cond delay="0"/>
                                  </p:stCondLst>
                                  <p:childTnLst>
                                    <p:animMotion origin="layout" path="M -1.11111E-6 -0.00024 L 0.37014 -0.0421 " pathEditMode="relative" ptsTypes="AA">
                                      <p:cBhvr>
                                        <p:cTn id="125" dur="1400" spd="-100000" fill="hold"/>
                                        <p:tgtEl>
                                          <p:spTgt spid="18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40" grpId="0"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5" grpId="0" animBg="1"/>
      <p:bldP spid="186" grpId="0" animBg="1"/>
      <p:bldP spid="187" grpId="0"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345653" y="353132"/>
            <a:ext cx="5500694" cy="428628"/>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培训交流</a:t>
            </a:r>
          </a:p>
        </p:txBody>
      </p:sp>
      <p:grpSp>
        <p:nvGrpSpPr>
          <p:cNvPr id="3" name="组合 2">
            <a:extLst>
              <a:ext uri="{FF2B5EF4-FFF2-40B4-BE49-F238E27FC236}">
                <a16:creationId xmlns:a16="http://schemas.microsoft.com/office/drawing/2014/main" id="{5F2BEE1E-D030-44FF-B568-F37FAC22D886}"/>
              </a:ext>
            </a:extLst>
          </p:cNvPr>
          <p:cNvGrpSpPr/>
          <p:nvPr/>
        </p:nvGrpSpPr>
        <p:grpSpPr>
          <a:xfrm>
            <a:off x="1911955" y="1052736"/>
            <a:ext cx="8368090" cy="5616530"/>
            <a:chOff x="2743836" y="1052830"/>
            <a:chExt cx="6823710" cy="5318761"/>
          </a:xfrm>
        </p:grpSpPr>
        <p:sp>
          <p:nvSpPr>
            <p:cNvPr id="2" name="矩形 1"/>
            <p:cNvSpPr/>
            <p:nvPr/>
          </p:nvSpPr>
          <p:spPr bwMode="auto">
            <a:xfrm>
              <a:off x="6215381" y="1052830"/>
              <a:ext cx="3352165" cy="262636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6" name="TextBox 5"/>
            <p:cNvSpPr txBox="1"/>
            <p:nvPr/>
          </p:nvSpPr>
          <p:spPr>
            <a:xfrm>
              <a:off x="6297259" y="3352163"/>
              <a:ext cx="3188677" cy="246221"/>
            </a:xfrm>
            <a:prstGeom prst="rect">
              <a:avLst/>
            </a:prstGeom>
            <a:solidFill>
              <a:schemeClr val="tx1">
                <a:lumMod val="85000"/>
                <a:lumOff val="15000"/>
              </a:schemeClr>
            </a:solidFill>
          </p:spPr>
          <p:txBody>
            <a:bodyPr wrap="squar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倪光南院士带队与通号研究设计院集团进行产品交流</a:t>
              </a:r>
            </a:p>
          </p:txBody>
        </p:sp>
        <p:sp>
          <p:nvSpPr>
            <p:cNvPr id="15" name="矩形 14"/>
            <p:cNvSpPr/>
            <p:nvPr/>
          </p:nvSpPr>
          <p:spPr bwMode="auto">
            <a:xfrm>
              <a:off x="2743836" y="3789046"/>
              <a:ext cx="3347085" cy="258254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12" name="TextBox 11"/>
            <p:cNvSpPr txBox="1"/>
            <p:nvPr/>
          </p:nvSpPr>
          <p:spPr>
            <a:xfrm>
              <a:off x="2820670" y="6074410"/>
              <a:ext cx="3168650" cy="245110"/>
            </a:xfrm>
            <a:prstGeom prst="rect">
              <a:avLst/>
            </a:prstGeom>
            <a:solidFill>
              <a:schemeClr val="tx1">
                <a:lumMod val="85000"/>
                <a:lumOff val="15000"/>
              </a:schemeClr>
            </a:solidFill>
          </p:spPr>
          <p:txBody>
            <a:bodyPr wrap="square" rtlCol="0">
              <a:spAutoFit/>
            </a:bodyPr>
            <a:lstStyle/>
            <a:p>
              <a:pPr algn="ctr"/>
              <a:r>
                <a:rPr sz="1000">
                  <a:solidFill>
                    <a:schemeClr val="bg1"/>
                  </a:solidFill>
                  <a:latin typeface="微软雅黑" panose="020B0503020204020204" pitchFamily="34" charset="-122"/>
                  <a:ea typeface="微软雅黑" panose="020B0503020204020204" pitchFamily="34" charset="-122"/>
                </a:rPr>
                <a:t>德国 CODESYS 集团 CEO 等一行到访翼辉信息</a:t>
              </a:r>
            </a:p>
          </p:txBody>
        </p:sp>
        <p:pic>
          <p:nvPicPr>
            <p:cNvPr id="10242" name="Picture 2" descr="C:\Users\zhangpengcheng1@acoinfo.co\Desktop\图片5 拷贝副本.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258" y="1124744"/>
              <a:ext cx="3188208" cy="218236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未标题-1"/>
            <p:cNvPicPr>
              <a:picLocks noChangeAspect="1"/>
            </p:cNvPicPr>
            <p:nvPr/>
          </p:nvPicPr>
          <p:blipFill>
            <a:blip r:embed="rId3"/>
            <a:srcRect l="4485" r="2972"/>
            <a:stretch>
              <a:fillRect/>
            </a:stretch>
          </p:blipFill>
          <p:spPr>
            <a:xfrm>
              <a:off x="2820670" y="3634741"/>
              <a:ext cx="3173730" cy="2519045"/>
            </a:xfrm>
            <a:prstGeom prst="rect">
              <a:avLst/>
            </a:prstGeom>
          </p:spPr>
        </p:pic>
        <p:sp>
          <p:nvSpPr>
            <p:cNvPr id="8" name="矩形 7"/>
            <p:cNvSpPr/>
            <p:nvPr/>
          </p:nvSpPr>
          <p:spPr bwMode="auto">
            <a:xfrm>
              <a:off x="2752726" y="1052831"/>
              <a:ext cx="3338195" cy="26142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ndParaRPr>
            </a:p>
          </p:txBody>
        </p:sp>
        <p:sp>
          <p:nvSpPr>
            <p:cNvPr id="9" name="TextBox 16"/>
            <p:cNvSpPr txBox="1"/>
            <p:nvPr/>
          </p:nvSpPr>
          <p:spPr>
            <a:xfrm>
              <a:off x="2838451" y="3352165"/>
              <a:ext cx="3151505" cy="245110"/>
            </a:xfrm>
            <a:prstGeom prst="rect">
              <a:avLst/>
            </a:prstGeom>
            <a:solidFill>
              <a:schemeClr val="tx1">
                <a:lumMod val="85000"/>
                <a:lumOff val="15000"/>
              </a:schemeClr>
            </a:solidFill>
          </p:spPr>
          <p:txBody>
            <a:bodyPr wrap="squar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工信部信软司领导莅临翼辉参观指导工作</a:t>
              </a:r>
            </a:p>
          </p:txBody>
        </p:sp>
        <p:pic>
          <p:nvPicPr>
            <p:cNvPr id="10" name="图片 9" descr="20"/>
            <p:cNvPicPr>
              <a:picLocks noChangeAspect="1"/>
            </p:cNvPicPr>
            <p:nvPr/>
          </p:nvPicPr>
          <p:blipFill>
            <a:blip r:embed="rId4"/>
            <a:srcRect l="7884" r="5617" b="9570"/>
            <a:stretch>
              <a:fillRect/>
            </a:stretch>
          </p:blipFill>
          <p:spPr>
            <a:xfrm>
              <a:off x="2847341" y="1116966"/>
              <a:ext cx="3148965" cy="2190115"/>
            </a:xfrm>
            <a:prstGeom prst="rect">
              <a:avLst/>
            </a:prstGeom>
          </p:spPr>
        </p:pic>
        <p:sp>
          <p:nvSpPr>
            <p:cNvPr id="13" name="矩形 12"/>
            <p:cNvSpPr/>
            <p:nvPr/>
          </p:nvSpPr>
          <p:spPr bwMode="auto">
            <a:xfrm>
              <a:off x="6215381" y="3786506"/>
              <a:ext cx="3352165" cy="258508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14" name="TextBox 5"/>
            <p:cNvSpPr txBox="1"/>
            <p:nvPr/>
          </p:nvSpPr>
          <p:spPr>
            <a:xfrm>
              <a:off x="6297259" y="6073267"/>
              <a:ext cx="3188677" cy="246221"/>
            </a:xfrm>
            <a:prstGeom prst="rect">
              <a:avLst/>
            </a:prstGeom>
            <a:solidFill>
              <a:schemeClr val="tx1">
                <a:lumMod val="85000"/>
                <a:lumOff val="15000"/>
              </a:schemeClr>
            </a:solidFill>
          </p:spPr>
          <p:txBody>
            <a:bodyPr wrap="square" rtlCol="0">
              <a:spAutoFit/>
            </a:bodyPr>
            <a:lstStyle/>
            <a:p>
              <a:pPr algn="ctr"/>
              <a:r>
                <a:rPr lang="en-US" altLang="zh-CN" sz="1000" dirty="0">
                  <a:solidFill>
                    <a:schemeClr val="bg1"/>
                  </a:solidFill>
                  <a:latin typeface="微软雅黑" panose="020B0503020204020204" pitchFamily="34" charset="-122"/>
                  <a:ea typeface="微软雅黑" panose="020B0503020204020204" pitchFamily="34" charset="-122"/>
                </a:rPr>
                <a:t>SylixOS </a:t>
              </a:r>
              <a:r>
                <a:rPr lang="zh-CN" altLang="en-US" sz="1000" dirty="0">
                  <a:solidFill>
                    <a:schemeClr val="bg1"/>
                  </a:solidFill>
                  <a:latin typeface="微软雅黑" panose="020B0503020204020204" pitchFamily="34" charset="-122"/>
                  <a:ea typeface="微软雅黑" panose="020B0503020204020204" pitchFamily="34" charset="-122"/>
                </a:rPr>
                <a:t>发行版海鹰翼辉嵌入式操作系统培训课</a:t>
              </a:r>
            </a:p>
          </p:txBody>
        </p:sp>
        <p:pic>
          <p:nvPicPr>
            <p:cNvPr id="16" name="Picture 2" descr="C:\Users\yangyang@acoinfo.co\Desktop\翼辉信息产品手册20170228\图片\news0902.jpg"/>
            <p:cNvPicPr>
              <a:picLocks noChangeAspect="1" noChangeArrowheads="1"/>
            </p:cNvPicPr>
            <p:nvPr/>
          </p:nvPicPr>
          <p:blipFill>
            <a:blip r:embed="rId5" cstate="print">
              <a:extLst>
                <a:ext uri="{28A0092B-C50C-407E-A947-70E740481C1C}">
                  <a14:useLocalDpi xmlns:a14="http://schemas.microsoft.com/office/drawing/2010/main" val="0"/>
                </a:ext>
              </a:extLst>
            </a:blip>
            <a:srcRect t="602"/>
            <a:stretch>
              <a:fillRect/>
            </a:stretch>
          </p:blipFill>
          <p:spPr bwMode="auto">
            <a:xfrm>
              <a:off x="6297295" y="3853615"/>
              <a:ext cx="3188970" cy="216809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6189346" y="980440"/>
            <a:ext cx="3362325" cy="261112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ndParaRPr>
          </a:p>
        </p:txBody>
      </p:sp>
      <p:pic>
        <p:nvPicPr>
          <p:cNvPr id="19" name="图片 18" descr="C:\Users\mktg-ZhPCheng\Desktop\21.png21"/>
          <p:cNvPicPr>
            <a:picLocks noChangeAspect="1"/>
          </p:cNvPicPr>
          <p:nvPr/>
        </p:nvPicPr>
        <p:blipFill>
          <a:blip r:embed="rId2"/>
          <a:srcRect l="329" t="11094" r="2490" b="-11094"/>
          <a:stretch>
            <a:fillRect/>
          </a:stretch>
        </p:blipFill>
        <p:spPr>
          <a:xfrm>
            <a:off x="6275070" y="1029971"/>
            <a:ext cx="3191510" cy="2483485"/>
          </a:xfrm>
          <a:prstGeom prst="rect">
            <a:avLst/>
          </a:prstGeom>
        </p:spPr>
      </p:pic>
      <p:sp>
        <p:nvSpPr>
          <p:cNvPr id="3" name="矩形 2"/>
          <p:cNvSpPr/>
          <p:nvPr/>
        </p:nvSpPr>
        <p:spPr bwMode="auto">
          <a:xfrm>
            <a:off x="2661921" y="980440"/>
            <a:ext cx="3362325" cy="261112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ndParaRPr>
          </a:p>
        </p:txBody>
      </p:sp>
      <p:sp>
        <p:nvSpPr>
          <p:cNvPr id="5" name="标题 1"/>
          <p:cNvSpPr txBox="1"/>
          <p:nvPr/>
        </p:nvSpPr>
        <p:spPr>
          <a:xfrm>
            <a:off x="3345653" y="360000"/>
            <a:ext cx="5500694" cy="428628"/>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培训交流</a:t>
            </a:r>
          </a:p>
        </p:txBody>
      </p:sp>
      <p:sp>
        <p:nvSpPr>
          <p:cNvPr id="18" name="矩形 17"/>
          <p:cNvSpPr/>
          <p:nvPr/>
        </p:nvSpPr>
        <p:spPr bwMode="auto">
          <a:xfrm>
            <a:off x="2661921" y="3777616"/>
            <a:ext cx="6890385" cy="270954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pic>
        <p:nvPicPr>
          <p:cNvPr id="9" name="Picture 4" descr="C:\Users\yangyang@acoinfo.co\Desktop\翼辉信息产品手册20170228\图片\aic.jpg"/>
          <p:cNvPicPr>
            <a:picLocks noChangeAspect="1" noChangeArrowheads="1"/>
          </p:cNvPicPr>
          <p:nvPr/>
        </p:nvPicPr>
        <p:blipFill>
          <a:blip r:embed="rId3" cstate="print">
            <a:extLst>
              <a:ext uri="{28A0092B-C50C-407E-A947-70E740481C1C}">
                <a14:useLocalDpi xmlns:a14="http://schemas.microsoft.com/office/drawing/2010/main" val="0"/>
              </a:ext>
            </a:extLst>
          </a:blip>
          <a:srcRect b="4548"/>
          <a:stretch>
            <a:fillRect/>
          </a:stretch>
        </p:blipFill>
        <p:spPr bwMode="auto">
          <a:xfrm>
            <a:off x="2697481" y="980441"/>
            <a:ext cx="3312795" cy="22523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748280" y="6171565"/>
            <a:ext cx="6718300" cy="245110"/>
          </a:xfrm>
          <a:prstGeom prst="rect">
            <a:avLst/>
          </a:prstGeom>
          <a:solidFill>
            <a:schemeClr val="tx1">
              <a:lumMod val="85000"/>
              <a:lumOff val="15000"/>
            </a:schemeClr>
          </a:solidFill>
        </p:spPr>
        <p:txBody>
          <a:bodyPr wrap="squar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sym typeface="+mn-ea"/>
              </a:rPr>
              <a:t>翼辉信息成功参展第十四届软博会“中国核心技术创新发展峰会”在软博会现场同期举行倪光南院士发表演讲</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2747645" y="3279775"/>
            <a:ext cx="3191510" cy="245110"/>
          </a:xfrm>
          <a:prstGeom prst="rect">
            <a:avLst/>
          </a:prstGeom>
          <a:solidFill>
            <a:schemeClr val="tx1">
              <a:lumMod val="85000"/>
              <a:lumOff val="15000"/>
            </a:schemeClr>
          </a:solidFill>
        </p:spPr>
        <p:txBody>
          <a:bodyPr wrap="square" rtlCol="0">
            <a:spAutoFit/>
          </a:bodyPr>
          <a:lstStyle/>
          <a:p>
            <a:pPr algn="ctr"/>
            <a:r>
              <a:rPr lang="en-US" altLang="zh-CN" sz="1000" dirty="0">
                <a:solidFill>
                  <a:schemeClr val="bg1"/>
                </a:solidFill>
                <a:latin typeface="微软雅黑" panose="020B0503020204020204" pitchFamily="34" charset="-122"/>
                <a:ea typeface="微软雅黑" panose="020B0503020204020204" pitchFamily="34" charset="-122"/>
              </a:rPr>
              <a:t>SylixOS </a:t>
            </a:r>
            <a:r>
              <a:rPr lang="zh-CN" altLang="en-US" sz="1000" dirty="0">
                <a:solidFill>
                  <a:schemeClr val="bg1"/>
                </a:solidFill>
                <a:latin typeface="微软雅黑" panose="020B0503020204020204" pitchFamily="34" charset="-122"/>
                <a:ea typeface="微软雅黑" panose="020B0503020204020204" pitchFamily="34" charset="-122"/>
              </a:rPr>
              <a:t>嵌入式实时操作系统助力中国航天事业</a:t>
            </a:r>
          </a:p>
        </p:txBody>
      </p:sp>
      <p:sp>
        <p:nvSpPr>
          <p:cNvPr id="16" name="TextBox 12"/>
          <p:cNvSpPr txBox="1"/>
          <p:nvPr/>
        </p:nvSpPr>
        <p:spPr>
          <a:xfrm>
            <a:off x="6275070" y="3279775"/>
            <a:ext cx="3191510" cy="245110"/>
          </a:xfrm>
          <a:prstGeom prst="rect">
            <a:avLst/>
          </a:prstGeom>
          <a:solidFill>
            <a:schemeClr val="tx1">
              <a:lumMod val="85000"/>
              <a:lumOff val="15000"/>
            </a:schemeClr>
          </a:solidFill>
        </p:spPr>
        <p:txBody>
          <a:bodyPr wrap="squar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sym typeface="+mn-ea"/>
              </a:rPr>
              <a:t>Linux 基金会董事 Jeff Garzik 到访翼辉信息</a:t>
            </a:r>
            <a:endParaRPr lang="zh-CN" altLang="en-US" sz="1000" dirty="0">
              <a:solidFill>
                <a:schemeClr val="bg1"/>
              </a:solidFill>
              <a:latin typeface="微软雅黑" panose="020B0503020204020204" pitchFamily="34" charset="-122"/>
              <a:ea typeface="微软雅黑" panose="020B0503020204020204" pitchFamily="34" charset="-122"/>
            </a:endParaRPr>
          </a:p>
        </p:txBody>
      </p:sp>
      <p:pic>
        <p:nvPicPr>
          <p:cNvPr id="22" name="图片 21" descr="22"/>
          <p:cNvPicPr>
            <a:picLocks noChangeAspect="1"/>
          </p:cNvPicPr>
          <p:nvPr/>
        </p:nvPicPr>
        <p:blipFill>
          <a:blip r:embed="rId4"/>
          <a:srcRect t="39342" r="52178" b="16425"/>
          <a:stretch>
            <a:fillRect/>
          </a:stretch>
        </p:blipFill>
        <p:spPr>
          <a:xfrm>
            <a:off x="2747646" y="3882390"/>
            <a:ext cx="3189605" cy="2213610"/>
          </a:xfrm>
          <a:prstGeom prst="rect">
            <a:avLst/>
          </a:prstGeom>
        </p:spPr>
      </p:pic>
      <p:pic>
        <p:nvPicPr>
          <p:cNvPr id="23" name="图片 22" descr="23"/>
          <p:cNvPicPr>
            <a:picLocks noChangeAspect="1"/>
          </p:cNvPicPr>
          <p:nvPr/>
        </p:nvPicPr>
        <p:blipFill>
          <a:blip r:embed="rId5"/>
          <a:stretch>
            <a:fillRect/>
          </a:stretch>
        </p:blipFill>
        <p:spPr>
          <a:xfrm>
            <a:off x="5985510" y="3882391"/>
            <a:ext cx="3483610" cy="2212975"/>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607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Box 118"/>
          <p:cNvSpPr txBox="1">
            <a:spLocks noChangeArrowheads="1"/>
          </p:cNvSpPr>
          <p:nvPr/>
        </p:nvSpPr>
        <p:spPr bwMode="auto">
          <a:xfrm>
            <a:off x="8977716" y="4173269"/>
            <a:ext cx="2880785" cy="2316403"/>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165380"/>
                </a:solidFill>
                <a:latin typeface="微软雅黑" panose="020B0503020204020204" pitchFamily="34" charset="-122"/>
                <a:ea typeface="微软雅黑" panose="020B0503020204020204" pitchFamily="34" charset="-122"/>
              </a:rPr>
              <a:t>2011</a:t>
            </a:r>
            <a:r>
              <a:rPr lang="zh-CN" altLang="en-US" sz="2800" b="1" dirty="0">
                <a:solidFill>
                  <a:srgbClr val="165380"/>
                </a:solidFill>
                <a:latin typeface="微软雅黑" panose="020B0503020204020204" pitchFamily="34" charset="-122"/>
                <a:ea typeface="微软雅黑" panose="020B0503020204020204" pitchFamily="34" charset="-122"/>
              </a:rPr>
              <a:t>年</a:t>
            </a:r>
            <a:endParaRPr lang="en-US" altLang="zh-CN" sz="2800" b="1" dirty="0">
              <a:solidFill>
                <a:srgbClr val="165380"/>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迎来了两个重大飞跃：多核支持</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内核代号 </a:t>
            </a:r>
            <a:r>
              <a:rPr lang="en-US" altLang="zh-CN" sz="1400" dirty="0">
                <a:solidFill>
                  <a:srgbClr val="FF6600"/>
                </a:solidFill>
                <a:latin typeface="微软雅黑" panose="020B0503020204020204" pitchFamily="34" charset="-122"/>
                <a:ea typeface="微软雅黑" panose="020B0503020204020204" pitchFamily="34" charset="-122"/>
              </a:rPr>
              <a:t>Gemini</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双子座</a:t>
            </a:r>
            <a:r>
              <a:rPr lang="en-US" altLang="zh-CN" sz="1400" dirty="0">
                <a:solidFill>
                  <a:srgbClr val="7F7F7F"/>
                </a:solidFill>
                <a:latin typeface="微软雅黑" panose="020B0503020204020204" pitchFamily="34" charset="-122"/>
                <a:ea typeface="微软雅黑" panose="020B0503020204020204" pitchFamily="34" charset="-122"/>
              </a:rPr>
              <a:t>)</a:t>
            </a:r>
            <a:r>
              <a:rPr lang="zh-CN" altLang="en-US" sz="1400" dirty="0">
                <a:solidFill>
                  <a:srgbClr val="7F7F7F"/>
                </a:solidFill>
                <a:latin typeface="微软雅黑" panose="020B0503020204020204" pitchFamily="34" charset="-122"/>
                <a:ea typeface="微软雅黑" panose="020B0503020204020204" pitchFamily="34" charset="-122"/>
              </a:rPr>
              <a:t>和动态装载；更加丰富的文件系统、设备支持。从此，</a:t>
            </a:r>
            <a:r>
              <a:rPr lang="en-US" altLang="zh-CN" sz="1400" dirty="0">
                <a:solidFill>
                  <a:srgbClr val="7F7F7F"/>
                </a:solidFill>
                <a:latin typeface="微软雅黑" panose="020B0503020204020204" pitchFamily="34" charset="-122"/>
                <a:ea typeface="微软雅黑" panose="020B0503020204020204" pitchFamily="34" charset="-122"/>
              </a:rPr>
              <a:t>SylixOS </a:t>
            </a:r>
            <a:r>
              <a:rPr lang="zh-CN" altLang="en-US" sz="1400" dirty="0">
                <a:solidFill>
                  <a:srgbClr val="7F7F7F"/>
                </a:solidFill>
                <a:latin typeface="微软雅黑" panose="020B0503020204020204" pitchFamily="34" charset="-122"/>
                <a:ea typeface="微软雅黑" panose="020B0503020204020204" pitchFamily="34" charset="-122"/>
              </a:rPr>
              <a:t>开始向大型实时操作系统迈进。 </a:t>
            </a:r>
          </a:p>
        </p:txBody>
      </p:sp>
      <p:grpSp>
        <p:nvGrpSpPr>
          <p:cNvPr id="113" name="Loader_Box"/>
          <p:cNvGrpSpPr/>
          <p:nvPr/>
        </p:nvGrpSpPr>
        <p:grpSpPr>
          <a:xfrm>
            <a:off x="4536109" y="1283702"/>
            <a:ext cx="1957287" cy="844736"/>
            <a:chOff x="3470169" y="1660097"/>
            <a:chExt cx="1729022" cy="844736"/>
          </a:xfrm>
        </p:grpSpPr>
        <p:sp>
          <p:nvSpPr>
            <p:cNvPr id="117" name="矩形 116"/>
            <p:cNvSpPr/>
            <p:nvPr/>
          </p:nvSpPr>
          <p:spPr>
            <a:xfrm>
              <a:off x="3470169" y="1660097"/>
              <a:ext cx="1702800"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18" name="矩形 117"/>
            <p:cNvSpPr/>
            <p:nvPr/>
          </p:nvSpPr>
          <p:spPr>
            <a:xfrm>
              <a:off x="3504296" y="1879860"/>
              <a:ext cx="1694895" cy="22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latin typeface="微软雅黑" panose="020B0503020204020204" pitchFamily="34" charset="-122"/>
                  <a:ea typeface="微软雅黑" panose="020B0503020204020204" pitchFamily="34" charset="-122"/>
                </a:rPr>
                <a:t>Loader &amp; Symbol</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grpSp>
      <p:sp>
        <p:nvSpPr>
          <p:cNvPr id="120" name="矩形 119"/>
          <p:cNvSpPr/>
          <p:nvPr/>
        </p:nvSpPr>
        <p:spPr>
          <a:xfrm>
            <a:off x="685800" y="6148949"/>
            <a:ext cx="799146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Hardware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1" name="矩形 120"/>
          <p:cNvSpPr/>
          <p:nvPr/>
        </p:nvSpPr>
        <p:spPr>
          <a:xfrm>
            <a:off x="685800" y="5812773"/>
            <a:ext cx="799146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BSP &amp; Drivers</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2" name="矩形 121"/>
          <p:cNvSpPr/>
          <p:nvPr/>
        </p:nvSpPr>
        <p:spPr>
          <a:xfrm>
            <a:off x="733433" y="5428869"/>
            <a:ext cx="161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Architecture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3" name="矩形 122"/>
          <p:cNvSpPr/>
          <p:nvPr/>
        </p:nvSpPr>
        <p:spPr>
          <a:xfrm>
            <a:off x="685800" y="4629765"/>
            <a:ext cx="7991462" cy="1132768"/>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24" name="矩形 123"/>
          <p:cNvSpPr/>
          <p:nvPr/>
        </p:nvSpPr>
        <p:spPr>
          <a:xfrm>
            <a:off x="699717" y="4619937"/>
            <a:ext cx="230721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latin typeface="微软雅黑" panose="020B0503020204020204" pitchFamily="34" charset="-122"/>
                <a:ea typeface="微软雅黑" panose="020B0503020204020204" pitchFamily="34" charset="-122"/>
              </a:rPr>
              <a:t>LongWing</a:t>
            </a:r>
            <a:r>
              <a:rPr lang="en-US" altLang="zh-CN" sz="1400" b="1" baseline="30000" dirty="0">
                <a:solidFill>
                  <a:schemeClr val="tx1"/>
                </a:solidFill>
                <a:latin typeface="微软雅黑" panose="020B0503020204020204" pitchFamily="34" charset="-122"/>
                <a:ea typeface="微软雅黑" panose="020B0503020204020204" pitchFamily="34" charset="-122"/>
              </a:rPr>
              <a:t>(TM)</a:t>
            </a:r>
            <a:r>
              <a:rPr lang="en-US" altLang="zh-CN" sz="1400" b="1" dirty="0">
                <a:solidFill>
                  <a:schemeClr val="tx1"/>
                </a:solidFill>
                <a:latin typeface="微软雅黑" panose="020B0503020204020204" pitchFamily="34" charset="-122"/>
                <a:ea typeface="微软雅黑" panose="020B0503020204020204" pitchFamily="34" charset="-122"/>
              </a:rPr>
              <a:t> Kernel</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5" name="圆角矩形 124"/>
          <p:cNvSpPr/>
          <p:nvPr/>
        </p:nvSpPr>
        <p:spPr>
          <a:xfrm>
            <a:off x="796871" y="5208412"/>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Interrupt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26" name="圆角矩形 125"/>
          <p:cNvSpPr/>
          <p:nvPr/>
        </p:nvSpPr>
        <p:spPr>
          <a:xfrm>
            <a:off x="796871" y="5491516"/>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Memory</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27" name="圆角矩形 126"/>
          <p:cNvSpPr/>
          <p:nvPr/>
        </p:nvSpPr>
        <p:spPr>
          <a:xfrm>
            <a:off x="2375075" y="4920380"/>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MMU</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28" name="圆角矩形 127"/>
          <p:cNvSpPr/>
          <p:nvPr/>
        </p:nvSpPr>
        <p:spPr>
          <a:xfrm>
            <a:off x="2375075" y="5208412"/>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RMS</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29" name="圆角矩形 128"/>
          <p:cNvSpPr/>
          <p:nvPr/>
        </p:nvSpPr>
        <p:spPr>
          <a:xfrm>
            <a:off x="2375075" y="5491516"/>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latin typeface="微软雅黑" panose="020B0503020204020204" pitchFamily="34" charset="-122"/>
                <a:ea typeface="微软雅黑" panose="020B0503020204020204" pitchFamily="34" charset="-122"/>
              </a:rPr>
              <a:t>Coroutine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0" name="圆角矩形 129"/>
          <p:cNvSpPr/>
          <p:nvPr/>
        </p:nvSpPr>
        <p:spPr>
          <a:xfrm>
            <a:off x="3953280" y="4920380"/>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CACHE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1" name="圆角矩形 130"/>
          <p:cNvSpPr/>
          <p:nvPr/>
        </p:nvSpPr>
        <p:spPr>
          <a:xfrm>
            <a:off x="3953280" y="5208412"/>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Timer</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2" name="圆角矩形 131"/>
          <p:cNvSpPr/>
          <p:nvPr/>
        </p:nvSpPr>
        <p:spPr>
          <a:xfrm>
            <a:off x="3953280" y="5491516"/>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Thread </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3" name="圆角矩形 132"/>
          <p:cNvSpPr/>
          <p:nvPr/>
        </p:nvSpPr>
        <p:spPr>
          <a:xfrm>
            <a:off x="5531484" y="4909955"/>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Message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4" name="圆角矩形 133"/>
          <p:cNvSpPr/>
          <p:nvPr/>
        </p:nvSpPr>
        <p:spPr>
          <a:xfrm>
            <a:off x="5531484" y="5193059"/>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Work Queue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5" name="圆角矩形 134"/>
          <p:cNvSpPr/>
          <p:nvPr/>
        </p:nvSpPr>
        <p:spPr>
          <a:xfrm>
            <a:off x="7109690" y="4907969"/>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C++ Run Time Lib</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6" name="圆角矩形 135"/>
          <p:cNvSpPr/>
          <p:nvPr/>
        </p:nvSpPr>
        <p:spPr>
          <a:xfrm>
            <a:off x="7109690" y="5196001"/>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Event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7" name="圆角矩形 136"/>
          <p:cNvSpPr/>
          <p:nvPr/>
        </p:nvSpPr>
        <p:spPr>
          <a:xfrm>
            <a:off x="5529109" y="5479105"/>
            <a:ext cx="1396729"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38" name="矩形 137"/>
          <p:cNvSpPr/>
          <p:nvPr/>
        </p:nvSpPr>
        <p:spPr>
          <a:xfrm>
            <a:off x="685800" y="3069456"/>
            <a:ext cx="3799997" cy="151216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39" name="圆角矩形 138"/>
          <p:cNvSpPr/>
          <p:nvPr/>
        </p:nvSpPr>
        <p:spPr>
          <a:xfrm>
            <a:off x="3242775" y="3350009"/>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BLOCK</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0" name="矩形 139"/>
          <p:cNvSpPr/>
          <p:nvPr/>
        </p:nvSpPr>
        <p:spPr>
          <a:xfrm>
            <a:off x="700427" y="3061976"/>
            <a:ext cx="230721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Standard device module</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41" name="圆角矩形 140"/>
          <p:cNvSpPr/>
          <p:nvPr/>
        </p:nvSpPr>
        <p:spPr>
          <a:xfrm>
            <a:off x="3242775" y="3548031"/>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GRAPH</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2" name="圆角矩形 141"/>
          <p:cNvSpPr/>
          <p:nvPr/>
        </p:nvSpPr>
        <p:spPr>
          <a:xfrm>
            <a:off x="3242775" y="3746053"/>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3" name="圆角矩形 142"/>
          <p:cNvSpPr/>
          <p:nvPr/>
        </p:nvSpPr>
        <p:spPr>
          <a:xfrm>
            <a:off x="3242775" y="3944075"/>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SHM</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4" name="圆角矩形 143"/>
          <p:cNvSpPr/>
          <p:nvPr/>
        </p:nvSpPr>
        <p:spPr>
          <a:xfrm>
            <a:off x="3242775" y="4142098"/>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latin typeface="微软雅黑" panose="020B0503020204020204" pitchFamily="34" charset="-122"/>
                <a:ea typeface="微软雅黑" panose="020B0503020204020204" pitchFamily="34" charset="-122"/>
              </a:rPr>
              <a:t>…</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5" name="圆角矩形 144"/>
          <p:cNvSpPr/>
          <p:nvPr/>
        </p:nvSpPr>
        <p:spPr>
          <a:xfrm>
            <a:off x="3861643" y="3350009"/>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CAN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6" name="圆角矩形 145"/>
          <p:cNvSpPr/>
          <p:nvPr/>
        </p:nvSpPr>
        <p:spPr>
          <a:xfrm>
            <a:off x="3861643" y="3548031"/>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SPI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7" name="圆角矩形 146"/>
          <p:cNvSpPr/>
          <p:nvPr/>
        </p:nvSpPr>
        <p:spPr>
          <a:xfrm>
            <a:off x="3861643" y="3746053"/>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USB</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8" name="圆角矩形 147"/>
          <p:cNvSpPr/>
          <p:nvPr/>
        </p:nvSpPr>
        <p:spPr>
          <a:xfrm>
            <a:off x="3861643" y="3944075"/>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PIPE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9" name="圆角矩形 148"/>
          <p:cNvSpPr/>
          <p:nvPr/>
        </p:nvSpPr>
        <p:spPr>
          <a:xfrm>
            <a:off x="2623908" y="3353342"/>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0" name="圆角矩形 149"/>
          <p:cNvSpPr/>
          <p:nvPr/>
        </p:nvSpPr>
        <p:spPr>
          <a:xfrm>
            <a:off x="2623908" y="3550531"/>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RTC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1" name="圆角矩形 150"/>
          <p:cNvSpPr/>
          <p:nvPr/>
        </p:nvSpPr>
        <p:spPr>
          <a:xfrm>
            <a:off x="2623908" y="3747720"/>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TTY</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2" name="圆角矩形 151"/>
          <p:cNvSpPr/>
          <p:nvPr/>
        </p:nvSpPr>
        <p:spPr>
          <a:xfrm>
            <a:off x="2623908" y="3944909"/>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GPIO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3" name="圆角矩形 152"/>
          <p:cNvSpPr/>
          <p:nvPr/>
        </p:nvSpPr>
        <p:spPr>
          <a:xfrm>
            <a:off x="2623908" y="4142097"/>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AHCI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4" name="圆角矩形 153"/>
          <p:cNvSpPr/>
          <p:nvPr/>
        </p:nvSpPr>
        <p:spPr>
          <a:xfrm>
            <a:off x="2005041" y="3353342"/>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ATA</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5" name="圆角矩形 154"/>
          <p:cNvSpPr/>
          <p:nvPr/>
        </p:nvSpPr>
        <p:spPr>
          <a:xfrm>
            <a:off x="2005041" y="3550531"/>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DMA</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6" name="圆角矩形 155"/>
          <p:cNvSpPr/>
          <p:nvPr/>
        </p:nvSpPr>
        <p:spPr>
          <a:xfrm>
            <a:off x="2005041" y="3747720"/>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IIC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7" name="圆角矩形 156"/>
          <p:cNvSpPr/>
          <p:nvPr/>
        </p:nvSpPr>
        <p:spPr>
          <a:xfrm>
            <a:off x="2005041" y="3944909"/>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MII</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58" name="圆角矩形 157"/>
          <p:cNvSpPr/>
          <p:nvPr/>
        </p:nvSpPr>
        <p:spPr>
          <a:xfrm>
            <a:off x="2005041" y="4142097"/>
            <a:ext cx="592349"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PCI</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nvGrpSpPr>
          <p:cNvPr id="159" name="组合 158"/>
          <p:cNvGrpSpPr/>
          <p:nvPr/>
        </p:nvGrpSpPr>
        <p:grpSpPr>
          <a:xfrm>
            <a:off x="797583" y="3342829"/>
            <a:ext cx="1167098" cy="892579"/>
            <a:chOff x="445725" y="3140968"/>
            <a:chExt cx="813907" cy="1121962"/>
          </a:xfrm>
        </p:grpSpPr>
        <p:sp>
          <p:nvSpPr>
            <p:cNvPr id="160" name="矩形 159"/>
            <p:cNvSpPr/>
            <p:nvPr/>
          </p:nvSpPr>
          <p:spPr>
            <a:xfrm>
              <a:off x="445726" y="3140968"/>
              <a:ext cx="813906" cy="95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1" name="矩形 160"/>
            <p:cNvSpPr/>
            <p:nvPr/>
          </p:nvSpPr>
          <p:spPr>
            <a:xfrm>
              <a:off x="445725" y="4055126"/>
              <a:ext cx="438887" cy="2078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62" name="圆角矩形 161"/>
          <p:cNvSpPr/>
          <p:nvPr/>
        </p:nvSpPr>
        <p:spPr>
          <a:xfrm>
            <a:off x="734143" y="3350009"/>
            <a:ext cx="831677"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700" b="1" dirty="0">
                <a:solidFill>
                  <a:schemeClr val="tx1"/>
                </a:solidFill>
                <a:latin typeface="微软雅黑" panose="020B0503020204020204" pitchFamily="34" charset="-122"/>
                <a:ea typeface="微软雅黑" panose="020B0503020204020204" pitchFamily="34" charset="-122"/>
              </a:rPr>
              <a:t>File System</a:t>
            </a:r>
            <a:endParaRPr lang="zh-CN" altLang="en-US" sz="700" b="1" dirty="0">
              <a:solidFill>
                <a:schemeClr val="tx1"/>
              </a:solidFill>
              <a:latin typeface="微软雅黑" panose="020B0503020204020204" pitchFamily="34" charset="-122"/>
              <a:ea typeface="微软雅黑" panose="020B0503020204020204" pitchFamily="34" charset="-122"/>
            </a:endParaRPr>
          </a:p>
        </p:txBody>
      </p:sp>
      <p:sp>
        <p:nvSpPr>
          <p:cNvPr id="163" name="圆角矩形 162"/>
          <p:cNvSpPr/>
          <p:nvPr/>
        </p:nvSpPr>
        <p:spPr>
          <a:xfrm>
            <a:off x="1426922" y="3373300"/>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TPS</a:t>
            </a:r>
            <a:endParaRPr lang="zh-CN" altLang="en-US" sz="700" dirty="0">
              <a:latin typeface="微软雅黑" panose="020B0503020204020204" pitchFamily="34" charset="-122"/>
              <a:ea typeface="微软雅黑" panose="020B0503020204020204" pitchFamily="34" charset="-122"/>
            </a:endParaRPr>
          </a:p>
        </p:txBody>
      </p:sp>
      <p:sp>
        <p:nvSpPr>
          <p:cNvPr id="164" name="圆角矩形 163"/>
          <p:cNvSpPr/>
          <p:nvPr/>
        </p:nvSpPr>
        <p:spPr>
          <a:xfrm>
            <a:off x="1426922" y="3517316"/>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latin typeface="微软雅黑" panose="020B0503020204020204" pitchFamily="34" charset="-122"/>
                <a:ea typeface="微软雅黑" panose="020B0503020204020204" pitchFamily="34" charset="-122"/>
              </a:rPr>
              <a:t>NFS</a:t>
            </a:r>
            <a:endParaRPr lang="zh-CN" altLang="en-US" sz="700" dirty="0">
              <a:latin typeface="微软雅黑" panose="020B0503020204020204" pitchFamily="34" charset="-122"/>
              <a:ea typeface="微软雅黑" panose="020B0503020204020204" pitchFamily="34" charset="-122"/>
            </a:endParaRPr>
          </a:p>
        </p:txBody>
      </p:sp>
      <p:sp>
        <p:nvSpPr>
          <p:cNvPr id="165" name="圆角矩形 164"/>
          <p:cNvSpPr/>
          <p:nvPr/>
        </p:nvSpPr>
        <p:spPr>
          <a:xfrm>
            <a:off x="1426922" y="3661332"/>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50" dirty="0" err="1">
                <a:latin typeface="微软雅黑" panose="020B0503020204020204" pitchFamily="34" charset="-122"/>
                <a:ea typeface="微软雅黑" panose="020B0503020204020204" pitchFamily="34" charset="-122"/>
              </a:rPr>
              <a:t>romFS</a:t>
            </a:r>
            <a:endParaRPr lang="zh-CN" altLang="en-US" sz="650" dirty="0">
              <a:latin typeface="微软雅黑" panose="020B0503020204020204" pitchFamily="34" charset="-122"/>
              <a:ea typeface="微软雅黑" panose="020B0503020204020204" pitchFamily="34" charset="-122"/>
            </a:endParaRPr>
          </a:p>
        </p:txBody>
      </p:sp>
      <p:sp>
        <p:nvSpPr>
          <p:cNvPr id="166" name="圆角矩形 165"/>
          <p:cNvSpPr/>
          <p:nvPr/>
        </p:nvSpPr>
        <p:spPr>
          <a:xfrm>
            <a:off x="1426922" y="3805348"/>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ramFS</a:t>
            </a:r>
            <a:endParaRPr lang="zh-CN" altLang="en-US" sz="700" dirty="0">
              <a:latin typeface="微软雅黑" panose="020B0503020204020204" pitchFamily="34" charset="-122"/>
              <a:ea typeface="微软雅黑" panose="020B0503020204020204" pitchFamily="34" charset="-122"/>
            </a:endParaRPr>
          </a:p>
        </p:txBody>
      </p:sp>
      <p:sp>
        <p:nvSpPr>
          <p:cNvPr id="167" name="圆角矩形 166"/>
          <p:cNvSpPr/>
          <p:nvPr/>
        </p:nvSpPr>
        <p:spPr>
          <a:xfrm>
            <a:off x="1426922" y="3949364"/>
            <a:ext cx="484332"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fatFS</a:t>
            </a:r>
            <a:endParaRPr lang="zh-CN" altLang="en-US" sz="700" dirty="0">
              <a:latin typeface="微软雅黑" panose="020B0503020204020204" pitchFamily="34" charset="-122"/>
              <a:ea typeface="微软雅黑" panose="020B0503020204020204" pitchFamily="34" charset="-122"/>
            </a:endParaRPr>
          </a:p>
        </p:txBody>
      </p:sp>
      <p:sp>
        <p:nvSpPr>
          <p:cNvPr id="168" name="圆角矩形 167"/>
          <p:cNvSpPr/>
          <p:nvPr/>
        </p:nvSpPr>
        <p:spPr>
          <a:xfrm>
            <a:off x="837411" y="3528189"/>
            <a:ext cx="555329"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rootFS</a:t>
            </a:r>
            <a:endParaRPr lang="zh-CN" altLang="en-US" sz="700" dirty="0">
              <a:latin typeface="微软雅黑" panose="020B0503020204020204" pitchFamily="34" charset="-122"/>
              <a:ea typeface="微软雅黑" panose="020B0503020204020204" pitchFamily="34" charset="-122"/>
            </a:endParaRPr>
          </a:p>
        </p:txBody>
      </p:sp>
      <p:sp>
        <p:nvSpPr>
          <p:cNvPr id="169" name="圆角矩形 168"/>
          <p:cNvSpPr/>
          <p:nvPr/>
        </p:nvSpPr>
        <p:spPr>
          <a:xfrm>
            <a:off x="837412" y="3688866"/>
            <a:ext cx="555330"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微软雅黑" panose="020B0503020204020204" pitchFamily="34" charset="-122"/>
                <a:ea typeface="微软雅黑" panose="020B0503020204020204" pitchFamily="34" charset="-122"/>
              </a:rPr>
              <a:t>proc</a:t>
            </a:r>
            <a:r>
              <a:rPr lang="en-US" altLang="zh-CN" sz="700" dirty="0">
                <a:latin typeface="微软雅黑" panose="020B0503020204020204" pitchFamily="34" charset="-122"/>
                <a:ea typeface="微软雅黑" panose="020B0503020204020204" pitchFamily="34" charset="-122"/>
              </a:rPr>
              <a:t> FS</a:t>
            </a:r>
            <a:endParaRPr lang="zh-CN" altLang="en-US" sz="700" dirty="0">
              <a:latin typeface="微软雅黑" panose="020B0503020204020204" pitchFamily="34" charset="-122"/>
              <a:ea typeface="微软雅黑" panose="020B0503020204020204" pitchFamily="34" charset="-122"/>
            </a:endParaRPr>
          </a:p>
        </p:txBody>
      </p:sp>
      <p:sp>
        <p:nvSpPr>
          <p:cNvPr id="170" name="圆角矩形 169"/>
          <p:cNvSpPr/>
          <p:nvPr/>
        </p:nvSpPr>
        <p:spPr>
          <a:xfrm>
            <a:off x="837412" y="3855564"/>
            <a:ext cx="555328" cy="3478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700" dirty="0" err="1">
                <a:latin typeface="微软雅黑" panose="020B0503020204020204" pitchFamily="34" charset="-122"/>
                <a:ea typeface="微软雅黑" panose="020B0503020204020204" pitchFamily="34" charset="-122"/>
              </a:rPr>
              <a:t>Yaffs</a:t>
            </a:r>
            <a:endParaRPr lang="en-US" altLang="zh-CN" sz="700" dirty="0">
              <a:latin typeface="微软雅黑" panose="020B0503020204020204" pitchFamily="34" charset="-122"/>
              <a:ea typeface="微软雅黑" panose="020B0503020204020204" pitchFamily="34" charset="-122"/>
            </a:endParaRPr>
          </a:p>
          <a:p>
            <a:pPr algn="ctr">
              <a:lnSpc>
                <a:spcPts val="500"/>
              </a:lnSpc>
            </a:pPr>
            <a:r>
              <a:rPr lang="en-US" altLang="zh-CN" sz="700" dirty="0">
                <a:latin typeface="微软雅黑" panose="020B0503020204020204" pitchFamily="34" charset="-122"/>
                <a:ea typeface="微软雅黑" panose="020B0503020204020204" pitchFamily="34" charset="-122"/>
              </a:rPr>
              <a:t>+</a:t>
            </a:r>
          </a:p>
          <a:p>
            <a:pPr algn="ctr">
              <a:lnSpc>
                <a:spcPts val="500"/>
              </a:lnSpc>
            </a:pPr>
            <a:r>
              <a:rPr lang="en-US" altLang="zh-CN" sz="700" dirty="0" err="1">
                <a:latin typeface="微软雅黑" panose="020B0503020204020204" pitchFamily="34" charset="-122"/>
                <a:ea typeface="微软雅黑" panose="020B0503020204020204" pitchFamily="34" charset="-122"/>
              </a:rPr>
              <a:t>mtd</a:t>
            </a:r>
            <a:endParaRPr lang="zh-CN" altLang="en-US" sz="700" dirty="0">
              <a:latin typeface="微软雅黑" panose="020B0503020204020204" pitchFamily="34" charset="-122"/>
              <a:ea typeface="微软雅黑" panose="020B0503020204020204" pitchFamily="34" charset="-122"/>
            </a:endParaRPr>
          </a:p>
        </p:txBody>
      </p:sp>
      <p:sp>
        <p:nvSpPr>
          <p:cNvPr id="171" name="圆角矩形 170"/>
          <p:cNvSpPr/>
          <p:nvPr/>
        </p:nvSpPr>
        <p:spPr>
          <a:xfrm>
            <a:off x="1437935" y="4111131"/>
            <a:ext cx="484329" cy="124277"/>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solidFill>
                  <a:schemeClr val="bg1"/>
                </a:solidFill>
                <a:latin typeface="微软雅黑" panose="020B0503020204020204" pitchFamily="34" charset="-122"/>
                <a:ea typeface="微软雅黑" panose="020B0503020204020204" pitchFamily="34" charset="-122"/>
              </a:rPr>
              <a:t>partition</a:t>
            </a:r>
            <a:endParaRPr lang="zh-CN" altLang="en-US" sz="500" dirty="0">
              <a:solidFill>
                <a:schemeClr val="bg1"/>
              </a:solidFill>
              <a:latin typeface="微软雅黑" panose="020B0503020204020204" pitchFamily="34" charset="-122"/>
              <a:ea typeface="微软雅黑" panose="020B0503020204020204" pitchFamily="34" charset="-122"/>
            </a:endParaRPr>
          </a:p>
        </p:txBody>
      </p:sp>
      <p:sp>
        <p:nvSpPr>
          <p:cNvPr id="172" name="下箭头 171"/>
          <p:cNvSpPr/>
          <p:nvPr/>
        </p:nvSpPr>
        <p:spPr>
          <a:xfrm>
            <a:off x="1096214" y="4241078"/>
            <a:ext cx="51253"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3" name="下箭头 172"/>
          <p:cNvSpPr/>
          <p:nvPr/>
        </p:nvSpPr>
        <p:spPr>
          <a:xfrm>
            <a:off x="1654473" y="4241079"/>
            <a:ext cx="51253"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4" name="圆角矩形 173"/>
          <p:cNvSpPr/>
          <p:nvPr/>
        </p:nvSpPr>
        <p:spPr>
          <a:xfrm>
            <a:off x="837412" y="4318751"/>
            <a:ext cx="527301"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err="1">
                <a:solidFill>
                  <a:schemeClr val="bg1"/>
                </a:solidFill>
                <a:latin typeface="微软雅黑" panose="020B0503020204020204" pitchFamily="34" charset="-122"/>
                <a:ea typeface="微软雅黑" panose="020B0503020204020204" pitchFamily="34" charset="-122"/>
              </a:rPr>
              <a:t>nand</a:t>
            </a:r>
            <a:r>
              <a:rPr lang="en-US" altLang="zh-CN" sz="600" dirty="0">
                <a:solidFill>
                  <a:schemeClr val="bg1"/>
                </a:solidFill>
                <a:latin typeface="微软雅黑" panose="020B0503020204020204" pitchFamily="34" charset="-122"/>
                <a:ea typeface="微软雅黑" panose="020B0503020204020204" pitchFamily="34" charset="-122"/>
              </a:rPr>
              <a:t> cache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175" name="圆角矩形 174"/>
          <p:cNvSpPr/>
          <p:nvPr/>
        </p:nvSpPr>
        <p:spPr>
          <a:xfrm>
            <a:off x="1406220" y="4318749"/>
            <a:ext cx="525736"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disk cache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176" name="圆角矩形 175"/>
          <p:cNvSpPr/>
          <p:nvPr/>
        </p:nvSpPr>
        <p:spPr>
          <a:xfrm>
            <a:off x="2005041" y="4358121"/>
            <a:ext cx="794154"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Keyboard</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177" name="圆角矩形 176"/>
          <p:cNvSpPr/>
          <p:nvPr/>
        </p:nvSpPr>
        <p:spPr>
          <a:xfrm>
            <a:off x="2832439" y="4358121"/>
            <a:ext cx="794154"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Mouse</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178" name="圆角矩形 177"/>
          <p:cNvSpPr/>
          <p:nvPr/>
        </p:nvSpPr>
        <p:spPr>
          <a:xfrm>
            <a:off x="3659838" y="4358121"/>
            <a:ext cx="794154"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latin typeface="微软雅黑" panose="020B0503020204020204" pitchFamily="34" charset="-122"/>
                <a:ea typeface="微软雅黑" panose="020B0503020204020204" pitchFamily="34" charset="-122"/>
              </a:rPr>
              <a:t>Sound</a:t>
            </a:r>
            <a:endParaRPr lang="zh-CN" altLang="en-US" sz="600" dirty="0">
              <a:solidFill>
                <a:schemeClr val="bg1"/>
              </a:solidFill>
              <a:latin typeface="微软雅黑" panose="020B0503020204020204" pitchFamily="34" charset="-122"/>
              <a:ea typeface="微软雅黑" panose="020B0503020204020204" pitchFamily="34" charset="-122"/>
            </a:endParaRPr>
          </a:p>
        </p:txBody>
      </p:sp>
      <p:sp>
        <p:nvSpPr>
          <p:cNvPr id="179" name="矩形 178"/>
          <p:cNvSpPr/>
          <p:nvPr/>
        </p:nvSpPr>
        <p:spPr>
          <a:xfrm>
            <a:off x="685801" y="2166865"/>
            <a:ext cx="3799997" cy="854450"/>
          </a:xfrm>
          <a:prstGeom prst="rect">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80" name="圆角矩形 179"/>
          <p:cNvSpPr/>
          <p:nvPr/>
        </p:nvSpPr>
        <p:spPr>
          <a:xfrm>
            <a:off x="796871" y="2466748"/>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select</a:t>
            </a:r>
            <a:endParaRPr lang="zh-CN" altLang="en-US" sz="800" dirty="0">
              <a:latin typeface="微软雅黑" panose="020B0503020204020204" pitchFamily="34" charset="-122"/>
              <a:ea typeface="微软雅黑" panose="020B0503020204020204" pitchFamily="34" charset="-122"/>
            </a:endParaRPr>
          </a:p>
        </p:txBody>
      </p:sp>
      <p:sp>
        <p:nvSpPr>
          <p:cNvPr id="181" name="矩形 180"/>
          <p:cNvSpPr/>
          <p:nvPr/>
        </p:nvSpPr>
        <p:spPr>
          <a:xfrm>
            <a:off x="699718" y="2191025"/>
            <a:ext cx="120445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I/O System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82" name="圆角矩形 181"/>
          <p:cNvSpPr/>
          <p:nvPr/>
        </p:nvSpPr>
        <p:spPr>
          <a:xfrm>
            <a:off x="796871" y="2736161"/>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timerfd</a:t>
            </a:r>
            <a:endParaRPr lang="zh-CN" altLang="en-US" sz="800" dirty="0">
              <a:latin typeface="微软雅黑" panose="020B0503020204020204" pitchFamily="34" charset="-122"/>
              <a:ea typeface="微软雅黑" panose="020B0503020204020204" pitchFamily="34" charset="-122"/>
            </a:endParaRPr>
          </a:p>
        </p:txBody>
      </p:sp>
      <p:sp>
        <p:nvSpPr>
          <p:cNvPr id="183" name="圆角矩形 182"/>
          <p:cNvSpPr/>
          <p:nvPr/>
        </p:nvSpPr>
        <p:spPr>
          <a:xfrm>
            <a:off x="1711912" y="2466748"/>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poll</a:t>
            </a:r>
            <a:endParaRPr lang="zh-CN" altLang="en-US" sz="800" dirty="0">
              <a:latin typeface="微软雅黑" panose="020B0503020204020204" pitchFamily="34" charset="-122"/>
              <a:ea typeface="微软雅黑" panose="020B0503020204020204" pitchFamily="34" charset="-122"/>
            </a:endParaRPr>
          </a:p>
        </p:txBody>
      </p:sp>
      <p:sp>
        <p:nvSpPr>
          <p:cNvPr id="184" name="圆角矩形 183"/>
          <p:cNvSpPr/>
          <p:nvPr/>
        </p:nvSpPr>
        <p:spPr>
          <a:xfrm>
            <a:off x="1711912" y="2736161"/>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signalfd</a:t>
            </a:r>
            <a:endParaRPr lang="zh-CN" altLang="en-US" sz="800" dirty="0">
              <a:latin typeface="微软雅黑" panose="020B0503020204020204" pitchFamily="34" charset="-122"/>
              <a:ea typeface="微软雅黑" panose="020B0503020204020204" pitchFamily="34" charset="-122"/>
            </a:endParaRPr>
          </a:p>
        </p:txBody>
      </p:sp>
      <p:sp>
        <p:nvSpPr>
          <p:cNvPr id="185" name="圆角矩形 184"/>
          <p:cNvSpPr/>
          <p:nvPr/>
        </p:nvSpPr>
        <p:spPr>
          <a:xfrm>
            <a:off x="2626951" y="2466748"/>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epoll</a:t>
            </a:r>
            <a:endParaRPr lang="zh-CN" altLang="en-US" sz="800" dirty="0">
              <a:latin typeface="微软雅黑" panose="020B0503020204020204" pitchFamily="34" charset="-122"/>
              <a:ea typeface="微软雅黑" panose="020B0503020204020204" pitchFamily="34" charset="-122"/>
            </a:endParaRPr>
          </a:p>
        </p:txBody>
      </p:sp>
      <p:sp>
        <p:nvSpPr>
          <p:cNvPr id="186" name="圆角矩形 185"/>
          <p:cNvSpPr/>
          <p:nvPr/>
        </p:nvSpPr>
        <p:spPr>
          <a:xfrm>
            <a:off x="2626952" y="2736161"/>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Power</a:t>
            </a:r>
            <a:endParaRPr lang="zh-CN" altLang="en-US" sz="800" dirty="0">
              <a:latin typeface="微软雅黑" panose="020B0503020204020204" pitchFamily="34" charset="-122"/>
              <a:ea typeface="微软雅黑" panose="020B0503020204020204" pitchFamily="34" charset="-122"/>
            </a:endParaRPr>
          </a:p>
        </p:txBody>
      </p:sp>
      <p:sp>
        <p:nvSpPr>
          <p:cNvPr id="187" name="圆角矩形 186"/>
          <p:cNvSpPr/>
          <p:nvPr/>
        </p:nvSpPr>
        <p:spPr>
          <a:xfrm>
            <a:off x="3541991" y="2466748"/>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eventfd</a:t>
            </a:r>
            <a:endParaRPr lang="zh-CN" altLang="en-US" sz="800" dirty="0">
              <a:latin typeface="微软雅黑" panose="020B0503020204020204" pitchFamily="34" charset="-122"/>
              <a:ea typeface="微软雅黑" panose="020B0503020204020204" pitchFamily="34" charset="-122"/>
            </a:endParaRPr>
          </a:p>
        </p:txBody>
      </p:sp>
      <p:sp>
        <p:nvSpPr>
          <p:cNvPr id="188" name="圆角矩形 187"/>
          <p:cNvSpPr/>
          <p:nvPr/>
        </p:nvSpPr>
        <p:spPr>
          <a:xfrm>
            <a:off x="3541992" y="2736161"/>
            <a:ext cx="86726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Hotplug</a:t>
            </a:r>
            <a:endParaRPr lang="zh-CN" altLang="en-US" sz="800" dirty="0">
              <a:latin typeface="微软雅黑" panose="020B0503020204020204" pitchFamily="34" charset="-122"/>
              <a:ea typeface="微软雅黑" panose="020B0503020204020204" pitchFamily="34" charset="-122"/>
            </a:endParaRPr>
          </a:p>
        </p:txBody>
      </p:sp>
      <p:sp>
        <p:nvSpPr>
          <p:cNvPr id="189" name="矩形 188"/>
          <p:cNvSpPr/>
          <p:nvPr/>
        </p:nvSpPr>
        <p:spPr>
          <a:xfrm>
            <a:off x="685801" y="1283702"/>
            <a:ext cx="3799997"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latin typeface="微软雅黑" panose="020B0503020204020204" pitchFamily="34" charset="-122"/>
              <a:ea typeface="微软雅黑" panose="020B0503020204020204" pitchFamily="34" charset="-122"/>
            </a:endParaRPr>
          </a:p>
        </p:txBody>
      </p:sp>
      <p:sp>
        <p:nvSpPr>
          <p:cNvPr id="190" name="圆角矩形 189"/>
          <p:cNvSpPr/>
          <p:nvPr/>
        </p:nvSpPr>
        <p:spPr>
          <a:xfrm>
            <a:off x="796874" y="1572697"/>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pthread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1" name="矩形 190"/>
          <p:cNvSpPr/>
          <p:nvPr/>
        </p:nvSpPr>
        <p:spPr>
          <a:xfrm>
            <a:off x="699717" y="1298435"/>
            <a:ext cx="120445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rgbClr val="00B050"/>
                </a:solidFill>
                <a:latin typeface="微软雅黑" panose="020B0503020204020204" pitchFamily="34" charset="-122"/>
                <a:ea typeface="微软雅黑" panose="020B0503020204020204" pitchFamily="34" charset="-122"/>
              </a:rPr>
              <a:t>POSIX</a:t>
            </a:r>
            <a:endParaRPr lang="zh-CN" altLang="en-US" sz="1400" b="1" dirty="0">
              <a:solidFill>
                <a:srgbClr val="00B050"/>
              </a:solidFill>
              <a:latin typeface="微软雅黑" panose="020B0503020204020204" pitchFamily="34" charset="-122"/>
              <a:ea typeface="微软雅黑" panose="020B0503020204020204" pitchFamily="34" charset="-122"/>
            </a:endParaRPr>
          </a:p>
        </p:txBody>
      </p:sp>
      <p:sp>
        <p:nvSpPr>
          <p:cNvPr id="192" name="圆角矩形 191"/>
          <p:cNvSpPr/>
          <p:nvPr/>
        </p:nvSpPr>
        <p:spPr>
          <a:xfrm>
            <a:off x="796873" y="1842110"/>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dll</a:t>
            </a:r>
            <a:r>
              <a:rPr lang="en-US" altLang="zh-CN" sz="800" dirty="0">
                <a:solidFill>
                  <a:schemeClr val="bg1"/>
                </a:solidFill>
                <a:latin typeface="微软雅黑" panose="020B0503020204020204" pitchFamily="34" charset="-122"/>
                <a:ea typeface="微软雅黑" panose="020B0503020204020204" pitchFamily="34" charset="-122"/>
              </a:rPr>
              <a:t> lib</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3" name="圆角矩形 192"/>
          <p:cNvSpPr/>
          <p:nvPr/>
        </p:nvSpPr>
        <p:spPr>
          <a:xfrm>
            <a:off x="1496180" y="1572697"/>
            <a:ext cx="784974"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semaphore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4" name="圆角矩形 193"/>
          <p:cNvSpPr/>
          <p:nvPr/>
        </p:nvSpPr>
        <p:spPr>
          <a:xfrm>
            <a:off x="1496178" y="1842110"/>
            <a:ext cx="784974"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async</a:t>
            </a:r>
            <a:r>
              <a:rPr lang="en-US" altLang="zh-CN" sz="800" dirty="0">
                <a:solidFill>
                  <a:schemeClr val="bg1"/>
                </a:solidFill>
                <a:latin typeface="微软雅黑" panose="020B0503020204020204" pitchFamily="34" charset="-122"/>
                <a:ea typeface="微软雅黑" panose="020B0503020204020204" pitchFamily="34" charset="-122"/>
              </a:rPr>
              <a:t> 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5" name="圆角矩形 194"/>
          <p:cNvSpPr/>
          <p:nvPr/>
        </p:nvSpPr>
        <p:spPr>
          <a:xfrm>
            <a:off x="2328874" y="1572697"/>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sched</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6" name="圆角矩形 195"/>
          <p:cNvSpPr/>
          <p:nvPr/>
        </p:nvSpPr>
        <p:spPr>
          <a:xfrm>
            <a:off x="2328873" y="1842110"/>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multi I/O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7" name="圆角矩形 196"/>
          <p:cNvSpPr/>
          <p:nvPr/>
        </p:nvSpPr>
        <p:spPr>
          <a:xfrm>
            <a:off x="3028178" y="1572697"/>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mqueue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8" name="圆角矩形 197"/>
          <p:cNvSpPr/>
          <p:nvPr/>
        </p:nvSpPr>
        <p:spPr>
          <a:xfrm>
            <a:off x="3028178" y="1842110"/>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spwan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99" name="圆角矩形 198"/>
          <p:cNvSpPr/>
          <p:nvPr/>
        </p:nvSpPr>
        <p:spPr>
          <a:xfrm>
            <a:off x="3727482" y="1572697"/>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mman</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00" name="圆角矩形 199"/>
          <p:cNvSpPr/>
          <p:nvPr/>
        </p:nvSpPr>
        <p:spPr>
          <a:xfrm>
            <a:off x="3727483" y="1842110"/>
            <a:ext cx="651585"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fnmatch</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01" name="矩形 200"/>
          <p:cNvSpPr/>
          <p:nvPr/>
        </p:nvSpPr>
        <p:spPr>
          <a:xfrm>
            <a:off x="685800" y="262615"/>
            <a:ext cx="8005379" cy="972946"/>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latin typeface="微软雅黑" panose="020B0503020204020204" pitchFamily="34" charset="-122"/>
              <a:ea typeface="微软雅黑" panose="020B0503020204020204" pitchFamily="34" charset="-122"/>
            </a:endParaRPr>
          </a:p>
        </p:txBody>
      </p:sp>
      <p:sp>
        <p:nvSpPr>
          <p:cNvPr id="202" name="矩形 201"/>
          <p:cNvSpPr/>
          <p:nvPr/>
        </p:nvSpPr>
        <p:spPr>
          <a:xfrm>
            <a:off x="719516" y="262615"/>
            <a:ext cx="2895261"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latin typeface="微软雅黑" panose="020B0503020204020204" pitchFamily="34" charset="-122"/>
                <a:ea typeface="微软雅黑" panose="020B0503020204020204" pitchFamily="34" charset="-122"/>
              </a:rPr>
              <a:t>3rd part software &amp; tools</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03" name="Ld_libc"/>
          <p:cNvSpPr/>
          <p:nvPr/>
        </p:nvSpPr>
        <p:spPr>
          <a:xfrm>
            <a:off x="4814040" y="1339223"/>
            <a:ext cx="1344139" cy="172800"/>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libc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04" name="Ld_modko"/>
          <p:cNvSpPr/>
          <p:nvPr/>
        </p:nvSpPr>
        <p:spPr>
          <a:xfrm>
            <a:off x="4814040" y="1721176"/>
            <a:ext cx="1344139"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latin typeface="微软雅黑" panose="020B0503020204020204" pitchFamily="34" charset="-122"/>
                <a:ea typeface="微软雅黑" panose="020B0503020204020204" pitchFamily="34" charset="-122"/>
              </a:rPr>
              <a:t>module.ko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05" name="Ld_libso"/>
          <p:cNvSpPr/>
          <p:nvPr/>
        </p:nvSpPr>
        <p:spPr>
          <a:xfrm>
            <a:off x="4814040" y="1934836"/>
            <a:ext cx="1344139"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latin typeface="微软雅黑" panose="020B0503020204020204" pitchFamily="34" charset="-122"/>
                <a:ea typeface="微软雅黑" panose="020B0503020204020204" pitchFamily="34" charset="-122"/>
              </a:rPr>
              <a:t>library.so</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nvGrpSpPr>
          <p:cNvPr id="206" name="组合 205"/>
          <p:cNvGrpSpPr/>
          <p:nvPr/>
        </p:nvGrpSpPr>
        <p:grpSpPr>
          <a:xfrm>
            <a:off x="4550026" y="1282153"/>
            <a:ext cx="4141153" cy="3299475"/>
            <a:chOff x="436751" y="2876375"/>
            <a:chExt cx="822881" cy="1215750"/>
          </a:xfrm>
          <a:solidFill>
            <a:schemeClr val="accent6">
              <a:lumMod val="40000"/>
              <a:lumOff val="60000"/>
            </a:schemeClr>
          </a:solidFill>
        </p:grpSpPr>
        <p:sp>
          <p:nvSpPr>
            <p:cNvPr id="207" name="矩形 206"/>
            <p:cNvSpPr/>
            <p:nvPr/>
          </p:nvSpPr>
          <p:spPr>
            <a:xfrm>
              <a:off x="436751" y="3202363"/>
              <a:ext cx="822881" cy="88976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8" name="矩形 207"/>
            <p:cNvSpPr/>
            <p:nvPr/>
          </p:nvSpPr>
          <p:spPr>
            <a:xfrm>
              <a:off x="829315" y="2876375"/>
              <a:ext cx="430317" cy="436485"/>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09" name="圆角矩形 208"/>
          <p:cNvSpPr/>
          <p:nvPr/>
        </p:nvSpPr>
        <p:spPr>
          <a:xfrm>
            <a:off x="4614960" y="2233570"/>
            <a:ext cx="3914777" cy="233179"/>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BSD socket</a:t>
            </a:r>
            <a:endParaRPr lang="zh-CN" altLang="en-US" sz="1000" dirty="0">
              <a:latin typeface="微软雅黑" panose="020B0503020204020204" pitchFamily="34" charset="-122"/>
              <a:ea typeface="微软雅黑" panose="020B0503020204020204" pitchFamily="34" charset="-122"/>
            </a:endParaRPr>
          </a:p>
        </p:txBody>
      </p:sp>
      <p:sp>
        <p:nvSpPr>
          <p:cNvPr id="210" name="圆角矩形 209"/>
          <p:cNvSpPr/>
          <p:nvPr/>
        </p:nvSpPr>
        <p:spPr>
          <a:xfrm>
            <a:off x="6601369" y="1828470"/>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TFTP</a:t>
            </a:r>
            <a:endParaRPr lang="zh-CN" altLang="en-US" sz="800" dirty="0">
              <a:latin typeface="微软雅黑" panose="020B0503020204020204" pitchFamily="34" charset="-122"/>
              <a:ea typeface="微软雅黑" panose="020B0503020204020204" pitchFamily="34" charset="-122"/>
            </a:endParaRPr>
          </a:p>
        </p:txBody>
      </p:sp>
      <p:sp>
        <p:nvSpPr>
          <p:cNvPr id="211" name="圆角矩形 210"/>
          <p:cNvSpPr/>
          <p:nvPr/>
        </p:nvSpPr>
        <p:spPr>
          <a:xfrm>
            <a:off x="7243544" y="1828470"/>
            <a:ext cx="62649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Ping4/6</a:t>
            </a:r>
            <a:endParaRPr lang="zh-CN" altLang="en-US" sz="800" dirty="0">
              <a:latin typeface="微软雅黑" panose="020B0503020204020204" pitchFamily="34" charset="-122"/>
              <a:ea typeface="微软雅黑" panose="020B0503020204020204" pitchFamily="34" charset="-122"/>
            </a:endParaRPr>
          </a:p>
        </p:txBody>
      </p:sp>
      <p:sp>
        <p:nvSpPr>
          <p:cNvPr id="212" name="圆角矩形 211"/>
          <p:cNvSpPr/>
          <p:nvPr/>
        </p:nvSpPr>
        <p:spPr>
          <a:xfrm>
            <a:off x="7934953" y="1828470"/>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syslog</a:t>
            </a:r>
            <a:endParaRPr lang="zh-CN" altLang="en-US" sz="800" dirty="0">
              <a:latin typeface="微软雅黑" panose="020B0503020204020204" pitchFamily="34" charset="-122"/>
              <a:ea typeface="微软雅黑" panose="020B0503020204020204" pitchFamily="34" charset="-122"/>
            </a:endParaRPr>
          </a:p>
        </p:txBody>
      </p:sp>
      <p:sp>
        <p:nvSpPr>
          <p:cNvPr id="213" name="圆角矩形 212"/>
          <p:cNvSpPr/>
          <p:nvPr/>
        </p:nvSpPr>
        <p:spPr>
          <a:xfrm>
            <a:off x="6601369" y="1468430"/>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FTP</a:t>
            </a:r>
            <a:endParaRPr lang="zh-CN" altLang="en-US" sz="800" dirty="0">
              <a:latin typeface="微软雅黑" panose="020B0503020204020204" pitchFamily="34" charset="-122"/>
              <a:ea typeface="微软雅黑" panose="020B0503020204020204" pitchFamily="34" charset="-122"/>
            </a:endParaRPr>
          </a:p>
        </p:txBody>
      </p:sp>
      <p:sp>
        <p:nvSpPr>
          <p:cNvPr id="214" name="圆角矩形 213"/>
          <p:cNvSpPr/>
          <p:nvPr/>
        </p:nvSpPr>
        <p:spPr>
          <a:xfrm>
            <a:off x="7243544" y="1468430"/>
            <a:ext cx="62649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SNTP</a:t>
            </a:r>
            <a:endParaRPr lang="zh-CN" altLang="en-US" sz="800" dirty="0">
              <a:latin typeface="微软雅黑" panose="020B0503020204020204" pitchFamily="34" charset="-122"/>
              <a:ea typeface="微软雅黑" panose="020B0503020204020204" pitchFamily="34" charset="-122"/>
            </a:endParaRPr>
          </a:p>
        </p:txBody>
      </p:sp>
      <p:sp>
        <p:nvSpPr>
          <p:cNvPr id="215" name="圆角矩形 214"/>
          <p:cNvSpPr/>
          <p:nvPr/>
        </p:nvSpPr>
        <p:spPr>
          <a:xfrm>
            <a:off x="7934953" y="1468430"/>
            <a:ext cx="58861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Telnet</a:t>
            </a:r>
            <a:endParaRPr lang="zh-CN" altLang="en-US" sz="800" dirty="0">
              <a:latin typeface="微软雅黑" panose="020B0503020204020204" pitchFamily="34" charset="-122"/>
              <a:ea typeface="微软雅黑" panose="020B0503020204020204" pitchFamily="34" charset="-122"/>
            </a:endParaRPr>
          </a:p>
        </p:txBody>
      </p:sp>
      <p:sp>
        <p:nvSpPr>
          <p:cNvPr id="216" name="矩形 215"/>
          <p:cNvSpPr/>
          <p:nvPr/>
        </p:nvSpPr>
        <p:spPr>
          <a:xfrm>
            <a:off x="4614958" y="2510091"/>
            <a:ext cx="3914777"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7" name="圆角矩形 216"/>
          <p:cNvSpPr/>
          <p:nvPr/>
        </p:nvSpPr>
        <p:spPr>
          <a:xfrm>
            <a:off x="5609832" y="4223949"/>
            <a:ext cx="826277"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PPPoE</a:t>
            </a:r>
            <a:endParaRPr lang="zh-CN" altLang="en-US" sz="800" dirty="0">
              <a:latin typeface="微软雅黑" panose="020B0503020204020204" pitchFamily="34" charset="-122"/>
              <a:ea typeface="微软雅黑" panose="020B0503020204020204" pitchFamily="34" charset="-122"/>
            </a:endParaRPr>
          </a:p>
        </p:txBody>
      </p:sp>
      <p:sp>
        <p:nvSpPr>
          <p:cNvPr id="218" name="圆角矩形 217"/>
          <p:cNvSpPr/>
          <p:nvPr/>
        </p:nvSpPr>
        <p:spPr>
          <a:xfrm>
            <a:off x="5609832" y="3909702"/>
            <a:ext cx="81923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PPP</a:t>
            </a:r>
            <a:endParaRPr lang="zh-CN" altLang="en-US" sz="800" dirty="0">
              <a:latin typeface="微软雅黑" panose="020B0503020204020204" pitchFamily="34" charset="-122"/>
              <a:ea typeface="微软雅黑" panose="020B0503020204020204" pitchFamily="34" charset="-122"/>
            </a:endParaRPr>
          </a:p>
        </p:txBody>
      </p:sp>
      <p:sp>
        <p:nvSpPr>
          <p:cNvPr id="219" name="圆角矩形 218"/>
          <p:cNvSpPr/>
          <p:nvPr/>
        </p:nvSpPr>
        <p:spPr>
          <a:xfrm>
            <a:off x="6820658" y="3909702"/>
            <a:ext cx="807218"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NAT</a:t>
            </a:r>
            <a:endParaRPr lang="zh-CN" altLang="en-US" sz="800" dirty="0">
              <a:latin typeface="微软雅黑" panose="020B0503020204020204" pitchFamily="34" charset="-122"/>
              <a:ea typeface="微软雅黑" panose="020B0503020204020204" pitchFamily="34" charset="-122"/>
            </a:endParaRPr>
          </a:p>
        </p:txBody>
      </p:sp>
      <p:sp>
        <p:nvSpPr>
          <p:cNvPr id="220" name="圆角矩形 219"/>
          <p:cNvSpPr/>
          <p:nvPr/>
        </p:nvSpPr>
        <p:spPr>
          <a:xfrm>
            <a:off x="6820658" y="4214578"/>
            <a:ext cx="807218"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VPN</a:t>
            </a:r>
            <a:endParaRPr lang="zh-CN" altLang="en-US" sz="800" dirty="0">
              <a:latin typeface="微软雅黑" panose="020B0503020204020204" pitchFamily="34" charset="-122"/>
              <a:ea typeface="微软雅黑" panose="020B0503020204020204" pitchFamily="34" charset="-122"/>
            </a:endParaRPr>
          </a:p>
        </p:txBody>
      </p:sp>
      <p:sp>
        <p:nvSpPr>
          <p:cNvPr id="221" name="矩形 220"/>
          <p:cNvSpPr/>
          <p:nvPr/>
        </p:nvSpPr>
        <p:spPr>
          <a:xfrm>
            <a:off x="5937773" y="2580545"/>
            <a:ext cx="1291549"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latin typeface="微软雅黑" panose="020B0503020204020204" pitchFamily="34" charset="-122"/>
                <a:ea typeface="微软雅黑" panose="020B0503020204020204" pitchFamily="34" charset="-122"/>
              </a:rPr>
              <a:t>AF_INET/AF_INET6</a:t>
            </a:r>
            <a:endParaRPr lang="zh-CN" altLang="en-US" sz="900" b="1" dirty="0">
              <a:solidFill>
                <a:srgbClr val="DA8F20"/>
              </a:solidFill>
              <a:latin typeface="微软雅黑" panose="020B0503020204020204" pitchFamily="34" charset="-122"/>
              <a:ea typeface="微软雅黑" panose="020B0503020204020204" pitchFamily="34" charset="-122"/>
            </a:endParaRPr>
          </a:p>
        </p:txBody>
      </p:sp>
      <p:sp>
        <p:nvSpPr>
          <p:cNvPr id="222" name="圆角矩形 221"/>
          <p:cNvSpPr/>
          <p:nvPr/>
        </p:nvSpPr>
        <p:spPr>
          <a:xfrm>
            <a:off x="5616457" y="2836582"/>
            <a:ext cx="819650" cy="20543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DNS</a:t>
            </a:r>
            <a:endParaRPr lang="zh-CN" altLang="en-US" sz="800" dirty="0">
              <a:latin typeface="微软雅黑" panose="020B0503020204020204" pitchFamily="34" charset="-122"/>
              <a:ea typeface="微软雅黑" panose="020B0503020204020204" pitchFamily="34" charset="-122"/>
            </a:endParaRPr>
          </a:p>
        </p:txBody>
      </p:sp>
      <p:sp>
        <p:nvSpPr>
          <p:cNvPr id="223" name="圆角矩形 222"/>
          <p:cNvSpPr/>
          <p:nvPr/>
        </p:nvSpPr>
        <p:spPr>
          <a:xfrm>
            <a:off x="6820658" y="2836581"/>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DHCP</a:t>
            </a:r>
            <a:endParaRPr lang="zh-CN" altLang="en-US" sz="800" dirty="0">
              <a:latin typeface="微软雅黑" panose="020B0503020204020204" pitchFamily="34" charset="-122"/>
              <a:ea typeface="微软雅黑" panose="020B0503020204020204" pitchFamily="34" charset="-122"/>
            </a:endParaRPr>
          </a:p>
        </p:txBody>
      </p:sp>
      <p:sp>
        <p:nvSpPr>
          <p:cNvPr id="224" name="圆角矩形 223"/>
          <p:cNvSpPr/>
          <p:nvPr/>
        </p:nvSpPr>
        <p:spPr>
          <a:xfrm>
            <a:off x="5609830" y="3146774"/>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UDP</a:t>
            </a:r>
            <a:endParaRPr lang="zh-CN" altLang="en-US" sz="800" dirty="0">
              <a:latin typeface="微软雅黑" panose="020B0503020204020204" pitchFamily="34" charset="-122"/>
              <a:ea typeface="微软雅黑" panose="020B0503020204020204" pitchFamily="34" charset="-122"/>
            </a:endParaRPr>
          </a:p>
        </p:txBody>
      </p:sp>
      <p:sp>
        <p:nvSpPr>
          <p:cNvPr id="225" name="圆角矩形 224"/>
          <p:cNvSpPr/>
          <p:nvPr/>
        </p:nvSpPr>
        <p:spPr>
          <a:xfrm>
            <a:off x="6820658" y="3124613"/>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TCP</a:t>
            </a:r>
            <a:endParaRPr lang="zh-CN" altLang="en-US" sz="800" dirty="0">
              <a:latin typeface="微软雅黑" panose="020B0503020204020204" pitchFamily="34" charset="-122"/>
              <a:ea typeface="微软雅黑" panose="020B0503020204020204" pitchFamily="34" charset="-122"/>
            </a:endParaRPr>
          </a:p>
        </p:txBody>
      </p:sp>
      <p:sp>
        <p:nvSpPr>
          <p:cNvPr id="226" name="圆角矩形 225"/>
          <p:cNvSpPr/>
          <p:nvPr/>
        </p:nvSpPr>
        <p:spPr>
          <a:xfrm>
            <a:off x="5609831" y="3434806"/>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IPv4/v6</a:t>
            </a:r>
            <a:endParaRPr lang="zh-CN" altLang="en-US" sz="800" dirty="0">
              <a:latin typeface="微软雅黑" panose="020B0503020204020204" pitchFamily="34" charset="-122"/>
              <a:ea typeface="微软雅黑" panose="020B0503020204020204" pitchFamily="34" charset="-122"/>
            </a:endParaRPr>
          </a:p>
        </p:txBody>
      </p:sp>
      <p:sp>
        <p:nvSpPr>
          <p:cNvPr id="227" name="圆角矩形 226"/>
          <p:cNvSpPr/>
          <p:nvPr/>
        </p:nvSpPr>
        <p:spPr>
          <a:xfrm>
            <a:off x="6820658" y="3412645"/>
            <a:ext cx="81923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latin typeface="微软雅黑" panose="020B0503020204020204" pitchFamily="34" charset="-122"/>
                <a:ea typeface="微软雅黑" panose="020B0503020204020204" pitchFamily="34" charset="-122"/>
              </a:rPr>
              <a:t>ICMP</a:t>
            </a:r>
            <a:endParaRPr lang="zh-CN" altLang="en-US" sz="800" dirty="0">
              <a:latin typeface="微软雅黑" panose="020B0503020204020204" pitchFamily="34" charset="-122"/>
              <a:ea typeface="微软雅黑" panose="020B0503020204020204" pitchFamily="34" charset="-122"/>
            </a:endParaRPr>
          </a:p>
        </p:txBody>
      </p:sp>
      <p:sp>
        <p:nvSpPr>
          <p:cNvPr id="228" name="SQLite3"/>
          <p:cNvSpPr/>
          <p:nvPr/>
        </p:nvSpPr>
        <p:spPr>
          <a:xfrm>
            <a:off x="766521" y="757641"/>
            <a:ext cx="88784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bg1"/>
                </a:solidFill>
                <a:latin typeface="微软雅黑" panose="020B0503020204020204" pitchFamily="34" charset="-122"/>
                <a:ea typeface="微软雅黑" panose="020B0503020204020204" pitchFamily="34" charset="-122"/>
              </a:rPr>
              <a:t>SQLite3</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9" name="Ini_parser"/>
          <p:cNvSpPr/>
          <p:nvPr/>
        </p:nvSpPr>
        <p:spPr>
          <a:xfrm>
            <a:off x="1746728" y="757641"/>
            <a:ext cx="88784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latin typeface="微软雅黑" panose="020B0503020204020204" pitchFamily="34" charset="-122"/>
                <a:ea typeface="微软雅黑" panose="020B0503020204020204" pitchFamily="34" charset="-122"/>
              </a:rPr>
              <a:t>iniparser</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0" name="Ini_parser"/>
          <p:cNvSpPr/>
          <p:nvPr/>
        </p:nvSpPr>
        <p:spPr>
          <a:xfrm>
            <a:off x="2726935" y="757641"/>
            <a:ext cx="88784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zLib</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1" name="Ini_parser"/>
          <p:cNvSpPr/>
          <p:nvPr/>
        </p:nvSpPr>
        <p:spPr>
          <a:xfrm>
            <a:off x="3707143" y="757641"/>
            <a:ext cx="88784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miniXML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2" name="A_FFmpeg"/>
          <p:cNvSpPr/>
          <p:nvPr/>
        </p:nvSpPr>
        <p:spPr>
          <a:xfrm>
            <a:off x="4687350" y="757641"/>
            <a:ext cx="88784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FFmpeg</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3" name="A_STL"/>
          <p:cNvSpPr/>
          <p:nvPr/>
        </p:nvSpPr>
        <p:spPr>
          <a:xfrm>
            <a:off x="5667557" y="757641"/>
            <a:ext cx="88784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STL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4" name="A_SDL"/>
          <p:cNvSpPr/>
          <p:nvPr/>
        </p:nvSpPr>
        <p:spPr>
          <a:xfrm>
            <a:off x="6647765" y="757641"/>
            <a:ext cx="88784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SDL</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5" name="A_SDL"/>
          <p:cNvSpPr/>
          <p:nvPr/>
        </p:nvSpPr>
        <p:spPr>
          <a:xfrm>
            <a:off x="7627975" y="748349"/>
            <a:ext cx="887842"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Lua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6" name="K_smp"/>
          <p:cNvSpPr/>
          <p:nvPr/>
        </p:nvSpPr>
        <p:spPr>
          <a:xfrm>
            <a:off x="796871" y="4920380"/>
            <a:ext cx="1396729" cy="206902"/>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rPr>
              <a:t>SMP </a:t>
            </a:r>
            <a:r>
              <a:rPr lang="en-US" altLang="zh-CN" sz="900" dirty="0" err="1">
                <a:solidFill>
                  <a:schemeClr val="bg1"/>
                </a:solidFill>
                <a:latin typeface="微软雅黑" panose="020B0503020204020204" pitchFamily="34" charset="-122"/>
                <a:ea typeface="微软雅黑" panose="020B0503020204020204" pitchFamily="34" charset="-122"/>
              </a:rPr>
              <a:t>rt</a:t>
            </a:r>
            <a:r>
              <a:rPr lang="en-US" altLang="zh-CN" sz="900" dirty="0">
                <a:solidFill>
                  <a:schemeClr val="bg1"/>
                </a:solidFill>
                <a:latin typeface="微软雅黑" panose="020B0503020204020204" pitchFamily="34" charset="-122"/>
                <a:ea typeface="微软雅黑" panose="020B0503020204020204" pitchFamily="34" charset="-122"/>
              </a:rPr>
              <a:t> schedule</a:t>
            </a:r>
            <a:endParaRPr lang="zh-CN" altLang="en-US" sz="9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ppt_x"/>
                                          </p:val>
                                        </p:tav>
                                        <p:tav tm="100000">
                                          <p:val>
                                            <p:strVal val="#ppt_x"/>
                                          </p:val>
                                        </p:tav>
                                      </p:tavLst>
                                    </p:anim>
                                    <p:anim calcmode="lin" valueType="num">
                                      <p:cBhvr additive="base">
                                        <p:cTn id="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4mqt3me4">
      <a:majorFont>
        <a:latin typeface="思源黑体 CN Regular" panose="020F0302020204030204"/>
        <a:ea typeface="思源黑体 CN Regular"/>
        <a:cs typeface=""/>
      </a:majorFont>
      <a:minorFont>
        <a:latin typeface="思源黑体 CN Regular" panose="020F0502020204030204"/>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1451</TotalTime>
  <Words>6754</Words>
  <Application>Microsoft Office PowerPoint</Application>
  <PresentationFormat>宽屏</PresentationFormat>
  <Paragraphs>1544</Paragraphs>
  <Slides>82</Slides>
  <Notes>14</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82</vt:i4>
      </vt:variant>
    </vt:vector>
  </HeadingPairs>
  <TitlesOfParts>
    <vt:vector size="95" baseType="lpstr">
      <vt:lpstr>Arial Unicode MS</vt:lpstr>
      <vt:lpstr>Gotham</vt:lpstr>
      <vt:lpstr>等线</vt:lpstr>
      <vt:lpstr>方正粗黑宋简体</vt:lpstr>
      <vt:lpstr>思源黑体 CN Bold</vt:lpstr>
      <vt:lpstr>思源黑体 CN ExtraLight</vt:lpstr>
      <vt:lpstr>思源黑体 CN Light</vt:lpstr>
      <vt:lpstr>思源黑体 CN Regular</vt:lpstr>
      <vt:lpstr>微软雅黑</vt:lpstr>
      <vt:lpstr>微软雅黑 Light</vt:lpstr>
      <vt:lpstr>Arial</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mayn</dc:creator>
  <cp:lastModifiedBy>陈 洪邦</cp:lastModifiedBy>
  <cp:revision>219</cp:revision>
  <dcterms:created xsi:type="dcterms:W3CDTF">2020-04-20T02:18:25Z</dcterms:created>
  <dcterms:modified xsi:type="dcterms:W3CDTF">2020-12-22T07:40:41Z</dcterms:modified>
</cp:coreProperties>
</file>